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7" r:id="rId3"/>
    <p:sldId id="270" r:id="rId4"/>
    <p:sldId id="272" r:id="rId5"/>
    <p:sldId id="259" r:id="rId6"/>
    <p:sldId id="273" r:id="rId7"/>
    <p:sldId id="260" r:id="rId8"/>
    <p:sldId id="266" r:id="rId9"/>
    <p:sldId id="263" r:id="rId10"/>
    <p:sldId id="274" r:id="rId11"/>
    <p:sldId id="26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88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76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79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83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04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269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90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09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31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19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43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24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96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12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6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3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FECA-D9C8-4F53-BD3A-E4CCAD0416E7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12B6A8-0142-4E81-B32D-6B4B0DA183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0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hr/url?sa=i&amp;rct=j&amp;q=&amp;esrc=s&amp;source=images&amp;cd=&amp;cad=rja&amp;uact=8&amp;ved=0ahUKEwikzbqys6nMAhUBfhoKHXFpAE4QjRwIBw&amp;url=http://www.kakopedija.com/10603/kako-napraviti-prirodni-kvasac/&amp;bvm=bv.119745492,d.bGg&amp;psig=AFQjCNH2_vW3T54E4J8ETM7-c9ZJnDk1Iw&amp;ust=146166036524551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JWDRQx5jCs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513" y="262225"/>
            <a:ext cx="7766936" cy="1646302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ZAVRŠNA FERMENTACIJA </a:t>
            </a:r>
            <a:endParaRPr lang="hr-HR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5605" y="5513873"/>
            <a:ext cx="7766936" cy="1096899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pPr algn="l"/>
            <a:endParaRPr lang="hr-HR" dirty="0"/>
          </a:p>
          <a:p>
            <a:pPr algn="l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Pripremila : Sanja Banfić – 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</a:rPr>
              <a:t>Kontrec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</a:rPr>
              <a:t>dipl.ing.prof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savjetnik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Slika 3" descr="http://www.kakopedija.com/wp-content/uploads/2013/03/kvasac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63" y="1815737"/>
            <a:ext cx="6335486" cy="434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8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6521" y="501605"/>
            <a:ext cx="10347719" cy="5755503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komadi tijesta koji idu na završnu fermentaciju stavljaju se na aparate i slažu na kolica, koja se zatim stavljaju u prostor za fermentaciju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prostoru za završnu fermentaciju temperatura i vlaga zraka su strogo kontrolirani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 fermentacije kreće od 30 – 120 minuta ovisno o tipu brašna, recepturi , uvjetima obrade tijesta , te o veličini komada tijesta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kapacitet komore obično odgovara kapacitetu jednog punjenja odnosno pražnjenja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zagrijavanje komore provodi se pomoću stjenke peći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završenoj fermentaciji kolica se vade iz komore i komadi tijesta idu na pečenje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11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6753"/>
            <a:ext cx="10215154" cy="104502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ZNANJE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31" y="0"/>
            <a:ext cx="1361623" cy="13616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4" y="1358535"/>
            <a:ext cx="10374085" cy="5564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1.Za što služi automatska komora 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2.Za koju peć se koristi ta komora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3.Opiši princip rada automatske komore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4</a:t>
            </a:r>
            <a:r>
              <a:rPr lang="hr-HR" sz="3200" b="1" dirty="0" smtClean="0"/>
              <a:t>.Za </a:t>
            </a:r>
            <a:r>
              <a:rPr lang="hr-HR" sz="3200" b="1" dirty="0"/>
              <a:t>što služi statična  komora 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5</a:t>
            </a:r>
            <a:r>
              <a:rPr lang="hr-HR" sz="3200" b="1" dirty="0" smtClean="0"/>
              <a:t>.Za </a:t>
            </a:r>
            <a:r>
              <a:rPr lang="hr-HR" sz="3200" b="1" dirty="0"/>
              <a:t>koju peć se koristi ta komora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/>
              <a:t>6</a:t>
            </a:r>
            <a:r>
              <a:rPr lang="hr-HR" sz="3200" b="1" dirty="0" smtClean="0"/>
              <a:t>.Opiši </a:t>
            </a:r>
            <a:r>
              <a:rPr lang="hr-HR" sz="3200" b="1" dirty="0"/>
              <a:t>princip rada statičke  komore ?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13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58552" y="635726"/>
            <a:ext cx="8596668" cy="644434"/>
          </a:xfrm>
        </p:spPr>
        <p:txBody>
          <a:bodyPr/>
          <a:lstStyle/>
          <a:p>
            <a:pPr algn="ctr"/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ZADATAK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14" y="0"/>
            <a:ext cx="2533650" cy="260985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8146" y="2514055"/>
            <a:ext cx="10556722" cy="508929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akon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si pregledao prezentaciju , odgovori na zadana pitanja za provjeru znanja 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ogledajte film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linku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youtu.be/AJWDRQx5jCs</a:t>
            </a:r>
            <a:endParaRPr lang="hr-HR" sz="3200" b="1" dirty="0" smtClean="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r-HR" sz="3200" b="1" dirty="0" smtClean="0">
                <a:latin typeface="Times New Roman" pitchFamily="18"/>
                <a:cs typeface="Times New Roman" pitchFamily="18"/>
              </a:rPr>
              <a:t>nekoliko </a:t>
            </a:r>
            <a:r>
              <a:rPr lang="hr-HR" sz="3200" b="1" dirty="0">
                <a:latin typeface="Times New Roman" pitchFamily="18"/>
                <a:cs typeface="Times New Roman" pitchFamily="18"/>
              </a:rPr>
              <a:t>puta ponovi princip rada </a:t>
            </a:r>
            <a:r>
              <a:rPr lang="hr-HR" sz="3200" b="1" dirty="0" smtClean="0">
                <a:latin typeface="Times New Roman" pitchFamily="18"/>
                <a:cs typeface="Times New Roman" pitchFamily="18"/>
              </a:rPr>
              <a:t>komora </a:t>
            </a:r>
            <a:r>
              <a:rPr lang="hr-HR" sz="3200" b="1" dirty="0">
                <a:latin typeface="Times New Roman" pitchFamily="18"/>
                <a:cs typeface="Times New Roman" pitchFamily="18"/>
              </a:rPr>
              <a:t>prema shemi uređaja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3200" b="1" dirty="0">
                <a:latin typeface="Times New Roman" pitchFamily="18"/>
                <a:cs typeface="Times New Roman" pitchFamily="18"/>
              </a:rPr>
              <a:t>  </a:t>
            </a:r>
            <a:r>
              <a:rPr lang="hr-HR" sz="32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SRETNO u obavljanju </a:t>
            </a:r>
            <a:r>
              <a:rPr lang="hr-HR" sz="3200" b="1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zadatka </a:t>
            </a:r>
            <a:r>
              <a:rPr lang="hr-HR" sz="32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!</a:t>
            </a:r>
            <a:endParaRPr lang="hr-HR" sz="3200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06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313509"/>
            <a:ext cx="10058400" cy="6074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industrijskim pekarama </a:t>
            </a:r>
            <a:r>
              <a:rPr lang="hr-H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ZAVRŠNA FERMENTACIJA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najčešće obavlja u fermetacijskim komorama ( automatska komora),u kojima se pomoću beskrajnog lanca krecu tzv.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olijevke sa komadima tijesta , koje na putu kroz komoru fermentira.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akon završne fermentacije komadi tijesta se stavljaju na </a:t>
            </a:r>
            <a:r>
              <a:rPr lang="hr-H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pokretnu traku 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koja ih </a:t>
            </a:r>
            <a:r>
              <a:rPr lang="hr-H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 u peć na pečenje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MANJIM PEKARAMA završna fermentacija tijesta obavlja se na posebnim kolicima koje se dovoze u komoru za završnu fermentaciju , s mogućnošću podešavanja tempretature i relativne vlažnosti zraka.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1703" y="613955"/>
            <a:ext cx="8712299" cy="5427408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hr-H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Završno oblikovani komadi tijesta odlaze na završnu </a:t>
            </a:r>
            <a:r>
              <a:rPr lang="hr-HR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fermentaciju</a:t>
            </a:r>
            <a:r>
              <a:rPr lang="hr-H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hr-H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Ovisno o tipu peći vrsti proizvoda razlikujemo:  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r-H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komoru za tunelsku peć 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hr-H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komoru za statičku elektrotermičku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3034" y="152400"/>
            <a:ext cx="8596668" cy="1320800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hr-H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Završno oblikovani komadi tijesta odlaze na završnu fermentaciju.</a:t>
            </a:r>
            <a:br>
              <a:rPr lang="hr-H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Ovisno o tipu peći vrsti proizvoda razlikujemo: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63034" y="1817091"/>
            <a:ext cx="4525348" cy="576262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KOMORA ZA TUNELSKU PEĆ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4520" y="2635642"/>
            <a:ext cx="4893862" cy="3699844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088382" y="2105222"/>
            <a:ext cx="6563687" cy="576262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KOMORA ZA STATIČKU CIKLOTERMIČKU               PEĆ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14187" y="2523981"/>
            <a:ext cx="5015367" cy="4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7415"/>
            <a:ext cx="10058400" cy="915179"/>
          </a:xfrm>
        </p:spPr>
        <p:txBody>
          <a:bodyPr>
            <a:normAutofit/>
          </a:bodyPr>
          <a:lstStyle/>
          <a:p>
            <a:pPr algn="ctr"/>
            <a:r>
              <a:rPr lang="hr-HR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AUTOMATSKA (protočna) KOMORA</a:t>
            </a:r>
            <a:endParaRPr lang="hr-HR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953588"/>
            <a:ext cx="9366069" cy="60219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je komora za tunelsku peć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oristi se na automatskoj liniji proizvodnje kruha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luži za fermentaciju završno oblikovanih komada tijesta </a:t>
            </a:r>
          </a:p>
          <a:p>
            <a:pPr marL="0" indent="0">
              <a:buNone/>
            </a:pPr>
            <a:endParaRPr lang="hr-H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37" y="2762865"/>
            <a:ext cx="5572227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8146" y="339634"/>
            <a:ext cx="10360780" cy="6518365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 na principu putujućih zipki sa filcanom prevlakom , koje nose duguljasto oblikovane  komade tijesta kroz komoru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duguljasti komadi tijesta slažu se ručno u zipke komore , tako da sastavak tijesta bude okrenut prema gore ili automatski preko uređaja za automatsko ubacivanje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da je završna fermentacija dugotrajna , komora se grije i vlaži pomoću 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 uređaja 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sadrži i instrumente za mjerenje temperature i vlage zraka </a:t>
            </a:r>
            <a:endParaRPr lang="hr-HR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komoru su ugrađeni i dodatni grijači za sušenje filcanih prevlaka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u komori kao i uključivanje i isključivanje grijača kod željene temperature regulira se pomoću termostata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80" y="627016"/>
            <a:ext cx="10478346" cy="58129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irkulacija zraka postiže se pomoću ventilacije,a pomoću ventilatora postižemo i jednakomjerni raspored temperature u cijeloj komori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uvjeti potrebni su zbog fermentacije tijesta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inije pokreće motor koji ima mogućnost promjene brzine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ermentirani komadi tijesta izlaze iz automatske komore preko izlaznog transportera koji ih nosi do mosta komore,a preko njega ulaze u tunelsku peć</a:t>
            </a:r>
          </a:p>
        </p:txBody>
      </p:sp>
    </p:spTree>
    <p:extLst>
      <p:ext uri="{BB962C8B-B14F-4D97-AF65-F5344CB8AC3E}">
        <p14:creationId xmlns:p14="http://schemas.microsoft.com/office/powerpoint/2010/main" val="30524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7829" y="431075"/>
            <a:ext cx="11443062" cy="5264331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hr-H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razne </a:t>
            </a:r>
            <a:r>
              <a:rPr lang="hr-H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zipke vraćaju se gornjim dijelom komore do ulaznog otvora </a:t>
            </a:r>
          </a:p>
          <a:p>
            <a:pPr lvl="0">
              <a:buClr>
                <a:srgbClr val="90C226"/>
              </a:buClr>
            </a:pPr>
            <a:r>
              <a:rPr lang="hr-H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omora </a:t>
            </a:r>
            <a:r>
              <a:rPr lang="hr-H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čelične konstrukcije, obložena je limenim plohama, a dio ploha je ostakljen za promatranje procesa  komore</a:t>
            </a:r>
          </a:p>
          <a:p>
            <a:pPr lvl="0">
              <a:buClr>
                <a:srgbClr val="90C226"/>
              </a:buClr>
            </a:pPr>
            <a:r>
              <a:rPr lang="hr-H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imenzije </a:t>
            </a:r>
            <a:r>
              <a:rPr lang="hr-H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kapacitet komore ovisi o tipu komore i broju </a:t>
            </a:r>
            <a:r>
              <a:rPr lang="hr-H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košarica</a:t>
            </a:r>
            <a:endParaRPr lang="hr-HR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09" y="2432789"/>
            <a:ext cx="8724665" cy="442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0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286604"/>
            <a:ext cx="10528663" cy="849864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STATIČNA KOMORA</a:t>
            </a:r>
            <a:endParaRPr lang="hr-HR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48" y="2547256"/>
            <a:ext cx="4934703" cy="40364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417233"/>
            <a:ext cx="10437223" cy="29399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je komora za statičke poluautomatske peć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 se uz statičku ciklo-termičku peći, pa se na taj način u komori može iskoristiti toplina i vlaga koja se stvara u peći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87" y="3162156"/>
            <a:ext cx="4356162" cy="35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554</Words>
  <Application>Microsoft Office PowerPoint</Application>
  <PresentationFormat>Široki zaslon</PresentationFormat>
  <Paragraphs>54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ZAVRŠNA FERMENTACIJA </vt:lpstr>
      <vt:lpstr>PowerPoint prezentacija</vt:lpstr>
      <vt:lpstr>PowerPoint prezentacija</vt:lpstr>
      <vt:lpstr>Završno oblikovani komadi tijesta odlaze na završnu fermentaciju. Ovisno o tipu peći vrsti proizvoda razlikujemo:</vt:lpstr>
      <vt:lpstr>AUTOMATSKA (protočna) KOMORA</vt:lpstr>
      <vt:lpstr>PowerPoint prezentacija</vt:lpstr>
      <vt:lpstr>PowerPoint prezentacija</vt:lpstr>
      <vt:lpstr>PowerPoint prezentacija</vt:lpstr>
      <vt:lpstr>STATIČNA KOMORA</vt:lpstr>
      <vt:lpstr>PowerPoint prezentacija</vt:lpstr>
      <vt:lpstr>PROVJERI SVOJE ZNANJE </vt:lpstr>
      <vt:lpstr>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Zavrsna fermentacija</dc:title>
  <dc:creator>Asus</dc:creator>
  <cp:lastModifiedBy>Martina Košćak</cp:lastModifiedBy>
  <cp:revision>32</cp:revision>
  <dcterms:created xsi:type="dcterms:W3CDTF">2016-10-11T12:30:17Z</dcterms:created>
  <dcterms:modified xsi:type="dcterms:W3CDTF">2020-03-16T17:57:36Z</dcterms:modified>
</cp:coreProperties>
</file>