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62" r:id="rId10"/>
    <p:sldId id="263" r:id="rId11"/>
    <p:sldId id="264" r:id="rId12"/>
    <p:sldId id="273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9E3-6953-496E-BE96-7BB7D44D343D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E81-4DEC-463C-9810-7A723A7644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151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9E3-6953-496E-BE96-7BB7D44D343D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E81-4DEC-463C-9810-7A723A7644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76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9E3-6953-496E-BE96-7BB7D44D343D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E81-4DEC-463C-9810-7A723A7644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1117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9E3-6953-496E-BE96-7BB7D44D343D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E81-4DEC-463C-9810-7A723A7644C0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3636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9E3-6953-496E-BE96-7BB7D44D343D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E81-4DEC-463C-9810-7A723A7644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1809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9E3-6953-496E-BE96-7BB7D44D343D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E81-4DEC-463C-9810-7A723A7644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8280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9E3-6953-496E-BE96-7BB7D44D343D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E81-4DEC-463C-9810-7A723A7644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9794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9E3-6953-496E-BE96-7BB7D44D343D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E81-4DEC-463C-9810-7A723A7644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5100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9E3-6953-496E-BE96-7BB7D44D343D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E81-4DEC-463C-9810-7A723A7644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586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9E3-6953-496E-BE96-7BB7D44D343D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E81-4DEC-463C-9810-7A723A7644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965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9E3-6953-496E-BE96-7BB7D44D343D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E81-4DEC-463C-9810-7A723A7644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895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9E3-6953-496E-BE96-7BB7D44D343D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E81-4DEC-463C-9810-7A723A7644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779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9E3-6953-496E-BE96-7BB7D44D343D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E81-4DEC-463C-9810-7A723A7644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276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9E3-6953-496E-BE96-7BB7D44D343D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E81-4DEC-463C-9810-7A723A7644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352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9E3-6953-496E-BE96-7BB7D44D343D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E81-4DEC-463C-9810-7A723A7644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4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9E3-6953-496E-BE96-7BB7D44D343D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E81-4DEC-463C-9810-7A723A7644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780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9E3-6953-496E-BE96-7BB7D44D343D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E81-4DEC-463C-9810-7A723A7644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532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65279E3-6953-496E-BE96-7BB7D44D343D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A20E81-4DEC-463C-9810-7A723A7644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48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Pdi9giILKY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hr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25" y="1857015"/>
            <a:ext cx="7304900" cy="454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13620" y="266768"/>
            <a:ext cx="8689976" cy="2509213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HIGIJENA RUKOVANJA I PRIPREME HRANE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052777" y="5163206"/>
            <a:ext cx="8689976" cy="1371599"/>
          </a:xfrm>
        </p:spPr>
        <p:txBody>
          <a:bodyPr>
            <a:normAutofit fontScale="92500" lnSpcReduction="10000"/>
          </a:bodyPr>
          <a:lstStyle/>
          <a:p>
            <a:endParaRPr lang="hr-HR" dirty="0" smtClean="0"/>
          </a:p>
          <a:p>
            <a:pPr algn="l"/>
            <a:endParaRPr lang="hr-HR" dirty="0"/>
          </a:p>
          <a:p>
            <a:pPr algn="l"/>
            <a:r>
              <a:rPr lang="hr-HR" b="1" cap="none" dirty="0" smtClean="0">
                <a:solidFill>
                  <a:srgbClr val="C00000"/>
                </a:solidFill>
              </a:rPr>
              <a:t>Pripremila</a:t>
            </a:r>
            <a:r>
              <a:rPr lang="hr-HR" b="1" dirty="0" smtClean="0">
                <a:solidFill>
                  <a:srgbClr val="C00000"/>
                </a:solidFill>
              </a:rPr>
              <a:t>: </a:t>
            </a:r>
            <a:r>
              <a:rPr lang="hr-HR" b="1" cap="none" dirty="0" smtClean="0">
                <a:solidFill>
                  <a:srgbClr val="C00000"/>
                </a:solidFill>
              </a:rPr>
              <a:t>Sanja Banfić </a:t>
            </a:r>
            <a:r>
              <a:rPr lang="hr-HR" b="1" dirty="0" smtClean="0">
                <a:solidFill>
                  <a:srgbClr val="C00000"/>
                </a:solidFill>
              </a:rPr>
              <a:t>– </a:t>
            </a:r>
            <a:r>
              <a:rPr lang="hr-HR" b="1" cap="none" dirty="0" err="1" smtClean="0">
                <a:solidFill>
                  <a:srgbClr val="C00000"/>
                </a:solidFill>
              </a:rPr>
              <a:t>Kontrec</a:t>
            </a:r>
            <a:r>
              <a:rPr lang="hr-HR" b="1" dirty="0" smtClean="0">
                <a:solidFill>
                  <a:srgbClr val="C00000"/>
                </a:solidFill>
              </a:rPr>
              <a:t> </a:t>
            </a:r>
            <a:r>
              <a:rPr lang="hr-HR" b="1" cap="none" dirty="0" smtClean="0">
                <a:solidFill>
                  <a:srgbClr val="C00000"/>
                </a:solidFill>
              </a:rPr>
              <a:t>, dipl.. ing. prof. savjetnik</a:t>
            </a:r>
            <a:endParaRPr lang="hr-HR" b="1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6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409904" y="175684"/>
            <a:ext cx="11493062" cy="66823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9600" b="1" u="sng" cap="none" dirty="0" smtClean="0">
                <a:solidFill>
                  <a:srgbClr val="FF0000"/>
                </a:solidFill>
              </a:rPr>
              <a:t>PRILIKOM PRIPREME HRANE TREBA SE PRIDRŽAVATI PRAVILA ZA HIGIJENSKU PRIPREMU HRANE: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hr-HR" sz="10400" b="1" cap="none" dirty="0" smtClean="0"/>
              <a:t>termičku obradu hrane provoditi temeljito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hr-HR" sz="10400" b="1" cap="none" dirty="0" smtClean="0"/>
              <a:t>koristiti sirovine samo od pouzdanih dobavljača, s jamstvom zdravstvene ispravnosti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hr-HR" sz="10400" b="1" cap="none" dirty="0" smtClean="0"/>
              <a:t>hranu pohranjivati prema uputama na deklaraciji proizvođača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hr-HR" sz="10400" b="1" cap="none" dirty="0" smtClean="0"/>
              <a:t>pohranjivati hranu u rashladnom uređaju na temperaturi 4‐8°c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hr-HR" sz="10400" b="1" cap="none" dirty="0" smtClean="0"/>
              <a:t>odmrznutu hranu odmah termički obraditi i ne smrzavati ponovno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hr-HR" sz="10400" b="1" cap="none" dirty="0" smtClean="0"/>
              <a:t>spriječiti kontakt sirove hrane, koja će se tek obrađivati, i hrane spremne za konzumaciju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hr-HR" sz="10400" b="1" cap="none" dirty="0" smtClean="0"/>
              <a:t>često i pravilno prati ruke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hr-HR" sz="10400" b="1" cap="none" dirty="0" smtClean="0"/>
              <a:t>održavati čistoću svih površina i pribora za vrijeme pripreme hrane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hr-HR" sz="10400" b="1" cap="none" dirty="0" smtClean="0"/>
              <a:t>paziti na zdravstvene probleme vezane uz dišne puteve, probavni sustav ili na ozljede kože</a:t>
            </a:r>
          </a:p>
          <a:p>
            <a:endParaRPr lang="hr-HR" sz="9600" dirty="0"/>
          </a:p>
        </p:txBody>
      </p:sp>
    </p:spTree>
    <p:extLst>
      <p:ext uri="{BB962C8B-B14F-4D97-AF65-F5344CB8AC3E}">
        <p14:creationId xmlns:p14="http://schemas.microsoft.com/office/powerpoint/2010/main" val="82391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POSTUPCI ZA SPRJEČAVANJE KRIŽNE KONTAMINACIJE </a:t>
            </a:r>
            <a:r>
              <a:rPr lang="hr-HR" dirty="0">
                <a:solidFill>
                  <a:srgbClr val="FF0000"/>
                </a:solidFill>
              </a:rPr>
              <a:t/>
            </a:r>
            <a:br>
              <a:rPr lang="hr-HR" dirty="0">
                <a:solidFill>
                  <a:srgbClr val="FF0000"/>
                </a:solidFill>
              </a:rPr>
            </a:b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204952" y="1689175"/>
            <a:ext cx="11587655" cy="50269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2600" b="1" u="sng" dirty="0" smtClean="0">
                <a:solidFill>
                  <a:schemeClr val="accent1">
                    <a:lumMod val="75000"/>
                  </a:schemeClr>
                </a:solidFill>
              </a:rPr>
              <a:t>ovisno </a:t>
            </a:r>
            <a:r>
              <a:rPr lang="hr-HR" sz="2600" b="1" u="sng" dirty="0">
                <a:solidFill>
                  <a:schemeClr val="accent1">
                    <a:lumMod val="75000"/>
                  </a:schemeClr>
                </a:solidFill>
              </a:rPr>
              <a:t>o stupnju obrade hrane, načinu njene obrade i prema vrsti hrane, potrebno je postići sljedeće: </a:t>
            </a:r>
            <a:r>
              <a:rPr lang="hr-HR" sz="2600" u="sng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hr-HR" sz="3200" b="1" cap="none" dirty="0" smtClean="0"/>
              <a:t>odvojeno skladištenje različitih vrsta hrane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hr-HR" sz="3200" b="1" cap="none" dirty="0" smtClean="0"/>
              <a:t>uporabu zasebnih radnih površina, daski i pribora za obradu (različite boje ili oznake pribora i opreme)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hr-HR" sz="3200" b="1" cap="none" dirty="0" smtClean="0"/>
              <a:t>temeljito čišćenje i dezinfekciju radnih površina, pribora i opreme između različitih procesa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hr-HR" sz="3200" b="1" cap="none" dirty="0" smtClean="0"/>
              <a:t>organizaciju rada na način da se izbjegne križanje  čistih i nečistih puteva (put hrane od niskog rizika k visokom riziku ‐ prijem, </a:t>
            </a:r>
            <a:r>
              <a:rPr lang="hr-HR" sz="3200" b="1" cap="none" dirty="0" err="1" smtClean="0"/>
              <a:t>predobrada</a:t>
            </a:r>
            <a:r>
              <a:rPr lang="hr-HR" sz="3200" b="1" cap="none" dirty="0" smtClean="0"/>
              <a:t>, obrada i priprema)</a:t>
            </a:r>
          </a:p>
          <a:p>
            <a:pPr>
              <a:buFont typeface="Wingdings" panose="05000000000000000000" pitchFamily="2" charset="2"/>
              <a:buChar char="v"/>
            </a:pPr>
            <a:endParaRPr lang="hr-HR" sz="3200" b="1" cap="none" dirty="0"/>
          </a:p>
        </p:txBody>
      </p:sp>
    </p:spTree>
    <p:extLst>
      <p:ext uri="{BB962C8B-B14F-4D97-AF65-F5344CB8AC3E}">
        <p14:creationId xmlns:p14="http://schemas.microsoft.com/office/powerpoint/2010/main" val="298325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77863" y="583324"/>
            <a:ext cx="8471728" cy="632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220717" y="362607"/>
            <a:ext cx="11556123" cy="638503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3600" b="1" cap="none" dirty="0" smtClean="0"/>
              <a:t>u cjelokupnom postupku higijenskog rukovanja hranom važno je obratiti pozornost i na materijale koji se upotrebljavaju za pakiranje i ambalažu hrane jer i oni mogu biti izvor kontaminacije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3600" b="1" cap="none" dirty="0" smtClean="0"/>
              <a:t>materijal ne smije otpuštati štetne sastojke u hranu niti mijenjati njezina senzorska svojstva. ambalaža koja služi za višekratnu uporabu mora biti jednostavna za čišćenje i, prema potrebi, za dezinfekciju</a:t>
            </a:r>
          </a:p>
          <a:p>
            <a:pPr>
              <a:buFont typeface="Wingdings" panose="05000000000000000000" pitchFamily="2" charset="2"/>
              <a:buChar char="v"/>
            </a:pPr>
            <a:endParaRPr lang="hr-HR" sz="3600" b="1" cap="none" dirty="0"/>
          </a:p>
        </p:txBody>
      </p:sp>
    </p:spTree>
    <p:extLst>
      <p:ext uri="{BB962C8B-B14F-4D97-AF65-F5344CB8AC3E}">
        <p14:creationId xmlns:p14="http://schemas.microsoft.com/office/powerpoint/2010/main" val="58839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658" y="2304885"/>
            <a:ext cx="6452561" cy="4363929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68745" y="472965"/>
            <a:ext cx="10363826" cy="592783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3600" b="1" cap="none" dirty="0" smtClean="0"/>
              <a:t>razlikujemo dvije vrste ambalaže (opreme): ambalažu koja dolazi u direktan dodir s hranom i vanjsku ambalažu koja ne dolazi u direktan dodir s hranom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3600" b="1" cap="none" dirty="0" smtClean="0"/>
              <a:t> u vanjsku ambalažu stavlja se hrana koja je već zapakirana u primarnu ambalažu, npr. sterilizirano mlijeko upakirano u tetrapak, a zatim u kartonsku kutiju</a:t>
            </a:r>
          </a:p>
          <a:p>
            <a:pPr marL="0" indent="0">
              <a:buNone/>
            </a:pP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269430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76836" y="230564"/>
            <a:ext cx="10989192" cy="34241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r-HR" sz="3600" b="1" cap="none" dirty="0" smtClean="0"/>
              <a:t>svi opisani higijenski zahtjevi za opremu, pribor i prostorije u kojima se hrana priprema, poslužuje ili distribuira, kao i zahtjevi za higijenom hrane, značajni su preduvjeti za uspješnu uspostavu HACCP‐a i osiguranje zdravstveno ispravne hrane</a:t>
            </a:r>
          </a:p>
          <a:p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939" y="3654671"/>
            <a:ext cx="3229161" cy="3203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632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9900" y="262634"/>
            <a:ext cx="10364451" cy="1352173"/>
          </a:xfrm>
        </p:spPr>
        <p:txBody>
          <a:bodyPr/>
          <a:lstStyle/>
          <a:p>
            <a:r>
              <a:rPr lang="hr-HR" b="1" dirty="0" smtClean="0"/>
              <a:t>PROVJERI SVOJE ZNANJE: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803415" y="1315262"/>
            <a:ext cx="10736944" cy="533778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b="1" dirty="0"/>
              <a:t> </a:t>
            </a:r>
            <a:endParaRPr lang="hr-HR" dirty="0"/>
          </a:p>
          <a:p>
            <a:pPr marL="457200" lvl="0" indent="-457200">
              <a:buFont typeface="+mj-lt"/>
              <a:buAutoNum type="arabicPeriod"/>
            </a:pPr>
            <a:r>
              <a:rPr lang="hr-HR" sz="2800" b="1" dirty="0"/>
              <a:t>Što je hrana?</a:t>
            </a:r>
            <a:endParaRPr lang="hr-HR" sz="2800" dirty="0"/>
          </a:p>
          <a:p>
            <a:pPr marL="457200" lvl="0" indent="-457200">
              <a:buFont typeface="+mj-lt"/>
              <a:buAutoNum type="arabicPeriod"/>
            </a:pPr>
            <a:r>
              <a:rPr lang="hr-HR" sz="2800" b="1" dirty="0"/>
              <a:t>Što podrazumijeva higijena namirnica?</a:t>
            </a:r>
            <a:endParaRPr lang="hr-HR" sz="2800" dirty="0"/>
          </a:p>
          <a:p>
            <a:pPr marL="457200" lvl="0" indent="-457200">
              <a:buFont typeface="+mj-lt"/>
              <a:buAutoNum type="arabicPeriod"/>
            </a:pPr>
            <a:r>
              <a:rPr lang="hr-HR" sz="2800" b="1" dirty="0"/>
              <a:t>Kako definiramo namirnice?</a:t>
            </a:r>
            <a:endParaRPr lang="hr-HR" sz="2800" dirty="0"/>
          </a:p>
          <a:p>
            <a:pPr marL="457200" lvl="0" indent="-457200">
              <a:buFont typeface="+mj-lt"/>
              <a:buAutoNum type="arabicPeriod"/>
            </a:pPr>
            <a:r>
              <a:rPr lang="hr-HR" sz="2800" b="1" dirty="0"/>
              <a:t>Zbog čega se po zaprimanju dostavljene hrane arhivira sva popratna dokumentacija?</a:t>
            </a:r>
            <a:endParaRPr lang="hr-HR" sz="2800" dirty="0"/>
          </a:p>
          <a:p>
            <a:pPr marL="457200" lvl="0" indent="-457200">
              <a:buFont typeface="+mj-lt"/>
              <a:buAutoNum type="arabicPeriod"/>
            </a:pPr>
            <a:r>
              <a:rPr lang="hr-HR" sz="2800" b="1" dirty="0"/>
              <a:t>Nabroji načine kontaminiranja hrane tijekom </a:t>
            </a:r>
            <a:r>
              <a:rPr lang="hr-HR" sz="2800" b="1" dirty="0" smtClean="0"/>
              <a:t>transporta !</a:t>
            </a:r>
            <a:endParaRPr lang="hr-HR" sz="2800" dirty="0"/>
          </a:p>
          <a:p>
            <a:pPr marL="457200" lvl="0" indent="-457200">
              <a:buFont typeface="+mj-lt"/>
              <a:buAutoNum type="arabicPeriod"/>
            </a:pPr>
            <a:r>
              <a:rPr lang="hr-HR" sz="2800" b="1" dirty="0"/>
              <a:t>Opiši prijevozna sredstva za prijevoz hrane.</a:t>
            </a:r>
            <a:endParaRPr lang="hr-HR" sz="2800" dirty="0"/>
          </a:p>
          <a:p>
            <a:pPr marL="457200" lvl="0" indent="-457200">
              <a:buFont typeface="+mj-lt"/>
              <a:buAutoNum type="arabicPeriod"/>
            </a:pPr>
            <a:r>
              <a:rPr lang="hr-HR" sz="2800" b="1" dirty="0"/>
              <a:t>Što mora zadržati hrana tijekom skladištenja?</a:t>
            </a:r>
            <a:endParaRPr lang="hr-HR" sz="2800" dirty="0"/>
          </a:p>
          <a:p>
            <a:endParaRPr lang="hr-HR" dirty="0"/>
          </a:p>
        </p:txBody>
      </p:sp>
      <p:pic>
        <p:nvPicPr>
          <p:cNvPr id="4" name="Slika 3" descr="Slikovni rezultat za pitanje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31" y="262634"/>
            <a:ext cx="1322990" cy="1352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15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14228" y="869368"/>
            <a:ext cx="10957661" cy="56102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r-HR" sz="2200" b="1" dirty="0" smtClean="0"/>
              <a:t>8. Čemu </a:t>
            </a:r>
            <a:r>
              <a:rPr lang="hr-HR" sz="2200" b="1" dirty="0"/>
              <a:t>mora odgovarati skladišni prostor za čuvanje hrane?</a:t>
            </a:r>
            <a:endParaRPr lang="hr-HR" sz="2200" dirty="0"/>
          </a:p>
          <a:p>
            <a:pPr marL="0" lvl="0" indent="0">
              <a:buNone/>
            </a:pPr>
            <a:r>
              <a:rPr lang="hr-HR" sz="2200" b="1" dirty="0" smtClean="0"/>
              <a:t>9. Koja </a:t>
            </a:r>
            <a:r>
              <a:rPr lang="hr-HR" sz="2200" b="1" dirty="0"/>
              <a:t>se hrana skladišti na 18 – 20°C i gdje?</a:t>
            </a:r>
            <a:endParaRPr lang="hr-HR" sz="2200" dirty="0"/>
          </a:p>
          <a:p>
            <a:pPr marL="0" lvl="0" indent="0">
              <a:buNone/>
            </a:pPr>
            <a:r>
              <a:rPr lang="hr-HR" sz="2200" b="1" dirty="0" smtClean="0"/>
              <a:t>10. Koju </a:t>
            </a:r>
            <a:r>
              <a:rPr lang="hr-HR" sz="2200" b="1" dirty="0"/>
              <a:t>hranu skladištimo na 4 – 8°C?</a:t>
            </a:r>
            <a:endParaRPr lang="hr-HR" sz="2200" dirty="0"/>
          </a:p>
          <a:p>
            <a:pPr marL="0" lvl="0" indent="0">
              <a:buNone/>
            </a:pPr>
            <a:r>
              <a:rPr lang="hr-HR" sz="2200" b="1" dirty="0" smtClean="0"/>
              <a:t>11. Na </a:t>
            </a:r>
            <a:r>
              <a:rPr lang="hr-HR" sz="2200" b="1" dirty="0"/>
              <a:t>kojim se temperaturama skladišti </a:t>
            </a:r>
            <a:r>
              <a:rPr lang="hr-HR" sz="2200" b="1" dirty="0" err="1"/>
              <a:t>dubokosmrznuta</a:t>
            </a:r>
            <a:r>
              <a:rPr lang="hr-HR" sz="2200" b="1" dirty="0"/>
              <a:t> hrana?</a:t>
            </a:r>
            <a:endParaRPr lang="hr-HR" sz="2200" dirty="0"/>
          </a:p>
          <a:p>
            <a:pPr marL="0" lvl="0" indent="0">
              <a:buNone/>
            </a:pPr>
            <a:r>
              <a:rPr lang="hr-HR" sz="2200" b="1" dirty="0" smtClean="0"/>
              <a:t>12. Nabroji </a:t>
            </a:r>
            <a:r>
              <a:rPr lang="hr-HR" sz="2200" b="1" dirty="0"/>
              <a:t>kojih se pravila moramo pridržavati kod pripremanja hrane.</a:t>
            </a:r>
            <a:endParaRPr lang="hr-HR" sz="2200" dirty="0"/>
          </a:p>
          <a:p>
            <a:pPr marL="0" lvl="0" indent="0">
              <a:buNone/>
            </a:pPr>
            <a:r>
              <a:rPr lang="hr-HR" sz="2200" b="1" dirty="0" smtClean="0"/>
              <a:t>13. Na </a:t>
            </a:r>
            <a:r>
              <a:rPr lang="hr-HR" sz="2200" b="1" dirty="0"/>
              <a:t>koje načine sprječavamo križnu kontaminaciju?</a:t>
            </a:r>
            <a:endParaRPr lang="hr-HR" sz="2200" dirty="0"/>
          </a:p>
          <a:p>
            <a:pPr marL="0" lvl="0" indent="0">
              <a:buNone/>
            </a:pPr>
            <a:r>
              <a:rPr lang="hr-HR" sz="2200" b="1" dirty="0" smtClean="0"/>
              <a:t>14. Kakav </a:t>
            </a:r>
            <a:r>
              <a:rPr lang="hr-HR" sz="2200" b="1" dirty="0"/>
              <a:t>mora biti ambalažni materijal koji se koristi u proizvodnji hrane?</a:t>
            </a:r>
            <a:endParaRPr lang="hr-HR" sz="2200" dirty="0"/>
          </a:p>
          <a:p>
            <a:pPr marL="0" lvl="0" indent="0">
              <a:buNone/>
            </a:pPr>
            <a:r>
              <a:rPr lang="hr-HR" sz="2200" b="1" dirty="0" smtClean="0"/>
              <a:t>15. Kakva </a:t>
            </a:r>
            <a:r>
              <a:rPr lang="hr-HR" sz="2200" b="1" dirty="0"/>
              <a:t>mora biti ambalaža koja služi za višekratnu uporabu?</a:t>
            </a:r>
            <a:endParaRPr lang="hr-HR" sz="22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16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4" y="114020"/>
            <a:ext cx="10364451" cy="1304877"/>
          </a:xfrm>
        </p:spPr>
        <p:txBody>
          <a:bodyPr>
            <a:normAutofit/>
          </a:bodyPr>
          <a:lstStyle/>
          <a:p>
            <a:r>
              <a:rPr lang="hr-HR" sz="4400" b="1" dirty="0" smtClean="0">
                <a:solidFill>
                  <a:srgbClr val="FF0000"/>
                </a:solidFill>
              </a:rPr>
              <a:t>zadatak</a:t>
            </a:r>
            <a:endParaRPr lang="hr-HR" sz="4400" b="1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317" y="-6315"/>
            <a:ext cx="3741682" cy="386581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268013" y="2461685"/>
            <a:ext cx="10363826" cy="453820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nakon što si pregledao prezentaciju , odgovori na zadana pitanja za provjeru znanja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sz="3200" b="1" cap="none" smtClean="0">
                <a:latin typeface="Times New Roman" pitchFamily="18"/>
                <a:cs typeface="Times New Roman" pitchFamily="18"/>
              </a:rPr>
              <a:t> </a:t>
            </a:r>
            <a:r>
              <a:rPr lang="hr-HR" sz="3200" b="1" cap="none" dirty="0" smtClean="0">
                <a:latin typeface="Times New Roman" pitchFamily="18"/>
                <a:cs typeface="Times New Roman" pitchFamily="18"/>
              </a:rPr>
              <a:t>pogledaj kratak film pet ključeva za sigurniju hranu i napiši svoje viđenje filma, kako si ga ti doživio !</a:t>
            </a: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sz="3200" b="1" cap="none" dirty="0" smtClean="0">
                <a:latin typeface="Times New Roman" pitchFamily="18"/>
                <a:cs typeface="Times New Roman" pitchFamily="18"/>
              </a:rPr>
              <a:t>pogledajte film na linku </a:t>
            </a:r>
            <a:r>
              <a:rPr lang="hr-HR" sz="3200" dirty="0" smtClean="0">
                <a:hlinkClick r:id="rId3"/>
              </a:rPr>
              <a:t>https</a:t>
            </a:r>
            <a:r>
              <a:rPr lang="hr-HR" sz="3200" dirty="0">
                <a:hlinkClick r:id="rId3"/>
              </a:rPr>
              <a:t>://www.youtube.com/watch?v=NPdi9giILKY</a:t>
            </a:r>
            <a:endParaRPr lang="hr-HR" sz="3200" b="1" dirty="0">
              <a:latin typeface="Times New Roman" pitchFamily="18"/>
              <a:cs typeface="Times New Roman" pitchFamily="18"/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hr-HR" sz="3200" b="1" dirty="0" smtClean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 </a:t>
            </a:r>
            <a:endParaRPr lang="hr-HR" sz="3200" b="1" dirty="0">
              <a:solidFill>
                <a:srgbClr val="FF0000"/>
              </a:solidFill>
              <a:latin typeface="Times New Roman" pitchFamily="18"/>
              <a:cs typeface="Times New Roman" pitchFamily="18"/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sz="3200" b="1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SRETNO u obavljanju zadatka !</a:t>
            </a:r>
            <a:endParaRPr lang="hr-HR" sz="3200" dirty="0">
              <a:solidFill>
                <a:srgbClr val="FF0000"/>
              </a:solidFill>
              <a:latin typeface="Times New Roman" pitchFamily="18"/>
              <a:cs typeface="Times New Roman" pitchFamily="18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996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2961" y="285149"/>
            <a:ext cx="10364451" cy="1131456"/>
          </a:xfrm>
        </p:spPr>
        <p:txBody>
          <a:bodyPr/>
          <a:lstStyle/>
          <a:p>
            <a:r>
              <a:rPr lang="hr-HR" b="1" u="sng" dirty="0">
                <a:solidFill>
                  <a:srgbClr val="FF0000"/>
                </a:solidFill>
              </a:rPr>
              <a:t>HIGIJENA RUKOVANJA I PRIPREME HRANE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77462" y="864351"/>
            <a:ext cx="10363826" cy="58670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3600" b="1" cap="none" dirty="0" smtClean="0">
                <a:solidFill>
                  <a:srgbClr val="FF0000"/>
                </a:solidFill>
              </a:rPr>
              <a:t>hrana</a:t>
            </a:r>
            <a:r>
              <a:rPr lang="hr-HR" sz="3600" b="1" cap="none" dirty="0" smtClean="0"/>
              <a:t> je svaka tvar ili proizvod koji može biti prerađen, djelomično prerađen ili neprerađen, a namijenjen je konzumaciji, ili se očekuje da  će ga ljudi konzumirati.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3600" b="1" cap="none" dirty="0" smtClean="0">
                <a:solidFill>
                  <a:srgbClr val="FF0000"/>
                </a:solidFill>
              </a:rPr>
              <a:t>higijena namirnica </a:t>
            </a:r>
            <a:r>
              <a:rPr lang="hr-HR" sz="3600" b="1" cap="none" dirty="0" smtClean="0"/>
              <a:t>podrazumijeva mjere i uvjete potrebne za kontrolu opasnosti i osiguranje prikladnosti hrane za ljudsku prehranu u skladu s njezinom namjenom. 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381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850712" y="837836"/>
            <a:ext cx="10363826" cy="602016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3600" b="1" cap="none" dirty="0" smtClean="0">
                <a:solidFill>
                  <a:srgbClr val="FF0000"/>
                </a:solidFill>
              </a:rPr>
              <a:t>pojam hrane </a:t>
            </a:r>
            <a:r>
              <a:rPr lang="hr-HR" sz="3600" b="1" cap="none" dirty="0" smtClean="0"/>
              <a:t>uključuje razna pića, gazirana pića, gumu za žvakanje, prehrambene aditive i bilo koju drugu tvar koja se namjerno ugrađuje u hranu radi poboljšanja njenih svojstava, zatim vodu koja se koristi za opskrbu pučanstva kao voda za piće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3600" b="1" cap="none" dirty="0" smtClean="0">
                <a:solidFill>
                  <a:srgbClr val="FF0000"/>
                </a:solidFill>
              </a:rPr>
              <a:t>hrana</a:t>
            </a:r>
            <a:r>
              <a:rPr lang="hr-HR" sz="3600" b="1" cap="none" dirty="0" smtClean="0"/>
              <a:t> se pojavljuje u obliku raznih vrsta namirnica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3600" b="1" cap="none" dirty="0" smtClean="0">
                <a:solidFill>
                  <a:srgbClr val="FF0000"/>
                </a:solidFill>
              </a:rPr>
              <a:t>namirnicom</a:t>
            </a:r>
            <a:r>
              <a:rPr lang="hr-HR" sz="3600" b="1" cap="none" dirty="0" smtClean="0"/>
              <a:t> se naziva sve što se upotrebljava za hranu i piće, u prerađenom ili neprerađenom obliku</a:t>
            </a:r>
          </a:p>
          <a:p>
            <a:pPr>
              <a:buFont typeface="Wingdings" panose="05000000000000000000" pitchFamily="2" charset="2"/>
              <a:buChar char="v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31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125" y="1119351"/>
            <a:ext cx="5191875" cy="3168869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598464" y="315310"/>
            <a:ext cx="10363826" cy="654269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3600" b="1" cap="none" dirty="0" smtClean="0">
                <a:solidFill>
                  <a:srgbClr val="FF0000"/>
                </a:solidFill>
              </a:rPr>
              <a:t>u svim fazama rada s hranom </a:t>
            </a:r>
            <a:r>
              <a:rPr lang="hr-HR" sz="3600" b="1" cap="none" dirty="0" smtClean="0"/>
              <a:t>(proizvodnje, prerade i distribucije) hrana mora biti zaštićena od svake kontaminacije koja bi je mogla učiniti neprikladnom za prehranu ljudi i štetnom za zdravlje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3600" b="1" cap="none" dirty="0" smtClean="0"/>
              <a:t>kako bi se osiguralo da naručena hrana bude zdravstveno ispravna, bitno je odabrati adekvatnog dobavljača. po zaprimanju dostavljene hrane, potrebno je arhivirati svu popratnu dokumentaciju radi osiguravanja </a:t>
            </a:r>
            <a:r>
              <a:rPr lang="hr-HR" sz="3600" b="1" cap="none" dirty="0" err="1" smtClean="0"/>
              <a:t>slijedivosti</a:t>
            </a:r>
            <a:r>
              <a:rPr lang="hr-HR" sz="3600" b="1" cap="none" dirty="0" smtClean="0"/>
              <a:t> hrane i zadovoljavanja važeće zakonske regulative. </a:t>
            </a:r>
          </a:p>
          <a:p>
            <a:pPr>
              <a:buFont typeface="Wingdings" panose="05000000000000000000" pitchFamily="2" charset="2"/>
              <a:buChar char="v"/>
            </a:pPr>
            <a:endParaRPr lang="hr-HR" sz="3600" cap="none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06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504" y="1434661"/>
            <a:ext cx="7265186" cy="2836500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73421" y="218234"/>
            <a:ext cx="12018579" cy="72546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3600" b="1" cap="none" dirty="0" smtClean="0"/>
              <a:t>tijekom transporta hrana može biti kontaminirana zbog štetnog djelovanja fizičkih, kemijskih i bioloških čimbenika</a:t>
            </a:r>
          </a:p>
          <a:p>
            <a:pPr>
              <a:buFont typeface="Wingdings" panose="05000000000000000000" pitchFamily="2" charset="2"/>
              <a:buChar char="v"/>
            </a:pPr>
            <a:endParaRPr lang="hr-HR" sz="3600" cap="none" dirty="0"/>
          </a:p>
          <a:p>
            <a:pPr marL="0" indent="0">
              <a:buNone/>
            </a:pPr>
            <a:r>
              <a:rPr lang="hr-HR" sz="3600" cap="none" dirty="0" smtClean="0"/>
              <a:t> </a:t>
            </a:r>
          </a:p>
          <a:p>
            <a:pPr marL="0" indent="0">
              <a:buNone/>
            </a:pPr>
            <a:endParaRPr lang="hr-HR" sz="3600" cap="none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r-HR" sz="3600" b="1" cap="none" dirty="0" smtClean="0"/>
              <a:t>vozila i spremnici za transport trebaju biti redovito higijenski održavani i moraju biti od materijala koji neće štetno djelovati na hranu te se trebaju koristiti isključivo za prijevoz hrane. </a:t>
            </a:r>
          </a:p>
          <a:p>
            <a:endParaRPr lang="hr-HR" sz="3600" cap="none" dirty="0"/>
          </a:p>
        </p:txBody>
      </p:sp>
    </p:spTree>
    <p:extLst>
      <p:ext uri="{BB962C8B-B14F-4D97-AF65-F5344CB8AC3E}">
        <p14:creationId xmlns:p14="http://schemas.microsoft.com/office/powerpoint/2010/main" val="300246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425669" y="252248"/>
            <a:ext cx="12060620" cy="625891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3200" b="1" cap="none" dirty="0" smtClean="0"/>
              <a:t>ako se prijevozna sredstva i/ili spremnici koriste za prijevoz različite hrane istovremeno, hrana mora biti učinkovito fizički odvojena kako bi se spriječila opasnost od križne kontaminacije</a:t>
            </a:r>
          </a:p>
          <a:p>
            <a:pPr marL="0" indent="0">
              <a:buNone/>
            </a:pPr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105" y="2187466"/>
            <a:ext cx="5764924" cy="43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477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583324" y="475228"/>
            <a:ext cx="11971283" cy="34241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3600" b="1" cap="none" dirty="0"/>
              <a:t>nakon prijema, hranu u objektu treba uskladištiti na primjeren način ovisno o vrsti </a:t>
            </a:r>
            <a:r>
              <a:rPr lang="hr-HR" sz="3600" b="1" cap="none" dirty="0" smtClean="0"/>
              <a:t>hrane </a:t>
            </a:r>
            <a:endParaRPr lang="hr-HR" sz="3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272" y="1695986"/>
            <a:ext cx="6714520" cy="5035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723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310" y="3102471"/>
            <a:ext cx="5638800" cy="3755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730468" y="189186"/>
            <a:ext cx="11634952" cy="54601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3200" b="1" cap="none" dirty="0"/>
              <a:t>tijekom skladištenja hrana mora zadržati svoje senzorske osobine i zdravstvenu ispravnost, a skladišni prostor za čuvanje hrane mora u svemu odgovarati sanitarno‐tehničkim i higijenskim uvjetima propisanim za prostorije u kojima se hrana proizvodi, čuva ili prodaje.</a:t>
            </a:r>
          </a:p>
          <a:p>
            <a:pPr marL="0" indent="0">
              <a:buNone/>
            </a:pP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8258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378373" y="472966"/>
            <a:ext cx="12092152" cy="6132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200" b="1" u="sng" cap="none" dirty="0" smtClean="0">
                <a:solidFill>
                  <a:srgbClr val="FF0000"/>
                </a:solidFill>
              </a:rPr>
              <a:t>HRANA SE SKLADIŠTI NA SLJEDEĆIM TEMPERATURAMA: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r-HR" sz="3200" b="1" cap="none" dirty="0" smtClean="0">
                <a:solidFill>
                  <a:srgbClr val="FF0000"/>
                </a:solidFill>
              </a:rPr>
              <a:t>18 – 20°C</a:t>
            </a:r>
            <a:r>
              <a:rPr lang="hr-HR" sz="3200" b="1" cap="none" dirty="0" smtClean="0"/>
              <a:t>, u suhom skladištu ako nije drugačije propisano za pojedinu vrstu hrane (skladištenje hrane koja nije lako pokvarljiva, s niskim udjelom vlage u sastavu, poput riže, tjestenine, keksa, šećera...)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r-HR" sz="3200" b="1" cap="none" dirty="0" smtClean="0">
                <a:solidFill>
                  <a:srgbClr val="FF0000"/>
                </a:solidFill>
              </a:rPr>
              <a:t>4 – 8°C</a:t>
            </a:r>
            <a:r>
              <a:rPr lang="hr-HR" sz="3200" b="1" cap="none" dirty="0" smtClean="0"/>
              <a:t>, u rashladnim uređajima ako nije drugačije propisano za pojedinu vrstu hrane (iako se neke vrste hrane čuvaju i na nižim temperaturama, poput svježe ribe, usitnjenog mesa, mesa piletine...)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r-HR" sz="3200" b="1" cap="none" dirty="0" smtClean="0">
                <a:solidFill>
                  <a:srgbClr val="FF0000"/>
                </a:solidFill>
              </a:rPr>
              <a:t>‐18°C i niže</a:t>
            </a:r>
            <a:r>
              <a:rPr lang="hr-HR" sz="3200" b="1" cap="none" dirty="0" smtClean="0"/>
              <a:t>, u zamrzivačima i uređajima za skladištenje duboko zamrznute hrane</a:t>
            </a:r>
          </a:p>
          <a:p>
            <a:endParaRPr lang="hr-HR" sz="3200" b="1" cap="none" dirty="0"/>
          </a:p>
        </p:txBody>
      </p:sp>
    </p:spTree>
    <p:extLst>
      <p:ext uri="{BB962C8B-B14F-4D97-AF65-F5344CB8AC3E}">
        <p14:creationId xmlns:p14="http://schemas.microsoft.com/office/powerpoint/2010/main" val="334461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123</TotalTime>
  <Words>711</Words>
  <Application>Microsoft Office PowerPoint</Application>
  <PresentationFormat>Široki zaslon</PresentationFormat>
  <Paragraphs>68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Tw Cen MT</vt:lpstr>
      <vt:lpstr>Wingdings</vt:lpstr>
      <vt:lpstr>Kapljica</vt:lpstr>
      <vt:lpstr>HIGIJENA RUKOVANJA I PRIPREME HRANE </vt:lpstr>
      <vt:lpstr>HIGIJENA RUKOVANJA I PRIPREME HRANE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POSTUPCI ZA SPRJEČAVANJE KRIŽNE KONTAMINACIJE  </vt:lpstr>
      <vt:lpstr>PowerPoint prezentacija</vt:lpstr>
      <vt:lpstr>PowerPoint prezentacija</vt:lpstr>
      <vt:lpstr>PowerPoint prezentacija</vt:lpstr>
      <vt:lpstr>PowerPoint prezentacija</vt:lpstr>
      <vt:lpstr>PROVJERI SVOJE ZNANJE:</vt:lpstr>
      <vt:lpstr>PowerPoint prezentacija</vt:lpstr>
      <vt:lpstr>zadatak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HIGIJENA RUKOVANJA I PRIPREME HRANE</dc:title>
  <dc:creator>Prehrana</dc:creator>
  <cp:lastModifiedBy>Martina Košćak</cp:lastModifiedBy>
  <cp:revision>14</cp:revision>
  <dcterms:created xsi:type="dcterms:W3CDTF">2020-03-17T06:49:54Z</dcterms:created>
  <dcterms:modified xsi:type="dcterms:W3CDTF">2020-05-13T07:02:50Z</dcterms:modified>
</cp:coreProperties>
</file>