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1ECD-C601-4DD0-977D-DDA57775B04E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1BED9-CAA1-4D5D-9737-03DCA79045D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82559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1ECD-C601-4DD0-977D-DDA57775B04E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1BED9-CAA1-4D5D-9737-03DCA79045D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6793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1ECD-C601-4DD0-977D-DDA57775B04E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1BED9-CAA1-4D5D-9737-03DCA79045D1}" type="slidenum">
              <a:rPr lang="hr-HR" smtClean="0"/>
              <a:t>‹#›</a:t>
            </a:fld>
            <a:endParaRPr lang="hr-H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5300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1ECD-C601-4DD0-977D-DDA57775B04E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1BED9-CAA1-4D5D-9737-03DCA79045D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961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1ECD-C601-4DD0-977D-DDA57775B04E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1BED9-CAA1-4D5D-9737-03DCA79045D1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960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1ECD-C601-4DD0-977D-DDA57775B04E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1BED9-CAA1-4D5D-9737-03DCA79045D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1526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1ECD-C601-4DD0-977D-DDA57775B04E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1BED9-CAA1-4D5D-9737-03DCA79045D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3839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1ECD-C601-4DD0-977D-DDA57775B04E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1BED9-CAA1-4D5D-9737-03DCA79045D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006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1ECD-C601-4DD0-977D-DDA57775B04E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1BED9-CAA1-4D5D-9737-03DCA79045D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853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1ECD-C601-4DD0-977D-DDA57775B04E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1BED9-CAA1-4D5D-9737-03DCA79045D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9478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1ECD-C601-4DD0-977D-DDA57775B04E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1BED9-CAA1-4D5D-9737-03DCA79045D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8104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1ECD-C601-4DD0-977D-DDA57775B04E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1BED9-CAA1-4D5D-9737-03DCA79045D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144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1ECD-C601-4DD0-977D-DDA57775B04E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1BED9-CAA1-4D5D-9737-03DCA79045D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0463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1ECD-C601-4DD0-977D-DDA57775B04E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1BED9-CAA1-4D5D-9737-03DCA79045D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6310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1ECD-C601-4DD0-977D-DDA57775B04E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1BED9-CAA1-4D5D-9737-03DCA79045D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99026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1ECD-C601-4DD0-977D-DDA57775B04E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1BED9-CAA1-4D5D-9737-03DCA79045D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1247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41ECD-C601-4DD0-977D-DDA57775B04E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591BED9-CAA1-4D5D-9737-03DCA79045D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094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Q-YoSJ_Ofw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25511" y="0"/>
            <a:ext cx="8915399" cy="1103811"/>
          </a:xfrm>
        </p:spPr>
        <p:txBody>
          <a:bodyPr/>
          <a:lstStyle/>
          <a:p>
            <a:r>
              <a:rPr lang="hr-HR" b="1" dirty="0" smtClean="0"/>
              <a:t>MEĐIMURSKA GIBANICA</a:t>
            </a:r>
            <a:endParaRPr lang="hr-HR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310346" y="5903662"/>
            <a:ext cx="8915399" cy="1126283"/>
          </a:xfrm>
        </p:spPr>
        <p:txBody>
          <a:bodyPr/>
          <a:lstStyle/>
          <a:p>
            <a:pPr algn="ctr"/>
            <a:r>
              <a:rPr lang="hr-HR" b="1" dirty="0" smtClean="0"/>
              <a:t>                                                                  </a:t>
            </a:r>
            <a:r>
              <a:rPr lang="hr-HR" b="1" dirty="0" smtClean="0">
                <a:solidFill>
                  <a:schemeClr val="tx1"/>
                </a:solidFill>
              </a:rPr>
              <a:t>Sanja Banfić – </a:t>
            </a:r>
            <a:r>
              <a:rPr lang="hr-HR" b="1" dirty="0" err="1" smtClean="0">
                <a:solidFill>
                  <a:schemeClr val="tx1"/>
                </a:solidFill>
              </a:rPr>
              <a:t>Kontrec</a:t>
            </a:r>
            <a:r>
              <a:rPr lang="hr-HR" b="1" dirty="0" smtClean="0">
                <a:solidFill>
                  <a:schemeClr val="tx1"/>
                </a:solidFill>
              </a:rPr>
              <a:t>, </a:t>
            </a:r>
            <a:r>
              <a:rPr lang="hr-HR" b="1" dirty="0" err="1" smtClean="0">
                <a:solidFill>
                  <a:schemeClr val="tx1"/>
                </a:solidFill>
              </a:rPr>
              <a:t>dipl.ing</a:t>
            </a:r>
            <a:r>
              <a:rPr lang="hr-HR" b="1" dirty="0" smtClean="0">
                <a:solidFill>
                  <a:schemeClr val="tx1"/>
                </a:solidFill>
              </a:rPr>
              <a:t>.</a:t>
            </a:r>
            <a:endParaRPr lang="hr-HR" b="1" dirty="0">
              <a:solidFill>
                <a:schemeClr val="tx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8603" t="8103" r="10203"/>
          <a:stretch/>
        </p:blipFill>
        <p:spPr>
          <a:xfrm>
            <a:off x="3500847" y="1243998"/>
            <a:ext cx="5444250" cy="4519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002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80945" y="175035"/>
            <a:ext cx="11301306" cy="1039811"/>
          </a:xfrm>
        </p:spPr>
        <p:txBody>
          <a:bodyPr/>
          <a:lstStyle/>
          <a:p>
            <a:pPr marL="0" indent="0" fontAlgn="base">
              <a:buNone/>
            </a:pPr>
            <a:r>
              <a:rPr lang="hr-HR" sz="2400" b="1" dirty="0" smtClean="0">
                <a:solidFill>
                  <a:srgbClr val="FF0000"/>
                </a:solidFill>
              </a:rPr>
              <a:t>7.</a:t>
            </a:r>
            <a:r>
              <a:rPr lang="hr-HR" sz="2400" b="1" dirty="0"/>
              <a:t> </a:t>
            </a:r>
            <a:r>
              <a:rPr lang="hr-HR" sz="2400" b="1" dirty="0" smtClean="0"/>
              <a:t>Kod </a:t>
            </a:r>
            <a:r>
              <a:rPr lang="hr-HR" sz="2400" b="1" dirty="0"/>
              <a:t>prvog nadjeva-stavimo mak te ga žlicom raspodijelimo po cijeloj kori. Gore položimo 2 kore s tim da svaku premažemo s malo </a:t>
            </a:r>
            <a:r>
              <a:rPr lang="hr-HR" sz="2400" b="1" dirty="0" smtClean="0"/>
              <a:t>maslaca.</a:t>
            </a:r>
            <a:endParaRPr lang="hr-HR" sz="2400" b="1" dirty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11" y="1214846"/>
            <a:ext cx="9245977" cy="53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2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4636" y="253412"/>
            <a:ext cx="11079237" cy="1013685"/>
          </a:xfrm>
        </p:spPr>
        <p:txBody>
          <a:bodyPr/>
          <a:lstStyle/>
          <a:p>
            <a:pPr marL="0" indent="0" fontAlgn="base">
              <a:buNone/>
            </a:pPr>
            <a:r>
              <a:rPr lang="hr-HR" sz="2400" b="1" dirty="0" smtClean="0">
                <a:solidFill>
                  <a:srgbClr val="FF0000"/>
                </a:solidFill>
              </a:rPr>
              <a:t>8.</a:t>
            </a:r>
            <a:r>
              <a:rPr lang="hr-HR" sz="2400" b="1" dirty="0"/>
              <a:t> </a:t>
            </a:r>
            <a:r>
              <a:rPr lang="hr-HR" sz="2400" b="1" dirty="0" smtClean="0"/>
              <a:t>Slijedi </a:t>
            </a:r>
            <a:r>
              <a:rPr lang="hr-HR" sz="2400" b="1" dirty="0"/>
              <a:t>nadjev od sira kojeg isto ravnomjerno rasporedimo po korama te pokrijemo s 2 nove kore.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388" y="1074942"/>
            <a:ext cx="9390902" cy="548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0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16076" y="357915"/>
            <a:ext cx="11222929" cy="1013685"/>
          </a:xfrm>
        </p:spPr>
        <p:txBody>
          <a:bodyPr/>
          <a:lstStyle/>
          <a:p>
            <a:pPr marL="0" indent="0" fontAlgn="base">
              <a:buNone/>
            </a:pPr>
            <a:r>
              <a:rPr lang="hr-HR" sz="2400" b="1" dirty="0" smtClean="0">
                <a:solidFill>
                  <a:srgbClr val="FF0000"/>
                </a:solidFill>
              </a:rPr>
              <a:t>9.</a:t>
            </a:r>
            <a:r>
              <a:rPr lang="hr-HR" sz="2400" b="1" dirty="0"/>
              <a:t> </a:t>
            </a:r>
            <a:r>
              <a:rPr lang="hr-HR" sz="2400" b="1" dirty="0" smtClean="0"/>
              <a:t>Prekrijemo </a:t>
            </a:r>
            <a:r>
              <a:rPr lang="hr-HR" sz="2400" b="1" dirty="0"/>
              <a:t>nadjevom od oraha-suhim ili </a:t>
            </a:r>
            <a:r>
              <a:rPr lang="hr-HR" sz="2400" b="1" dirty="0" err="1"/>
              <a:t>zalijani</a:t>
            </a:r>
            <a:r>
              <a:rPr lang="hr-HR" sz="2400" b="1" dirty="0"/>
              <a:t> s mlijekom , te stavimo opet 2 kore.</a:t>
            </a:r>
          </a:p>
          <a:p>
            <a:endParaRPr lang="hr-HR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298" y="1031965"/>
            <a:ext cx="7497214" cy="563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1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80945" y="253412"/>
            <a:ext cx="11601752" cy="1483948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hr-HR" sz="2600" b="1" dirty="0" smtClean="0">
                <a:solidFill>
                  <a:srgbClr val="FF0000"/>
                </a:solidFill>
              </a:rPr>
              <a:t>10.</a:t>
            </a:r>
            <a:r>
              <a:rPr lang="hr-HR" sz="2600" b="1" dirty="0"/>
              <a:t> </a:t>
            </a:r>
            <a:r>
              <a:rPr lang="hr-HR" sz="2600" b="1" dirty="0" smtClean="0"/>
              <a:t>Na </a:t>
            </a:r>
            <a:r>
              <a:rPr lang="hr-HR" sz="2600" b="1" dirty="0"/>
              <a:t>kraju slijede jabuke i zadnje 2 kore. Premazati ih s ostatkom </a:t>
            </a:r>
            <a:r>
              <a:rPr lang="hr-HR" sz="2600" b="1" dirty="0" smtClean="0"/>
              <a:t>maslaca.</a:t>
            </a:r>
            <a:endParaRPr lang="hr-HR" sz="2600" b="1" dirty="0"/>
          </a:p>
          <a:p>
            <a:pPr marL="0" indent="0" fontAlgn="base">
              <a:buNone/>
            </a:pPr>
            <a:r>
              <a:rPr lang="hr-HR" dirty="0"/>
              <a:t> 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732" y="1123405"/>
            <a:ext cx="8600303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0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9321" y="253412"/>
            <a:ext cx="11392747" cy="17060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b="1" dirty="0">
                <a:solidFill>
                  <a:srgbClr val="FF0000"/>
                </a:solidFill>
              </a:rPr>
              <a:t>11.</a:t>
            </a:r>
            <a:r>
              <a:rPr lang="hr-HR" sz="2400" b="1" dirty="0"/>
              <a:t> </a:t>
            </a:r>
            <a:r>
              <a:rPr lang="hr-HR" sz="2400" b="1" dirty="0" smtClean="0"/>
              <a:t>Za </a:t>
            </a:r>
            <a:r>
              <a:rPr lang="hr-HR" sz="2400" b="1" dirty="0"/>
              <a:t>preljev se pomiješa  vrhnje, </a:t>
            </a:r>
            <a:r>
              <a:rPr lang="hr-HR" sz="2400" b="1" dirty="0" err="1"/>
              <a:t>vanilin</a:t>
            </a:r>
            <a:r>
              <a:rPr lang="hr-HR" sz="2400" b="1" dirty="0"/>
              <a:t> šećer i jaja te se time preliju zadnje 2 kore. Ostaviti 10 minuta, do tada zagrijati pećnicu na </a:t>
            </a:r>
            <a:r>
              <a:rPr lang="hr-HR" sz="2400" b="1" dirty="0" smtClean="0"/>
              <a:t>180 -200</a:t>
            </a:r>
            <a:r>
              <a:rPr lang="hr-HR" sz="2400" dirty="0" smtClean="0"/>
              <a:t>˚C </a:t>
            </a:r>
            <a:r>
              <a:rPr lang="hr-HR" sz="2400" b="1" dirty="0" smtClean="0"/>
              <a:t> </a:t>
            </a:r>
            <a:r>
              <a:rPr lang="hr-HR" sz="2400" b="1" dirty="0"/>
              <a:t>pa peći 40-tak minuta. Može se i samo premazati sa </a:t>
            </a:r>
            <a:r>
              <a:rPr lang="hr-HR" sz="2400" b="1" dirty="0" err="1" smtClean="0"/>
              <a:t>maslacom</a:t>
            </a:r>
            <a:r>
              <a:rPr lang="hr-HR" sz="2400" b="1" dirty="0" smtClean="0"/>
              <a:t>.</a:t>
            </a:r>
            <a:endParaRPr lang="hr-HR" sz="2400" b="1" dirty="0"/>
          </a:p>
          <a:p>
            <a:endParaRPr lang="hr-HR" sz="24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505" y="1388888"/>
            <a:ext cx="8632996" cy="519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8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03906" y="593046"/>
            <a:ext cx="8596668" cy="674051"/>
          </a:xfrm>
        </p:spPr>
        <p:txBody>
          <a:bodyPr/>
          <a:lstStyle/>
          <a:p>
            <a:pPr marL="0" indent="0">
              <a:buNone/>
            </a:pPr>
            <a:r>
              <a:rPr lang="hr-HR" sz="3600" b="1" dirty="0" smtClean="0"/>
              <a:t>I ovako to izgleda pečeno 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40" y="1375965"/>
            <a:ext cx="4572000" cy="263486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240" y="3412128"/>
            <a:ext cx="6074054" cy="3163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118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 ovako to izgleda kad se radi :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60214" y="1690326"/>
            <a:ext cx="8596668" cy="3880773"/>
          </a:xfrm>
        </p:spPr>
        <p:txBody>
          <a:bodyPr/>
          <a:lstStyle/>
          <a:p>
            <a:r>
              <a:rPr lang="hr-HR" dirty="0">
                <a:hlinkClick r:id="rId2"/>
              </a:rPr>
              <a:t>https://</a:t>
            </a:r>
            <a:r>
              <a:rPr lang="hr-HR" dirty="0" smtClean="0">
                <a:hlinkClick r:id="rId2"/>
              </a:rPr>
              <a:t>youtu.be/Q-YoSJ_Ofw0</a:t>
            </a:r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615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350444" y="241136"/>
            <a:ext cx="6195848" cy="6616864"/>
          </a:xfrm>
        </p:spPr>
        <p:txBody>
          <a:bodyPr>
            <a:normAutofit fontScale="55000" lnSpcReduction="20000"/>
          </a:bodyPr>
          <a:lstStyle/>
          <a:p>
            <a:r>
              <a:rPr lang="hr-HR" sz="5800" b="1" dirty="0">
                <a:solidFill>
                  <a:srgbClr val="FF0000"/>
                </a:solidFill>
              </a:rPr>
              <a:t>Gibanica</a:t>
            </a:r>
            <a:r>
              <a:rPr lang="hr-HR" sz="5800" b="1" dirty="0"/>
              <a:t> je vrsta slojevite pite te se kao takva razlikuje od </a:t>
            </a:r>
            <a:r>
              <a:rPr lang="hr-HR" sz="5800" b="1" dirty="0" err="1"/>
              <a:t>zlevanke</a:t>
            </a:r>
            <a:r>
              <a:rPr lang="hr-HR" sz="5800" b="1" dirty="0"/>
              <a:t>, u kojoj se svi sastojci izmiješaju i izliju u posudu za pečenje. </a:t>
            </a:r>
          </a:p>
          <a:p>
            <a:endParaRPr lang="hr-HR" sz="5800" b="1" dirty="0" smtClean="0"/>
          </a:p>
          <a:p>
            <a:r>
              <a:rPr lang="hr-HR" sz="5800" b="1" dirty="0" smtClean="0"/>
              <a:t>Gibanice </a:t>
            </a:r>
            <a:r>
              <a:rPr lang="hr-HR" sz="5800" b="1" dirty="0"/>
              <a:t>mogu biti nadjevene najraznovrsnijim sastojcima, ali najčešće se koriste svježi kravlji sir pomiješan s jajima, ali mogu se puniti i povrćem, voćem ili mesom. I tijesto može biti svakojako, dizano, vučeno, sa pšeničnim, kukuruznim ili heljdinim brašnom.</a:t>
            </a:r>
          </a:p>
          <a:p>
            <a:endParaRPr lang="hr-HR" dirty="0"/>
          </a:p>
        </p:txBody>
      </p:sp>
      <p:pic>
        <p:nvPicPr>
          <p:cNvPr id="3" name="Rezervirano mjesto sadržaja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1013" y="1423851"/>
            <a:ext cx="5931245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565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327307" y="180722"/>
            <a:ext cx="10447282" cy="4512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600" b="1" u="dbl" dirty="0" smtClean="0">
                <a:solidFill>
                  <a:srgbClr val="FF0000"/>
                </a:solidFill>
                <a:uFill>
                  <a:solidFill>
                    <a:srgbClr val="7030A0"/>
                  </a:solidFill>
                </a:uFill>
                <a:ea typeface="Calibri" panose="020F0502020204030204" pitchFamily="34" charset="0"/>
                <a:cs typeface="Times New Roman" panose="02020603050405020304" pitchFamily="18" charset="0"/>
              </a:rPr>
              <a:t>Receptura </a:t>
            </a:r>
            <a:r>
              <a:rPr lang="hr-HR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hr-HR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lnSpc>
                <a:spcPts val="15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hr-HR" sz="2800" b="1" spc="-15" dirty="0">
                <a:ea typeface="Calibri" panose="020F0502020204030204" pitchFamily="34" charset="0"/>
                <a:cs typeface="Times New Roman" panose="02020603050405020304" pitchFamily="18" charset="0"/>
              </a:rPr>
              <a:t>50 dag kora za savijače (</a:t>
            </a:r>
            <a:r>
              <a:rPr lang="hr-HR" sz="2800" b="1" spc="-15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12 </a:t>
            </a:r>
            <a:r>
              <a:rPr lang="hr-HR" sz="2800" b="1" spc="-15">
                <a:ea typeface="Calibri" panose="020F0502020204030204" pitchFamily="34" charset="0"/>
                <a:cs typeface="Times New Roman" panose="02020603050405020304" pitchFamily="18" charset="0"/>
              </a:rPr>
              <a:t>komada </a:t>
            </a:r>
            <a:r>
              <a:rPr lang="hr-HR" sz="2800" b="1" spc="-15" smtClean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hr-HR" sz="2800" b="1" spc="-15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ts val="15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hr-HR" sz="1600" spc="-15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ts val="15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hr-HR" sz="1600" spc="-15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ts val="15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hr-HR" sz="1600" spc="-15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lnSpc>
                <a:spcPts val="15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hr-HR" sz="1600" spc="-15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ts val="15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hr-HR" sz="1600" spc="-15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ts val="15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hr-HR" sz="1600" spc="-15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ts val="15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hr-HR" sz="1600" spc="-15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ts val="15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hr-HR" sz="1600" spc="-15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ts val="15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hr-HR" sz="1600" spc="-15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ts val="15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hr-HR" sz="1600" spc="-15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ts val="15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hr-HR" sz="1600" spc="-15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ts val="15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hr-HR" sz="1600" spc="-15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ts val="15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hr-HR" sz="1600" spc="-15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ts val="15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hr-HR" sz="1600" spc="-15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lnSpc>
                <a:spcPts val="15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hr-HR" sz="1600" spc="-15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lnSpc>
                <a:spcPts val="15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hr-HR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lnSpc>
                <a:spcPts val="15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hr-HR" sz="2800" b="1" spc="-15" dirty="0">
                <a:ea typeface="Calibri" panose="020F0502020204030204" pitchFamily="34" charset="0"/>
                <a:cs typeface="Times New Roman" panose="02020603050405020304" pitchFamily="18" charset="0"/>
              </a:rPr>
              <a:t>20 dag </a:t>
            </a:r>
            <a:r>
              <a:rPr lang="hr-HR" sz="2800" b="1" spc="-15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maslaca </a:t>
            </a:r>
            <a:r>
              <a:rPr lang="hr-HR" sz="2800" b="1" spc="-15" dirty="0">
                <a:ea typeface="Calibri" panose="020F0502020204030204" pitchFamily="34" charset="0"/>
                <a:cs typeface="Times New Roman" panose="02020603050405020304" pitchFamily="18" charset="0"/>
              </a:rPr>
              <a:t>za premaz</a:t>
            </a:r>
            <a:endParaRPr lang="hr-HR" sz="2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ts val="1500"/>
              </a:lnSpc>
              <a:spcAft>
                <a:spcPts val="0"/>
              </a:spcAft>
            </a:pPr>
            <a:r>
              <a:rPr lang="hr-HR" spc="-15" dirty="0">
                <a:solidFill>
                  <a:srgbClr val="6666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ka 2" descr="http://cdn.coolinarika.net/image/560b66a7b561100d43f389cfeef2459e_view_l.jpg?v=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1524" y="1162595"/>
            <a:ext cx="4526453" cy="2899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l="11117" t="12766" r="4239" b="3445"/>
          <a:stretch/>
        </p:blipFill>
        <p:spPr>
          <a:xfrm>
            <a:off x="4284617" y="4535403"/>
            <a:ext cx="3853544" cy="2279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89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576774" y="298866"/>
            <a:ext cx="3645602" cy="329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hr-HR" sz="2400" b="1" u="dbl" spc="-15" dirty="0">
                <a:solidFill>
                  <a:srgbClr val="FF0000"/>
                </a:solidFill>
                <a:uFill>
                  <a:solidFill>
                    <a:srgbClr val="7030A0"/>
                  </a:solidFill>
                </a:uFill>
                <a:ea typeface="Calibri" panose="020F0502020204030204" pitchFamily="34" charset="0"/>
                <a:cs typeface="Times New Roman" panose="02020603050405020304" pitchFamily="18" charset="0"/>
              </a:rPr>
              <a:t>NADJEV OD MAKA </a:t>
            </a:r>
            <a:endParaRPr lang="hr-H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hr-HR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20 dag mljevenoga maka</a:t>
            </a:r>
            <a:endParaRPr lang="hr-H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hr-HR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2 dcl vrelog </a:t>
            </a:r>
            <a:r>
              <a:rPr lang="hr-HR" sz="2400" spc="-15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mlijeka</a:t>
            </a:r>
            <a:endParaRPr lang="hr-H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hr-HR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5 dag šećera</a:t>
            </a:r>
            <a:endParaRPr lang="hr-H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hr-HR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1 </a:t>
            </a:r>
            <a:r>
              <a:rPr lang="hr-HR" sz="2400" spc="-15" dirty="0" err="1">
                <a:ea typeface="Calibri" panose="020F0502020204030204" pitchFamily="34" charset="0"/>
                <a:cs typeface="Times New Roman" panose="02020603050405020304" pitchFamily="18" charset="0"/>
              </a:rPr>
              <a:t>vanilin</a:t>
            </a:r>
            <a:r>
              <a:rPr lang="hr-HR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 šećer</a:t>
            </a:r>
            <a:endParaRPr lang="hr-H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hr-HR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grožđice po želji ili brusn</a:t>
            </a:r>
            <a:r>
              <a:rPr lang="hr-HR" sz="2000" spc="-15" dirty="0">
                <a:ea typeface="Calibri" panose="020F0502020204030204" pitchFamily="34" charset="0"/>
                <a:cs typeface="Times New Roman" panose="02020603050405020304" pitchFamily="18" charset="0"/>
              </a:rPr>
              <a:t>ice</a:t>
            </a:r>
            <a:endParaRPr lang="hr-HR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ts val="1800"/>
              </a:lnSpc>
              <a:spcAft>
                <a:spcPts val="0"/>
              </a:spcAft>
            </a:pPr>
            <a:r>
              <a:rPr lang="hr-HR" sz="2000" b="1" spc="-6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4501908" y="521117"/>
            <a:ext cx="8061434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7480" indent="449580" fontAlgn="base">
              <a:lnSpc>
                <a:spcPts val="1800"/>
              </a:lnSpc>
              <a:spcAft>
                <a:spcPts val="0"/>
              </a:spcAft>
            </a:pPr>
            <a:r>
              <a:rPr lang="hr-HR" sz="2400" b="1" u="dbl" spc="-60" dirty="0">
                <a:solidFill>
                  <a:srgbClr val="FF0000"/>
                </a:solidFill>
                <a:uFill>
                  <a:solidFill>
                    <a:srgbClr val="7030A0"/>
                  </a:solidFill>
                </a:uFill>
                <a:ea typeface="Calibri" panose="020F0502020204030204" pitchFamily="34" charset="0"/>
                <a:cs typeface="Times New Roman" panose="02020603050405020304" pitchFamily="18" charset="0"/>
              </a:rPr>
              <a:t>NADJEV OD SIRA </a:t>
            </a:r>
            <a:endParaRPr lang="hr-H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97480" indent="449580" fontAlgn="base">
              <a:lnSpc>
                <a:spcPts val="1800"/>
              </a:lnSpc>
              <a:spcAft>
                <a:spcPts val="0"/>
              </a:spcAft>
            </a:pPr>
            <a:r>
              <a:rPr lang="hr-HR" sz="2400" b="1" spc="-60" dirty="0">
                <a:solidFill>
                  <a:srgbClr val="FF0000"/>
                </a:solidFill>
                <a:uFill>
                  <a:solidFill>
                    <a:srgbClr val="7030A0"/>
                  </a:solidFill>
                </a:u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7" fontAlgn="base">
              <a:lnSpc>
                <a:spcPts val="1500"/>
              </a:lnSpc>
              <a:buSzPts val="1000"/>
              <a:tabLst>
                <a:tab pos="4114800" algn="l"/>
              </a:tabLst>
            </a:pPr>
            <a:r>
              <a:rPr lang="hr-HR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50 dag svježeg kravljeg sira</a:t>
            </a:r>
            <a:endParaRPr lang="hr-H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43300" lvl="7" indent="-342900" fontAlgn="base">
              <a:lnSpc>
                <a:spcPts val="1500"/>
              </a:lnSpc>
              <a:buSzPts val="1000"/>
              <a:buFont typeface="Arial" panose="020B0604020202020204" pitchFamily="34" charset="0"/>
              <a:buChar char="•"/>
              <a:tabLst>
                <a:tab pos="4114800" algn="l"/>
              </a:tabLst>
            </a:pPr>
            <a:endParaRPr lang="hr-HR" sz="2400" spc="-15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7" fontAlgn="base">
              <a:lnSpc>
                <a:spcPts val="1500"/>
              </a:lnSpc>
              <a:buSzPts val="1000"/>
              <a:tabLst>
                <a:tab pos="4114800" algn="l"/>
              </a:tabLst>
            </a:pPr>
            <a:r>
              <a:rPr lang="hr-HR" sz="2400" spc="-15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hr-HR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 jaja</a:t>
            </a:r>
            <a:endParaRPr lang="hr-H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43300" lvl="7" indent="-342900" fontAlgn="base">
              <a:lnSpc>
                <a:spcPts val="1500"/>
              </a:lnSpc>
              <a:buSzPts val="1000"/>
              <a:buFont typeface="Arial" panose="020B0604020202020204" pitchFamily="34" charset="0"/>
              <a:buChar char="•"/>
              <a:tabLst>
                <a:tab pos="4114800" algn="l"/>
              </a:tabLst>
            </a:pPr>
            <a:endParaRPr lang="hr-HR" sz="2400" spc="-15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7" fontAlgn="base">
              <a:lnSpc>
                <a:spcPts val="1500"/>
              </a:lnSpc>
              <a:buSzPts val="1000"/>
              <a:tabLst>
                <a:tab pos="4114800" algn="l"/>
              </a:tabLst>
            </a:pPr>
            <a:r>
              <a:rPr lang="hr-HR" sz="2400" spc="-15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hr-HR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dag šećera</a:t>
            </a:r>
            <a:endParaRPr lang="hr-H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43300" lvl="7" indent="-342900" fontAlgn="base">
              <a:lnSpc>
                <a:spcPts val="1500"/>
              </a:lnSpc>
              <a:buSzPts val="1000"/>
              <a:buFont typeface="Arial" panose="020B0604020202020204" pitchFamily="34" charset="0"/>
              <a:buChar char="•"/>
              <a:tabLst>
                <a:tab pos="4114800" algn="l"/>
              </a:tabLst>
            </a:pPr>
            <a:endParaRPr lang="hr-HR" sz="2400" spc="-15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7" fontAlgn="base">
              <a:lnSpc>
                <a:spcPts val="1500"/>
              </a:lnSpc>
              <a:buSzPts val="1000"/>
              <a:tabLst>
                <a:tab pos="4114800" algn="l"/>
              </a:tabLst>
            </a:pPr>
            <a:r>
              <a:rPr lang="hr-HR" sz="2400" spc="-15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hr-HR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r-HR" sz="2400" spc="-15" dirty="0" err="1">
                <a:ea typeface="Calibri" panose="020F0502020204030204" pitchFamily="34" charset="0"/>
                <a:cs typeface="Times New Roman" panose="02020603050405020304" pitchFamily="18" charset="0"/>
              </a:rPr>
              <a:t>vanilin</a:t>
            </a:r>
            <a:r>
              <a:rPr lang="hr-HR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 šećer</a:t>
            </a:r>
            <a:endParaRPr lang="hr-H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43300" lvl="7" indent="-342900" fontAlgn="base">
              <a:lnSpc>
                <a:spcPts val="1500"/>
              </a:lnSpc>
              <a:buSzPts val="1000"/>
              <a:buFont typeface="Arial" panose="020B0604020202020204" pitchFamily="34" charset="0"/>
              <a:buChar char="•"/>
              <a:tabLst>
                <a:tab pos="4114800" algn="l"/>
              </a:tabLst>
            </a:pPr>
            <a:endParaRPr lang="hr-HR" sz="2400" spc="-15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7" fontAlgn="base">
              <a:lnSpc>
                <a:spcPts val="1500"/>
              </a:lnSpc>
              <a:buSzPts val="1000"/>
              <a:tabLst>
                <a:tab pos="4114800" algn="l"/>
              </a:tabLst>
            </a:pPr>
            <a:r>
              <a:rPr lang="hr-HR" sz="2400" spc="-15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po </a:t>
            </a:r>
            <a:r>
              <a:rPr lang="hr-HR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želji grožđice</a:t>
            </a:r>
            <a:r>
              <a:rPr lang="hr-HR" sz="2400" spc="-1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  <a:endParaRPr lang="hr-H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576774" y="4481934"/>
            <a:ext cx="6096000" cy="145905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ts val="1500"/>
              </a:lnSpc>
              <a:spcAft>
                <a:spcPts val="0"/>
              </a:spcAft>
            </a:pPr>
            <a:r>
              <a:rPr lang="hr-HR" sz="2400" b="1" u="dbl" spc="-60" dirty="0">
                <a:solidFill>
                  <a:srgbClr val="FF0000"/>
                </a:solidFill>
                <a:uFill>
                  <a:solidFill>
                    <a:srgbClr val="7030A0"/>
                  </a:solidFill>
                </a:uFill>
                <a:ea typeface="Calibri" panose="020F0502020204030204" pitchFamily="34" charset="0"/>
                <a:cs typeface="Times New Roman" panose="02020603050405020304" pitchFamily="18" charset="0"/>
              </a:rPr>
              <a:t>NADJEV OD ORAHA </a:t>
            </a:r>
            <a:endParaRPr lang="hr-H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ts val="1500"/>
              </a:lnSpc>
              <a:spcAft>
                <a:spcPts val="0"/>
              </a:spcAft>
            </a:pPr>
            <a:r>
              <a:rPr lang="hr-HR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2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ts val="1500"/>
              </a:lnSpc>
              <a:spcAft>
                <a:spcPts val="0"/>
              </a:spcAft>
            </a:pPr>
            <a:r>
              <a:rPr lang="hr-HR" sz="2400" spc="-15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 </a:t>
            </a:r>
            <a:r>
              <a:rPr lang="hr-HR" sz="2400" spc="-1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dag oraha </a:t>
            </a:r>
            <a:r>
              <a:rPr lang="hr-HR" sz="2400" spc="-15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mljevenih</a:t>
            </a:r>
            <a:endParaRPr lang="hr-H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ts val="15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hr-HR" sz="2400" spc="-15" dirty="0" smtClean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ts val="1500"/>
              </a:lnSpc>
              <a:spcAft>
                <a:spcPts val="0"/>
              </a:spcAft>
            </a:pPr>
            <a:r>
              <a:rPr lang="hr-HR" sz="2400" spc="-15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 dag šećera</a:t>
            </a:r>
            <a:endParaRPr lang="hr-H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ts val="1500"/>
              </a:lnSpc>
              <a:spcAft>
                <a:spcPts val="0"/>
              </a:spcAft>
            </a:pPr>
            <a:endParaRPr lang="hr-HR" sz="2400" spc="-15" dirty="0" smtClean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ts val="1500"/>
              </a:lnSpc>
              <a:spcAft>
                <a:spcPts val="0"/>
              </a:spcAft>
            </a:pPr>
            <a:r>
              <a:rPr lang="hr-HR" sz="2400" spc="-15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hr-HR" sz="2400" spc="-1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dcl mlijeka</a:t>
            </a:r>
            <a:endParaRPr lang="hr-HR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7442330" y="4513647"/>
            <a:ext cx="6096000" cy="145905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ts val="1500"/>
              </a:lnSpc>
              <a:spcAft>
                <a:spcPts val="0"/>
              </a:spcAft>
            </a:pPr>
            <a:r>
              <a:rPr lang="hr-HR" sz="2400" b="1" u="dbl" spc="-60" dirty="0">
                <a:solidFill>
                  <a:srgbClr val="FF0000"/>
                </a:solidFill>
                <a:uFill>
                  <a:solidFill>
                    <a:srgbClr val="7030A0"/>
                  </a:solidFill>
                </a:uFill>
                <a:ea typeface="Calibri" panose="020F0502020204030204" pitchFamily="34" charset="0"/>
                <a:cs typeface="Times New Roman" panose="02020603050405020304" pitchFamily="18" charset="0"/>
              </a:rPr>
              <a:t>NADJEV OD </a:t>
            </a:r>
            <a:r>
              <a:rPr lang="hr-HR" sz="2400" b="1" u="dbl" spc="-60" dirty="0" smtClean="0">
                <a:solidFill>
                  <a:srgbClr val="FF0000"/>
                </a:solidFill>
                <a:uFill>
                  <a:solidFill>
                    <a:srgbClr val="7030A0"/>
                  </a:solidFill>
                </a:uFill>
                <a:ea typeface="Calibri" panose="020F0502020204030204" pitchFamily="34" charset="0"/>
                <a:cs typeface="Times New Roman" panose="02020603050405020304" pitchFamily="18" charset="0"/>
              </a:rPr>
              <a:t>JABUKA </a:t>
            </a:r>
            <a:endParaRPr lang="hr-HR" sz="2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ts val="1500"/>
              </a:lnSpc>
              <a:spcAft>
                <a:spcPts val="0"/>
              </a:spcAft>
            </a:pPr>
            <a:r>
              <a:rPr lang="hr-HR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2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ts val="1500"/>
              </a:lnSpc>
              <a:spcAft>
                <a:spcPts val="0"/>
              </a:spcAft>
            </a:pPr>
            <a:r>
              <a:rPr lang="hr-HR" sz="2400" spc="-1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hr-HR" sz="2400" spc="-15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 </a:t>
            </a:r>
            <a:r>
              <a:rPr lang="hr-HR" sz="2400" spc="-1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dag </a:t>
            </a:r>
            <a:r>
              <a:rPr lang="hr-HR" sz="2400" spc="-15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ribanih jabuka</a:t>
            </a:r>
            <a:endParaRPr lang="hr-H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ts val="1500"/>
              </a:lnSpc>
              <a:spcAft>
                <a:spcPts val="0"/>
              </a:spcAft>
            </a:pPr>
            <a:endParaRPr lang="hr-HR" sz="2400" spc="-15" dirty="0" smtClean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ts val="1500"/>
              </a:lnSpc>
              <a:spcAft>
                <a:spcPts val="0"/>
              </a:spcAft>
            </a:pPr>
            <a:r>
              <a:rPr lang="hr-HR" sz="2400" spc="-15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 dag šećera</a:t>
            </a:r>
            <a:endParaRPr lang="hr-H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ts val="1500"/>
              </a:lnSpc>
              <a:spcAft>
                <a:spcPts val="0"/>
              </a:spcAft>
            </a:pPr>
            <a:endParaRPr lang="hr-HR" sz="2400" spc="-15" dirty="0" smtClean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ts val="1500"/>
              </a:lnSpc>
              <a:spcAft>
                <a:spcPts val="0"/>
              </a:spcAft>
            </a:pPr>
            <a:r>
              <a:rPr lang="hr-HR" sz="2400" spc="-15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malo cimeta </a:t>
            </a:r>
            <a:endParaRPr lang="hr-HR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4501908" y="2107128"/>
            <a:ext cx="6096000" cy="17912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340" marR="89535" indent="-180340" fontAlgn="base">
              <a:lnSpc>
                <a:spcPct val="115000"/>
              </a:lnSpc>
              <a:spcAft>
                <a:spcPts val="0"/>
              </a:spcAft>
            </a:pPr>
            <a:r>
              <a:rPr lang="hr-HR" sz="2400" b="1" u="dbl" spc="-60" dirty="0" smtClean="0">
                <a:solidFill>
                  <a:srgbClr val="FF0000"/>
                </a:solidFill>
                <a:uFill>
                  <a:solidFill>
                    <a:srgbClr val="7030A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PRELJEV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89535" lvl="0" indent="-342900" fontAlgn="base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hr-HR" sz="2400" spc="-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dl slatkoga vrhnja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89535" lvl="0" indent="-342900" fontAlgn="base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hr-HR" sz="2400" spc="-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jaja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89535" lvl="0" indent="-342900" fontAlgn="base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hr-HR" sz="2400" spc="-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hr-HR" sz="2400" spc="-1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vanilin</a:t>
            </a:r>
            <a:r>
              <a:rPr lang="hr-HR" sz="2400" spc="-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šećera</a:t>
            </a:r>
            <a:endParaRPr lang="hr-H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6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6686"/>
          </a:xfrm>
        </p:spPr>
        <p:txBody>
          <a:bodyPr/>
          <a:lstStyle/>
          <a:p>
            <a:r>
              <a:rPr lang="hr-HR" b="1" u="sng" dirty="0" smtClean="0"/>
              <a:t>POSTUPAK IZRADE : </a:t>
            </a:r>
            <a:endParaRPr lang="hr-HR" b="1" u="sng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74320" y="1193937"/>
            <a:ext cx="11599817" cy="1758269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hr-HR" sz="2400" b="1" dirty="0" smtClean="0">
                <a:solidFill>
                  <a:srgbClr val="FF0000"/>
                </a:solidFill>
              </a:rPr>
              <a:t>1.</a:t>
            </a:r>
            <a:r>
              <a:rPr lang="hr-HR" sz="2400" b="1" dirty="0"/>
              <a:t> </a:t>
            </a:r>
            <a:r>
              <a:rPr lang="hr-HR" sz="2400" b="1" dirty="0" smtClean="0"/>
              <a:t>Otopiti maslac </a:t>
            </a:r>
            <a:r>
              <a:rPr lang="hr-HR" sz="2400" b="1" dirty="0"/>
              <a:t>za premaze i ostaviti da se  hladi. Lim za pečenje prekriti papirom za pečenje . Izraditi sva  4 nadjeva i onda pristupiti slaganju gibanice.</a:t>
            </a:r>
          </a:p>
          <a:p>
            <a:pPr marL="0" indent="0" fontAlgn="base">
              <a:buNone/>
            </a:pPr>
            <a:r>
              <a:rPr lang="hr-HR" sz="2400" b="1" dirty="0">
                <a:solidFill>
                  <a:srgbClr val="FF0000"/>
                </a:solidFill>
              </a:rPr>
              <a:t>2.</a:t>
            </a:r>
            <a:r>
              <a:rPr lang="hr-HR" sz="2400" b="1" dirty="0"/>
              <a:t>  </a:t>
            </a:r>
            <a:r>
              <a:rPr lang="hr-HR" sz="2400" b="1" dirty="0" smtClean="0"/>
              <a:t>Za </a:t>
            </a:r>
            <a:r>
              <a:rPr lang="hr-HR" sz="2400" b="1" dirty="0"/>
              <a:t>prvi nadjev mljeveni mak pomiješamo s šećerom i zalijemo s vrelim mlijekom. Po želji se dodaju grožđice  ili brusnice 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149" y="2860658"/>
            <a:ext cx="6760936" cy="399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8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3" y="305665"/>
            <a:ext cx="10608975" cy="94837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hr-HR" sz="2400" b="1" dirty="0">
                <a:solidFill>
                  <a:srgbClr val="FF0000"/>
                </a:solidFill>
              </a:rPr>
              <a:t>3.</a:t>
            </a:r>
            <a:r>
              <a:rPr lang="hr-HR" sz="2400" b="1" dirty="0"/>
              <a:t> </a:t>
            </a:r>
            <a:r>
              <a:rPr lang="hr-HR" sz="2400" b="1" dirty="0" smtClean="0"/>
              <a:t>Za </a:t>
            </a:r>
            <a:r>
              <a:rPr lang="hr-HR" sz="2400" b="1" dirty="0"/>
              <a:t>nadjev od sira pomiješaju se sir, jaja, šećer i </a:t>
            </a:r>
            <a:r>
              <a:rPr lang="hr-HR" sz="2400" b="1" dirty="0" err="1"/>
              <a:t>vanilin</a:t>
            </a:r>
            <a:r>
              <a:rPr lang="hr-HR" sz="2400" b="1" dirty="0"/>
              <a:t> </a:t>
            </a:r>
            <a:r>
              <a:rPr lang="hr-HR" sz="2400" b="1" dirty="0" smtClean="0"/>
              <a:t>šećer</a:t>
            </a:r>
            <a:endParaRPr lang="hr-HR" sz="2400" b="1" dirty="0"/>
          </a:p>
          <a:p>
            <a:endParaRPr lang="hr-HR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207" y="1254035"/>
            <a:ext cx="8581711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5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67882" y="201162"/>
            <a:ext cx="11458061" cy="2124028"/>
          </a:xfrm>
        </p:spPr>
        <p:txBody>
          <a:bodyPr/>
          <a:lstStyle/>
          <a:p>
            <a:pPr marL="0" indent="0" fontAlgn="base">
              <a:buNone/>
            </a:pPr>
            <a:r>
              <a:rPr lang="hr-HR" b="1" dirty="0">
                <a:solidFill>
                  <a:srgbClr val="FF0000"/>
                </a:solidFill>
              </a:rPr>
              <a:t>4</a:t>
            </a:r>
            <a:r>
              <a:rPr lang="hr-HR" sz="2400" b="1" dirty="0">
                <a:solidFill>
                  <a:srgbClr val="FF0000"/>
                </a:solidFill>
              </a:rPr>
              <a:t>. </a:t>
            </a:r>
            <a:r>
              <a:rPr lang="hr-HR" sz="2400" b="1" dirty="0" smtClean="0"/>
              <a:t>Za </a:t>
            </a:r>
            <a:r>
              <a:rPr lang="hr-HR" sz="2400" b="1" dirty="0"/>
              <a:t>nadjev od oraha pomiješaju se orasi s šećerom i zaliju s vrelim mlijekom. Kod oraha postoje 2 mogućnosti-preliti ih mlijekom ili ostaviti suhe te ih samo pomiješati s šećerom i posipati po korama. Obje kombinacije su dobre jer jabuke odozgo puste </a:t>
            </a:r>
            <a:r>
              <a:rPr lang="hr-HR" sz="2400" b="1" dirty="0" err="1"/>
              <a:t>sok,pa</a:t>
            </a:r>
            <a:r>
              <a:rPr lang="hr-HR" sz="2400" b="1" dirty="0"/>
              <a:t> je gibanica sočna i ako se stave suhi orasi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975" y="1790350"/>
            <a:ext cx="8028078" cy="47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1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4637" y="279539"/>
            <a:ext cx="11340494" cy="1523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b="1" dirty="0" smtClean="0">
                <a:solidFill>
                  <a:srgbClr val="FF0000"/>
                </a:solidFill>
              </a:rPr>
              <a:t>5.</a:t>
            </a:r>
            <a:r>
              <a:rPr lang="hr-HR" sz="2400" b="1" dirty="0"/>
              <a:t> </a:t>
            </a:r>
            <a:r>
              <a:rPr lang="hr-HR" sz="2400" b="1" dirty="0" smtClean="0"/>
              <a:t>Na </a:t>
            </a:r>
            <a:r>
              <a:rPr lang="hr-HR" sz="2400" b="1" dirty="0"/>
              <a:t>kraju za zadnji nadjev naribaju se jabuke</a:t>
            </a:r>
            <a:r>
              <a:rPr lang="hr-HR" sz="2400" b="1" dirty="0" smtClean="0"/>
              <a:t>, pomiješaju </a:t>
            </a:r>
            <a:r>
              <a:rPr lang="hr-HR" sz="2400" b="1" dirty="0"/>
              <a:t>s šećerom i malo cimeta te ostave da malo odstoje</a:t>
            </a:r>
            <a:r>
              <a:rPr lang="hr-HR" sz="2400" b="1" dirty="0" smtClean="0"/>
              <a:t>, kad </a:t>
            </a:r>
            <a:r>
              <a:rPr lang="hr-HR" sz="2400" b="1" dirty="0"/>
              <a:t>ih stavljamo na koru malo se stisnu da se iscijedi sok ali ne previše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906" y="1334012"/>
            <a:ext cx="8896286" cy="526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8694" y="161972"/>
            <a:ext cx="11640940" cy="20195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b="1" dirty="0">
                <a:solidFill>
                  <a:srgbClr val="FF0000"/>
                </a:solidFill>
              </a:rPr>
              <a:t>6.</a:t>
            </a:r>
            <a:r>
              <a:rPr lang="hr-HR" sz="2400" b="1" dirty="0"/>
              <a:t> </a:t>
            </a:r>
            <a:r>
              <a:rPr lang="hr-HR" sz="2400" b="1" dirty="0" smtClean="0"/>
              <a:t>Kada </a:t>
            </a:r>
            <a:r>
              <a:rPr lang="hr-HR" sz="2400" b="1" dirty="0"/>
              <a:t>su svi nadjevi gotovi pristupi se slaganju: ako ima 10 kora za svaki red se stave po 2.Ako ih ima više rasporedi se po želji ali obavezno moraju biti barem 2 u redu. Stavi se prva kora premaže kistom s malo rastopljenoga </a:t>
            </a:r>
            <a:r>
              <a:rPr lang="hr-HR" sz="2400" b="1" dirty="0" smtClean="0"/>
              <a:t>maslaca, </a:t>
            </a:r>
            <a:r>
              <a:rPr lang="hr-HR" sz="2400" b="1" dirty="0"/>
              <a:t>gore se stavi 2 kora i opet premaže s malo </a:t>
            </a:r>
            <a:r>
              <a:rPr lang="hr-HR" sz="2400" b="1" dirty="0" smtClean="0"/>
              <a:t>maslaca.</a:t>
            </a:r>
            <a:endParaRPr lang="hr-HR" sz="24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316" y="1673223"/>
            <a:ext cx="8115904" cy="493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5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TM03457496[[fn=Paralaksa]]</Template>
  <TotalTime>133</TotalTime>
  <Words>428</Words>
  <Application>Microsoft Office PowerPoint</Application>
  <PresentationFormat>Široki zaslon</PresentationFormat>
  <Paragraphs>77</Paragraphs>
  <Slides>16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3" baseType="lpstr">
      <vt:lpstr>Arial</vt:lpstr>
      <vt:lpstr>Calibri</vt:lpstr>
      <vt:lpstr>Symbol</vt:lpstr>
      <vt:lpstr>Times New Roman</vt:lpstr>
      <vt:lpstr>Trebuchet MS</vt:lpstr>
      <vt:lpstr>Wingdings 3</vt:lpstr>
      <vt:lpstr>Faseta</vt:lpstr>
      <vt:lpstr>MEĐIMURSKA GIBANICA</vt:lpstr>
      <vt:lpstr>PowerPoint prezentacija</vt:lpstr>
      <vt:lpstr>PowerPoint prezentacija</vt:lpstr>
      <vt:lpstr>PowerPoint prezentacija</vt:lpstr>
      <vt:lpstr>POSTUPAK IZRADE :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A ovako to izgleda kad se radi 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MEĐIMURSKA GIBANICA</dc:title>
  <dc:creator>Prehrana</dc:creator>
  <cp:lastModifiedBy>Sanja</cp:lastModifiedBy>
  <cp:revision>17</cp:revision>
  <dcterms:created xsi:type="dcterms:W3CDTF">2020-01-14T08:35:46Z</dcterms:created>
  <dcterms:modified xsi:type="dcterms:W3CDTF">2020-12-15T14:40:17Z</dcterms:modified>
</cp:coreProperties>
</file>