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57" r:id="rId3"/>
    <p:sldId id="262" r:id="rId4"/>
    <p:sldId id="264" r:id="rId5"/>
    <p:sldId id="260" r:id="rId6"/>
    <p:sldId id="265" r:id="rId7"/>
    <p:sldId id="266" r:id="rId8"/>
    <p:sldId id="267" r:id="rId9"/>
    <p:sldId id="268" r:id="rId10"/>
    <p:sldId id="269" r:id="rId11"/>
    <p:sldId id="272" r:id="rId12"/>
    <p:sldId id="276" r:id="rId13"/>
    <p:sldId id="274" r:id="rId14"/>
    <p:sldId id="271" r:id="rId15"/>
    <p:sldId id="275" r:id="rId16"/>
    <p:sldId id="270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5" autoAdjust="0"/>
    <p:restoredTop sz="76523" autoAdjust="0"/>
  </p:normalViewPr>
  <p:slideViewPr>
    <p:cSldViewPr>
      <p:cViewPr varScale="1">
        <p:scale>
          <a:sx n="55" d="100"/>
          <a:sy n="55" d="100"/>
        </p:scale>
        <p:origin x="-20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17E3-F6EA-4724-8F37-51252FB3514B}" type="datetimeFigureOut">
              <a:rPr lang="hr-HR" smtClean="0"/>
              <a:pPr/>
              <a:t>13.9.2016.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AF112-DFF1-4467-B712-CD04E27FBF2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F112-DFF1-4467-B712-CD04E27FBF22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Egipatska kultura-3000g.</a:t>
            </a:r>
            <a:r>
              <a:rPr lang="hr-HR" baseline="0" dirty="0" smtClean="0"/>
              <a:t> </a:t>
            </a:r>
            <a:r>
              <a:rPr lang="hr-HR" baseline="0" dirty="0" err="1" smtClean="0"/>
              <a:t>Pr</a:t>
            </a:r>
            <a:r>
              <a:rPr lang="hr-HR" baseline="0" dirty="0" smtClean="0"/>
              <a:t>. Krista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F112-DFF1-4467-B712-CD04E27FBF22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 tada su se hranili sa ka</a:t>
            </a: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om od ječma. </a:t>
            </a:r>
            <a:endParaRPr kumimoji="0" lang="hr-H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Antička grčka 1600 do 1100g. P.n.e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F112-DFF1-4467-B712-CD04E27FBF22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Antički Rim 753pr.Kr. do 1460g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F112-DFF1-4467-B712-CD04E27FBF22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Srednji vijek od 1- 3 st.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F112-DFF1-4467-B712-CD04E27FBF22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F112-DFF1-4467-B712-CD04E27FBF22}" type="slidenum">
              <a:rPr lang="hr-HR" smtClean="0"/>
              <a:pPr/>
              <a:t>16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948CBE-0B61-4B1A-8679-314FD111A6ED}" type="datetimeFigureOut">
              <a:rPr lang="hr-HR" smtClean="0"/>
              <a:pPr/>
              <a:t>13.9.2016.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BEF80-E298-4122-A89A-CEA636559AC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948CBE-0B61-4B1A-8679-314FD111A6ED}" type="datetimeFigureOut">
              <a:rPr lang="hr-HR" smtClean="0"/>
              <a:pPr/>
              <a:t>13.9.2016.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BEF80-E298-4122-A89A-CEA636559A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948CBE-0B61-4B1A-8679-314FD111A6ED}" type="datetimeFigureOut">
              <a:rPr lang="hr-HR" smtClean="0"/>
              <a:pPr/>
              <a:t>13.9.2016.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BEF80-E298-4122-A89A-CEA636559A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948CBE-0B61-4B1A-8679-314FD111A6ED}" type="datetimeFigureOut">
              <a:rPr lang="hr-HR" smtClean="0"/>
              <a:pPr/>
              <a:t>13.9.2016.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BEF80-E298-4122-A89A-CEA636559A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948CBE-0B61-4B1A-8679-314FD111A6ED}" type="datetimeFigureOut">
              <a:rPr lang="hr-HR" smtClean="0"/>
              <a:pPr/>
              <a:t>13.9.2016.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BEF80-E298-4122-A89A-CEA636559AC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948CBE-0B61-4B1A-8679-314FD111A6ED}" type="datetimeFigureOut">
              <a:rPr lang="hr-HR" smtClean="0"/>
              <a:pPr/>
              <a:t>13.9.2016.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BEF80-E298-4122-A89A-CEA636559A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948CBE-0B61-4B1A-8679-314FD111A6ED}" type="datetimeFigureOut">
              <a:rPr lang="hr-HR" smtClean="0"/>
              <a:pPr/>
              <a:t>13.9.2016.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BEF80-E298-4122-A89A-CEA636559A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948CBE-0B61-4B1A-8679-314FD111A6ED}" type="datetimeFigureOut">
              <a:rPr lang="hr-HR" smtClean="0"/>
              <a:pPr/>
              <a:t>13.9.2016.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BEF80-E298-4122-A89A-CEA636559A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948CBE-0B61-4B1A-8679-314FD111A6ED}" type="datetimeFigureOut">
              <a:rPr lang="hr-HR" smtClean="0"/>
              <a:pPr/>
              <a:t>13.9.2016.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BEF80-E298-4122-A89A-CEA636559AC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948CBE-0B61-4B1A-8679-314FD111A6ED}" type="datetimeFigureOut">
              <a:rPr lang="hr-HR" smtClean="0"/>
              <a:pPr/>
              <a:t>13.9.2016.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BEF80-E298-4122-A89A-CEA636559A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948CBE-0B61-4B1A-8679-314FD111A6ED}" type="datetimeFigureOut">
              <a:rPr lang="hr-HR" smtClean="0"/>
              <a:pPr/>
              <a:t>13.9.2016.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4BEF80-E298-4122-A89A-CEA636559AC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1948CBE-0B61-4B1A-8679-314FD111A6ED}" type="datetimeFigureOut">
              <a:rPr lang="hr-HR" smtClean="0"/>
              <a:pPr/>
              <a:t>13.9.2016.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4BEF80-E298-4122-A89A-CEA636559AC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UVOD U PEKARSTVO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hr-HR" sz="2800" b="1" dirty="0"/>
          </a:p>
        </p:txBody>
      </p:sp>
      <p:pic>
        <p:nvPicPr>
          <p:cNvPr id="4" name="Slika 3" descr="Panis_Militaris.jpg&#10;512x768&#10;92 KB&#10;Dateityp: Bild&#10;&#10;Panis Militaris&#10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57475" y="2348880"/>
            <a:ext cx="3829050" cy="35590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ZNAK PEKARSKOG CEHA</a:t>
            </a:r>
            <a:endParaRPr lang="hr-HR" dirty="0"/>
          </a:p>
        </p:txBody>
      </p:sp>
      <p:pic>
        <p:nvPicPr>
          <p:cNvPr id="4" name="Rezervirano mjesto sadržaja 3" descr="F:\Ivana - povjest pekarstva\kruh 2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700808"/>
            <a:ext cx="3169749" cy="31215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kstniOkvir 4"/>
          <p:cNvSpPr txBox="1"/>
          <p:nvPr/>
        </p:nvSpPr>
        <p:spPr>
          <a:xfrm>
            <a:off x="1763688" y="1340768"/>
            <a:ext cx="2088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/>
              <a:t>Perec </a:t>
            </a:r>
            <a:r>
              <a:rPr lang="hr-HR" sz="2400" dirty="0"/>
              <a:t>u znaku simbolizira </a:t>
            </a:r>
            <a:r>
              <a:rPr lang="hr-HR" sz="2400" b="1" dirty="0"/>
              <a:t>pekarsko zanimanje</a:t>
            </a:r>
            <a:endParaRPr lang="hr-HR" sz="2400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403648" y="3178091"/>
            <a:ext cx="316835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2400" b="1" dirty="0"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hr-H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ačevi, carska kruna i lavovi </a:t>
            </a:r>
            <a:r>
              <a:rPr kumimoji="0" lang="hr-H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predstavljaju povlastice koje su pekari zaslužili u borbama u slavnim danima svoje povijesti.</a:t>
            </a:r>
            <a:endParaRPr kumimoji="0" lang="hr-H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MANUFAKTURNA PROIZVODNJA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dirty="0" smtClean="0"/>
              <a:t>U 9.stoljeću obrt prerasta u </a:t>
            </a:r>
          </a:p>
          <a:p>
            <a:pPr algn="ctr">
              <a:buNone/>
            </a:pPr>
            <a:r>
              <a:rPr lang="hr-HR" dirty="0" smtClean="0"/>
              <a:t> manufakturnu proizvodnju -</a:t>
            </a:r>
          </a:p>
          <a:p>
            <a:pPr>
              <a:buNone/>
            </a:pPr>
            <a:r>
              <a:rPr lang="hr-HR" dirty="0" smtClean="0"/>
              <a:t>   proizvodnja podijeljena na više radnih operacija koju je ručno obavljao pojedini specijalizirani radnik (ili grupa radnika) uz pomoć ručnih alata.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INDUSTRIJSKA PROIZVODNJA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Industrijska revolucija od 18 </a:t>
            </a:r>
            <a:r>
              <a:rPr lang="hr-HR" dirty="0" smtClean="0"/>
              <a:t>st. do </a:t>
            </a:r>
            <a:r>
              <a:rPr lang="hr-HR" dirty="0" smtClean="0"/>
              <a:t>19 st.</a:t>
            </a:r>
          </a:p>
          <a:p>
            <a:endParaRPr lang="hr-HR" dirty="0" smtClean="0"/>
          </a:p>
          <a:p>
            <a:r>
              <a:rPr lang="hr-HR" dirty="0" smtClean="0"/>
              <a:t>1764 g – prvi parni stroj,James Watt</a:t>
            </a:r>
          </a:p>
          <a:p>
            <a:endParaRPr lang="hr-HR" dirty="0" smtClean="0"/>
          </a:p>
          <a:p>
            <a:r>
              <a:rPr lang="hr-HR" dirty="0" smtClean="0"/>
              <a:t>Manufakturna proizvodnja zamijenjena je tvorničkim radom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INDUSTRIJSKA PROIZVODNJA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20 st. - razvija  se industrijsko pekarstvo</a:t>
            </a:r>
          </a:p>
          <a:p>
            <a:endParaRPr lang="hr-HR" dirty="0"/>
          </a:p>
        </p:txBody>
      </p:sp>
      <p:pic>
        <p:nvPicPr>
          <p:cNvPr id="4" name="Picture 2" descr="C:\Users\Korisnik\Desktop\pekara mlin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348880"/>
            <a:ext cx="5544616" cy="3283803"/>
          </a:xfrm>
          <a:prstGeom prst="rect">
            <a:avLst/>
          </a:prstGeom>
          <a:noFill/>
        </p:spPr>
      </p:pic>
      <p:sp>
        <p:nvSpPr>
          <p:cNvPr id="5" name="TekstniOkvir 4"/>
          <p:cNvSpPr txBox="1"/>
          <p:nvPr/>
        </p:nvSpPr>
        <p:spPr>
          <a:xfrm>
            <a:off x="3131840" y="558924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Pekara MLINAR 21st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52736"/>
          </a:xfrm>
        </p:spPr>
        <p:txBody>
          <a:bodyPr/>
          <a:lstStyle/>
          <a:p>
            <a:r>
              <a:rPr lang="hr-HR" dirty="0" smtClean="0"/>
              <a:t>ZANIMLJIVOSTI  O KRUHU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hr-HR" dirty="0" smtClean="0"/>
          </a:p>
          <a:p>
            <a:pPr lvl="0"/>
            <a:r>
              <a:rPr lang="hr-HR" sz="7200" b="1" dirty="0" smtClean="0"/>
              <a:t>Radnicima u Egiptu su nadnice često isplaćivane u porcijama kruha</a:t>
            </a:r>
            <a:endParaRPr lang="hr-HR" sz="7200" dirty="0" smtClean="0"/>
          </a:p>
          <a:p>
            <a:pPr lvl="0"/>
            <a:r>
              <a:rPr lang="hr-HR" sz="7200" b="1" dirty="0" smtClean="0"/>
              <a:t>U Egiptu su uz pokojnikovo tijelo u grobnice stavljali zalihe kruha</a:t>
            </a:r>
            <a:endParaRPr lang="hr-HR" sz="7200" dirty="0" smtClean="0"/>
          </a:p>
          <a:p>
            <a:pPr lvl="0"/>
            <a:r>
              <a:rPr lang="hr-HR" sz="7200" b="1" dirty="0" smtClean="0"/>
              <a:t>Grčki mislilac Platon zamišljao je idealnu državu u kojoj bi svi stanovnici dočekali zdravu starost hraneći se kruhom od cjelovitog zrna</a:t>
            </a:r>
            <a:endParaRPr lang="hr-HR" sz="7200" dirty="0" smtClean="0"/>
          </a:p>
          <a:p>
            <a:pPr lvl="0"/>
            <a:r>
              <a:rPr lang="hr-HR" sz="7200" b="1" dirty="0" smtClean="0"/>
              <a:t>Suprotno Platonu, Sokrat je smatrao da je kruh hrana za svinje</a:t>
            </a:r>
            <a:endParaRPr lang="hr-HR" sz="7200" dirty="0" smtClean="0"/>
          </a:p>
          <a:p>
            <a:pPr lvl="0"/>
            <a:r>
              <a:rPr lang="hr-HR" sz="7200" b="1" dirty="0" smtClean="0"/>
              <a:t>Rimski pekari morali su tadašnjim aristokratima za svako jelo poslužiti odgovarajuću vrstu kruha</a:t>
            </a:r>
            <a:endParaRPr lang="hr-HR" sz="7200" dirty="0" smtClean="0"/>
          </a:p>
          <a:p>
            <a:pPr lvl="0"/>
            <a:r>
              <a:rPr lang="hr-HR" sz="7200" b="1" dirty="0" smtClean="0"/>
              <a:t>Rimski vojnici su često nazivani "žderači kruha" jer su svakodnevno dobivali kilogram kruha</a:t>
            </a:r>
            <a:endParaRPr lang="hr-HR" sz="7200" dirty="0" smtClean="0"/>
          </a:p>
          <a:p>
            <a:pPr lvl="0"/>
            <a:r>
              <a:rPr lang="hr-HR" sz="7200" b="1" dirty="0" smtClean="0"/>
              <a:t>U srednjem su vijeku umjesto tanjura koristili komad starog kruha, koji su nakon pojedenog jela najčešće davali sirotinji ili čak psima</a:t>
            </a:r>
            <a:endParaRPr lang="hr-HR" sz="7200" dirty="0" smtClean="0"/>
          </a:p>
          <a:p>
            <a:pPr lvl="0"/>
            <a:r>
              <a:rPr lang="hr-HR" sz="7200" b="1" dirty="0" smtClean="0"/>
              <a:t>Zatvorenici SSSR-a su imali prešutno pravilo da se kruh ne krade budući da je najteže sankcioniran prijestup bila upravo krađa kruha</a:t>
            </a:r>
            <a:endParaRPr lang="hr-HR" sz="7200" dirty="0" smtClean="0"/>
          </a:p>
          <a:p>
            <a:pPr lvl="0"/>
            <a:r>
              <a:rPr lang="hr-HR" sz="7200" b="1" dirty="0" smtClean="0"/>
              <a:t>1928 god. je započela era narezanog kruha kada je </a:t>
            </a:r>
            <a:r>
              <a:rPr lang="hr-HR" sz="7200" b="1" dirty="0" err="1" smtClean="0"/>
              <a:t>Otto</a:t>
            </a:r>
            <a:r>
              <a:rPr lang="hr-HR" sz="7200" b="1" dirty="0" smtClean="0"/>
              <a:t> </a:t>
            </a:r>
            <a:r>
              <a:rPr lang="hr-HR" sz="7200" b="1" dirty="0" err="1" smtClean="0"/>
              <a:t>Frederick</a:t>
            </a:r>
            <a:r>
              <a:rPr lang="hr-HR" sz="7200" b="1" dirty="0" smtClean="0"/>
              <a:t> </a:t>
            </a:r>
            <a:r>
              <a:rPr lang="hr-HR" sz="7200" b="1" dirty="0" err="1" smtClean="0"/>
              <a:t>Rohwedde</a:t>
            </a:r>
            <a:r>
              <a:rPr lang="hr-HR" sz="7200" b="1" dirty="0" smtClean="0"/>
              <a:t> izmislio stroj koji istovremeno reže i zamata kruh</a:t>
            </a:r>
            <a:endParaRPr lang="hr-HR" sz="7200" dirty="0" smtClean="0"/>
          </a:p>
          <a:p>
            <a:pPr lvl="0"/>
            <a:r>
              <a:rPr lang="hr-HR" sz="7200" b="1" dirty="0" smtClean="0"/>
              <a:t>U jednom britanskom muzeju i danas je moguće vidjeti štrucu kruha koji su Egipćani napravili i ispekli prije otprilike 5000 godina</a:t>
            </a:r>
            <a:endParaRPr lang="hr-HR" sz="7200" dirty="0" smtClean="0"/>
          </a:p>
          <a:p>
            <a:pPr>
              <a:buNone/>
            </a:pPr>
            <a:endParaRPr lang="hr-HR" sz="7200" dirty="0" smtClean="0"/>
          </a:p>
          <a:p>
            <a:pPr>
              <a:buNone/>
            </a:pPr>
            <a:endParaRPr lang="hr-HR" sz="6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52736"/>
          </a:xfrm>
        </p:spPr>
        <p:txBody>
          <a:bodyPr>
            <a:normAutofit/>
          </a:bodyPr>
          <a:lstStyle/>
          <a:p>
            <a:pPr algn="ctr"/>
            <a:r>
              <a:rPr lang="hr-HR" sz="3600" dirty="0" smtClean="0"/>
              <a:t>PLAN PLOČE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>
            <a:normAutofit lnSpcReduction="10000"/>
          </a:bodyPr>
          <a:lstStyle/>
          <a:p>
            <a:r>
              <a:rPr lang="hr-HR" sz="2400" dirty="0" smtClean="0"/>
              <a:t>Pojava žitarica - 8000g </a:t>
            </a:r>
            <a:r>
              <a:rPr lang="hr-HR" sz="2400" dirty="0" err="1" smtClean="0"/>
              <a:t>pr.Kr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Mljevenje žitarica između 2 kamena</a:t>
            </a:r>
          </a:p>
          <a:p>
            <a:r>
              <a:rPr lang="hr-HR" sz="2400" dirty="0" smtClean="0"/>
              <a:t>Miješanje grubog brašna s vodom ili mlijekom</a:t>
            </a:r>
          </a:p>
          <a:p>
            <a:r>
              <a:rPr lang="hr-HR" sz="2400" dirty="0" smtClean="0"/>
              <a:t>Egipćani 3000g. </a:t>
            </a:r>
            <a:r>
              <a:rPr lang="hr-HR" sz="2400" dirty="0" err="1" smtClean="0"/>
              <a:t>pr</a:t>
            </a:r>
            <a:r>
              <a:rPr lang="hr-HR" sz="2400" dirty="0" smtClean="0"/>
              <a:t>. Kr. tijesto peku u krušnim pećima</a:t>
            </a:r>
          </a:p>
          <a:p>
            <a:r>
              <a:rPr lang="hr-HR" sz="2400" dirty="0" smtClean="0"/>
              <a:t>Grci proizvode:kruh s uljem i medom,kruh s maslinama,kruh u obliku gljiva s makom,kruh na ražnju</a:t>
            </a:r>
          </a:p>
          <a:p>
            <a:r>
              <a:rPr lang="hr-HR" sz="2400" dirty="0" smtClean="0"/>
              <a:t>Rimljani peku u parnim pećima lepinje posute </a:t>
            </a:r>
            <a:r>
              <a:rPr lang="hr-HR" sz="2400" dirty="0" err="1" smtClean="0"/>
              <a:t>sezamom</a:t>
            </a:r>
            <a:r>
              <a:rPr lang="hr-HR" sz="2400" dirty="0" smtClean="0"/>
              <a:t>,ružmarinom,lovorom,bademom,kruščiće sa sirom,peršinom,</a:t>
            </a:r>
            <a:r>
              <a:rPr lang="hr-HR" sz="2400" dirty="0" err="1" smtClean="0"/>
              <a:t>vascem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    Osnovali prve pekarske CEHOVE-udruženje pekara koji su određivali pravila proizvodnje i kontrolirali su proizvode</a:t>
            </a:r>
          </a:p>
          <a:p>
            <a:pPr>
              <a:buNone/>
            </a:pPr>
            <a:r>
              <a:rPr lang="hr-HR" sz="2400" dirty="0" smtClean="0"/>
              <a:t>     Znak pekarskog ceha sadrži perec, 2 mača,2 lava i carsku krunu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PROVJERI SVOJE ZNANJE</a:t>
            </a:r>
            <a:br>
              <a:rPr lang="hr-HR" sz="3200" dirty="0" smtClean="0"/>
            </a:b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fontScale="850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hr-HR" b="1" dirty="0" smtClean="0"/>
              <a:t>Kada su se pojavile žitarice i što je čovjek radio s njima?</a:t>
            </a:r>
            <a:endParaRPr lang="hr-HR" dirty="0" smtClean="0"/>
          </a:p>
          <a:p>
            <a:pPr marL="596646" indent="-514350">
              <a:buFont typeface="+mj-lt"/>
              <a:buAutoNum type="arabicPeriod"/>
            </a:pPr>
            <a:r>
              <a:rPr lang="hr-HR" b="1" dirty="0" smtClean="0"/>
              <a:t> Kada je zabilježen prvi korak prema "otkriću" kruha? </a:t>
            </a:r>
            <a:endParaRPr lang="hr-HR" dirty="0" smtClean="0"/>
          </a:p>
          <a:p>
            <a:pPr marL="596646" indent="-514350">
              <a:buFont typeface="+mj-lt"/>
              <a:buAutoNum type="arabicPeriod"/>
            </a:pPr>
            <a:r>
              <a:rPr lang="hr-HR" b="1" dirty="0" smtClean="0"/>
              <a:t>Nauči ispričati razvoj pekarstva u Egiptu. </a:t>
            </a:r>
            <a:endParaRPr lang="hr-HR" dirty="0" smtClean="0"/>
          </a:p>
          <a:p>
            <a:pPr marL="596646" indent="-514350">
              <a:buFont typeface="+mj-lt"/>
              <a:buAutoNum type="arabicPeriod"/>
            </a:pPr>
            <a:r>
              <a:rPr lang="hr-HR" b="1" dirty="0" smtClean="0"/>
              <a:t>Ispričaj razvoj pekarstva u Grčkoj.</a:t>
            </a:r>
            <a:endParaRPr lang="hr-HR" dirty="0" smtClean="0"/>
          </a:p>
          <a:p>
            <a:pPr marL="596646" indent="-514350">
              <a:buFont typeface="+mj-lt"/>
              <a:buAutoNum type="arabicPeriod"/>
            </a:pPr>
            <a:r>
              <a:rPr lang="hr-HR" b="1" dirty="0" smtClean="0"/>
              <a:t>Ispričaj razvoj pekarstva u Rimu.</a:t>
            </a:r>
            <a:endParaRPr lang="hr-HR" dirty="0" smtClean="0"/>
          </a:p>
          <a:p>
            <a:pPr marL="596646" lvl="0" indent="-514350">
              <a:buFont typeface="+mj-lt"/>
              <a:buAutoNum type="arabicPeriod"/>
            </a:pPr>
            <a:r>
              <a:rPr lang="hr-HR" b="1" dirty="0" smtClean="0"/>
              <a:t>Opiši razvoj pekarstva u Srednjem vijeku.</a:t>
            </a:r>
          </a:p>
          <a:p>
            <a:pPr marL="596646" indent="-514350">
              <a:buFont typeface="+mj-lt"/>
              <a:buAutoNum type="arabicPeriod"/>
            </a:pPr>
            <a:r>
              <a:rPr lang="hr-HR" b="1" dirty="0" smtClean="0"/>
              <a:t>Što je ceh?</a:t>
            </a:r>
            <a:endParaRPr lang="hr-HR" dirty="0" smtClean="0"/>
          </a:p>
          <a:p>
            <a:pPr marL="596646" indent="-514350">
              <a:buFont typeface="+mj-lt"/>
              <a:buAutoNum type="arabicPeriod"/>
            </a:pPr>
            <a:r>
              <a:rPr lang="hr-HR" b="1" dirty="0" smtClean="0"/>
              <a:t>Što je ceh određivao?</a:t>
            </a:r>
            <a:endParaRPr lang="hr-HR" dirty="0" smtClean="0"/>
          </a:p>
          <a:p>
            <a:pPr marL="596646" indent="-514350">
              <a:buFont typeface="+mj-lt"/>
              <a:buAutoNum type="arabicPeriod"/>
            </a:pPr>
            <a:r>
              <a:rPr lang="hr-HR" b="1" dirty="0" smtClean="0"/>
              <a:t>Opiši znak pekarskog ceha.</a:t>
            </a:r>
            <a:endParaRPr lang="hr-HR" dirty="0" smtClean="0"/>
          </a:p>
          <a:p>
            <a:pPr lvl="0"/>
            <a:endParaRPr lang="hr-HR" b="1" dirty="0" smtClean="0"/>
          </a:p>
          <a:p>
            <a:pPr lvl="0"/>
            <a:endParaRPr lang="hr-HR" dirty="0" smtClean="0"/>
          </a:p>
          <a:p>
            <a:endParaRPr lang="hr-HR" dirty="0"/>
          </a:p>
        </p:txBody>
      </p:sp>
      <p:pic>
        <p:nvPicPr>
          <p:cNvPr id="5" name="Slika 4" descr="http://www.nadbiskupija-split.com/katehetski2/wp-content/uploads/2015/03/upitnik_ilustracija3d-e142528618840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60648"/>
            <a:ext cx="1908368" cy="98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3600" dirty="0" smtClean="0"/>
              <a:t>RAZVOJ PEKARSTVA I MEHANIZACIJE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žitarica se pojavila oko 8000 g. </a:t>
            </a:r>
            <a:r>
              <a:rPr lang="hr-HR" sz="2400" dirty="0" err="1" smtClean="0"/>
              <a:t>pr.Krista</a:t>
            </a:r>
            <a:r>
              <a:rPr lang="hr-HR" sz="2400" dirty="0" smtClean="0"/>
              <a:t> (prapovijesno doba)</a:t>
            </a:r>
          </a:p>
          <a:p>
            <a:r>
              <a:rPr lang="hr-HR" sz="2400" dirty="0" smtClean="0"/>
              <a:t> najprije su ljudi skupljali žitarice, a kasnije su se počeli baviti ratarstvom</a:t>
            </a:r>
          </a:p>
          <a:p>
            <a:r>
              <a:rPr lang="hr-HR" sz="2400" dirty="0" smtClean="0"/>
              <a:t> ječam bila prva žitarice koja se pretvorila u kruh. </a:t>
            </a:r>
          </a:p>
          <a:p>
            <a:endParaRPr lang="hr-HR" dirty="0"/>
          </a:p>
        </p:txBody>
      </p:sp>
      <p:pic>
        <p:nvPicPr>
          <p:cNvPr id="4" name="Picture 4" descr="Bas-relief.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501008"/>
            <a:ext cx="4981575" cy="24256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niOkvir 4"/>
          <p:cNvSpPr txBox="1"/>
          <p:nvPr/>
        </p:nvSpPr>
        <p:spPr>
          <a:xfrm>
            <a:off x="3491880" y="609329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Sakupljanje žita u Egiptu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laminator.hr/povijest_kruha_files/neolitico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752"/>
            <a:ext cx="4508524" cy="34508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kstniOkvir 2"/>
          <p:cNvSpPr txBox="1"/>
          <p:nvPr/>
        </p:nvSpPr>
        <p:spPr>
          <a:xfrm>
            <a:off x="1475656" y="494116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Mljevenje pšenice pomoću kamena</a:t>
            </a:r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6804248" y="13407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300192" y="661293"/>
            <a:ext cx="2376264" cy="44012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Iz dobivenog </a:t>
            </a:r>
            <a:r>
              <a:rPr kumimoji="0" lang="hr-H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grubog brašna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priprema</a:t>
            </a:r>
            <a:r>
              <a:rPr kumimoji="0" lang="hr-HR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se</a:t>
            </a:r>
            <a:r>
              <a:rPr kumimoji="0" lang="hr-H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"kaš</a:t>
            </a:r>
            <a:r>
              <a:rPr lang="hr-HR" sz="20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hr-H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“</a:t>
            </a:r>
            <a:r>
              <a:rPr lang="hr-HR" sz="2000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 (brašno + 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voda ili mlijeko). Otkrićem vatre  "kaša" postaje ukusnija i lakše se probavlja, kada se "smjesa od brašna i vode" </a:t>
            </a:r>
            <a:r>
              <a:rPr kumimoji="0" lang="hr-H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ispeče 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na ugrijanom vrućem kamenu. Na taj način dobili su </a:t>
            </a:r>
            <a:r>
              <a:rPr kumimoji="0" lang="hr-H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kruh – bez kvasca</a:t>
            </a:r>
            <a:r>
              <a:rPr kumimoji="0" lang="hr-H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827584" y="332656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Prvi korak prema “ otkriću” kruha 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EGIPAT</a:t>
            </a:r>
            <a:endParaRPr lang="hr-HR" dirty="0"/>
          </a:p>
        </p:txBody>
      </p:sp>
      <p:pic>
        <p:nvPicPr>
          <p:cNvPr id="4" name="Picture 12" descr="http://laminator.hr/povijest_kruha_files/breads_egypt.jpg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628800"/>
            <a:ext cx="3152775" cy="3190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kstniOkvir 4"/>
          <p:cNvSpPr txBox="1"/>
          <p:nvPr/>
        </p:nvSpPr>
        <p:spPr>
          <a:xfrm>
            <a:off x="1763688" y="1484784"/>
            <a:ext cx="35283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Umijeće pravljenja kruha i peciva </a:t>
            </a:r>
            <a:r>
              <a:rPr lang="hr-HR" sz="2000" dirty="0" smtClean="0"/>
              <a:t> </a:t>
            </a:r>
            <a:r>
              <a:rPr lang="hr-HR" sz="2000" dirty="0"/>
              <a:t>razvili </a:t>
            </a:r>
            <a:r>
              <a:rPr lang="hr-HR" sz="2000" dirty="0" smtClean="0"/>
              <a:t>su stari Egipćani </a:t>
            </a:r>
            <a:r>
              <a:rPr lang="hr-HR" sz="2000" dirty="0"/>
              <a:t>prije </a:t>
            </a:r>
            <a:r>
              <a:rPr lang="hr-HR" sz="2000" dirty="0" smtClean="0"/>
              <a:t>5000 g. Proizvodili su kruh </a:t>
            </a:r>
            <a:r>
              <a:rPr lang="hr-HR" sz="2000" dirty="0"/>
              <a:t>pomoću vinskog </a:t>
            </a:r>
            <a:r>
              <a:rPr lang="hr-HR" sz="2000" dirty="0" smtClean="0"/>
              <a:t>kvasca jer su </a:t>
            </a:r>
            <a:r>
              <a:rPr lang="hr-HR" sz="2000" dirty="0"/>
              <a:t>poznavali tehnologiju vrenja mošta i </a:t>
            </a:r>
            <a:r>
              <a:rPr lang="hr-HR" sz="2000" dirty="0" smtClean="0"/>
              <a:t> umnožavali su </a:t>
            </a:r>
            <a:r>
              <a:rPr lang="hr-HR" sz="2000" dirty="0"/>
              <a:t>vinski kvasac i izvan sezone dozrijevanja grožđa. </a:t>
            </a:r>
            <a:endParaRPr lang="hr-HR" sz="2000" dirty="0" smtClean="0"/>
          </a:p>
          <a:p>
            <a:r>
              <a:rPr lang="hr-HR" sz="2000" dirty="0" smtClean="0"/>
              <a:t>Za </a:t>
            </a:r>
            <a:r>
              <a:rPr lang="hr-HR" sz="2000" dirty="0"/>
              <a:t>bogate Egipćane tijesto su pekli u posebnim pećima za pečenje kruha. Siromašni Egipćani pekli su kruh u glinenim tavama na ognjištu</a:t>
            </a:r>
            <a:r>
              <a:rPr lang="hr-HR" sz="2000" dirty="0" smtClean="0"/>
              <a:t>.  Izrađivali su 16 vrsta kruhova</a:t>
            </a:r>
            <a:endParaRPr lang="hr-HR" sz="20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6156176" y="522920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Pekarstvo u Egiptu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GRČKA</a:t>
            </a:r>
            <a:endParaRPr lang="hr-HR" dirty="0"/>
          </a:p>
        </p:txBody>
      </p:sp>
      <p:pic>
        <p:nvPicPr>
          <p:cNvPr id="4" name="Picture 16" descr="http://laminator.hr/povijest_kruha_files/forno_romano.jpg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412776"/>
            <a:ext cx="3312368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259632" y="1299538"/>
            <a:ext cx="352839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hr-HR" sz="2400" dirty="0" smtClean="0">
                <a:ea typeface="Calibri" pitchFamily="34" charset="0"/>
                <a:cs typeface="Times New Roman" pitchFamily="18" charset="0"/>
              </a:rPr>
              <a:t>Umijeće</a:t>
            </a:r>
            <a:r>
              <a:rPr kumimoji="0" lang="hr-H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pekarstva</a:t>
            </a:r>
            <a:r>
              <a:rPr kumimoji="0" lang="hr-H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naučili od Egipćana</a:t>
            </a:r>
            <a:endParaRPr lang="hr-HR" sz="2400" dirty="0"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hr-HR" sz="2400" dirty="0" smtClean="0"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kumimoji="0" lang="hr-H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hr-HR" sz="2400" dirty="0"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hr-H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ostoje opisi kruha, kolača,</a:t>
            </a:r>
            <a:r>
              <a:rPr kumimoji="0" lang="hr-H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r-H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biskvita i vrsta tijesta koja su se mogla kušati u antičko vrijeme.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hr-HR" sz="2400" dirty="0"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hr-HR" sz="2400" dirty="0" smtClean="0"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hr-H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rste kruh:</a:t>
            </a:r>
            <a:r>
              <a:rPr kumimoji="0" lang="hr-H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r-H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kruh</a:t>
            </a:r>
            <a:r>
              <a:rPr kumimoji="0" lang="hr-H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s uljem i medom, kruh s maslinama, štruce kruha u obliku gljiva s makovim zrnjem te vojnički specijalitet, kruh pečen na ražnju.</a:t>
            </a:r>
            <a:endParaRPr kumimoji="0" lang="hr-H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5868144" y="508518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  Peć u Grčkoj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RIM</a:t>
            </a:r>
            <a:endParaRPr lang="hr-HR" dirty="0"/>
          </a:p>
        </p:txBody>
      </p:sp>
      <p:pic>
        <p:nvPicPr>
          <p:cNvPr id="4" name="Picture 17" descr="Pompeii - Forno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196752"/>
            <a:ext cx="2540000" cy="32961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kstniOkvir 4"/>
          <p:cNvSpPr txBox="1"/>
          <p:nvPr/>
        </p:nvSpPr>
        <p:spPr>
          <a:xfrm>
            <a:off x="6516216" y="47971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Peć u Rimu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1475656" y="1556792"/>
            <a:ext cx="42484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sz="2400" dirty="0" smtClean="0"/>
              <a:t>Gradnju peći, kuhanje </a:t>
            </a:r>
            <a:r>
              <a:rPr lang="hr-HR" sz="2400" dirty="0"/>
              <a:t>hrane i </a:t>
            </a:r>
            <a:r>
              <a:rPr lang="hr-HR" sz="2400" dirty="0" smtClean="0"/>
              <a:t>pekarstvo</a:t>
            </a:r>
            <a:r>
              <a:rPr lang="hr-HR" sz="2400" dirty="0"/>
              <a:t> </a:t>
            </a:r>
            <a:r>
              <a:rPr lang="hr-HR" sz="2400" dirty="0" smtClean="0"/>
              <a:t>naučili  su od Grka.</a:t>
            </a:r>
          </a:p>
          <a:p>
            <a:pPr>
              <a:buFont typeface="Arial" pitchFamily="34" charset="0"/>
              <a:buChar char="•"/>
            </a:pPr>
            <a:r>
              <a:rPr lang="hr-HR" sz="2400" dirty="0" smtClean="0"/>
              <a:t>Kruh im je bila najvažnija namirnica</a:t>
            </a:r>
          </a:p>
          <a:p>
            <a:pPr>
              <a:buFont typeface="Arial" pitchFamily="34" charset="0"/>
              <a:buChar char="•"/>
            </a:pPr>
            <a:r>
              <a:rPr lang="hr-HR" sz="2400" dirty="0" smtClean="0"/>
              <a:t>Dobro su izrađivali krušne peći na drva</a:t>
            </a:r>
          </a:p>
          <a:p>
            <a:pPr>
              <a:buFont typeface="Arial" pitchFamily="34" charset="0"/>
              <a:buChar char="•"/>
            </a:pPr>
            <a:r>
              <a:rPr lang="hr-HR" sz="2400" dirty="0" err="1"/>
              <a:t>Fornacalia</a:t>
            </a:r>
            <a:r>
              <a:rPr lang="hr-HR" sz="2400" dirty="0"/>
              <a:t> je bio antički rimski blagdan koji se slavio u prvoj polovici veljače u čast božice </a:t>
            </a:r>
            <a:r>
              <a:rPr lang="hr-HR" sz="2400" dirty="0" err="1"/>
              <a:t>Fornax</a:t>
            </a:r>
            <a:r>
              <a:rPr lang="hr-HR" sz="2400" dirty="0"/>
              <a:t>. Vjerovalo se da božica osigurava pravilno pečenje kruha u peći.</a:t>
            </a:r>
          </a:p>
          <a:p>
            <a:pPr>
              <a:buFont typeface="Arial" pitchFamily="34" charset="0"/>
              <a:buChar char="•"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PEKARSKI CEHOVI</a:t>
            </a:r>
            <a:endParaRPr lang="hr-HR" dirty="0"/>
          </a:p>
        </p:txBody>
      </p:sp>
      <p:pic>
        <p:nvPicPr>
          <p:cNvPr id="4" name="Rezervirano mjesto sadržaja 3" descr="Backen_im_Romerofen.JPG&#10;1023x682&#10;271 KB&#10;Dateityp: Bild&#10;&#10;Backen im Römerofen&#10;"/>
          <p:cNvPicPr>
            <a:picLocks noGrp="1"/>
          </p:cNvPicPr>
          <p:nvPr>
            <p:ph idx="1"/>
          </p:nvPr>
        </p:nvPicPr>
        <p:blipFill>
          <a:blip r:embed="rId2" cstate="print"/>
          <a:srcRect l="22314"/>
          <a:stretch>
            <a:fillRect/>
          </a:stretch>
        </p:blipFill>
        <p:spPr bwMode="auto">
          <a:xfrm>
            <a:off x="3563888" y="1556792"/>
            <a:ext cx="3005301" cy="27363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kstniOkvir 4"/>
          <p:cNvSpPr txBox="1"/>
          <p:nvPr/>
        </p:nvSpPr>
        <p:spPr>
          <a:xfrm>
            <a:off x="1403648" y="1268760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Osnovani</a:t>
            </a:r>
            <a:r>
              <a:rPr lang="hr-HR" dirty="0" smtClean="0"/>
              <a:t> </a:t>
            </a:r>
            <a:r>
              <a:rPr lang="hr-HR" sz="2400" dirty="0" smtClean="0"/>
              <a:t>u Rimu</a:t>
            </a:r>
            <a:endParaRPr lang="hr-HR" sz="2400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331640" y="2326665"/>
            <a:ext cx="201622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Collegium</a:t>
            </a:r>
            <a:r>
              <a:rPr kumimoji="0" lang="hr-H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r-H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Pistorum</a:t>
            </a:r>
            <a:r>
              <a:rPr kumimoji="0" lang="hr-H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rimski pekarski ceh,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nije dopuštao pekarima ni njihovoj djeci da se povuku iz pekarskog zanata i počnu baviti drugim poslovima. </a:t>
            </a:r>
            <a:endParaRPr kumimoji="0" lang="hr-H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7020272" y="1484784"/>
            <a:ext cx="1800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Pekari su u starom Rimu uživali posebne povlastice – oni su bili jedini obrtnici koji su bili slobodni, svi ostali zanati 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pripadali su robovima. </a:t>
            </a:r>
            <a:endParaRPr lang="hr-HR" sz="2000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563888" y="4783540"/>
            <a:ext cx="489654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     </a:t>
            </a:r>
            <a:r>
              <a:rPr lang="hr-HR" sz="2000" dirty="0"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 aristokrate su pekli: lepinje/pogače-</a:t>
            </a:r>
            <a:r>
              <a:rPr kumimoji="0" lang="hr-H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focaccie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posute </a:t>
            </a:r>
            <a:r>
              <a:rPr kumimoji="0" lang="hr-H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sezamom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, ružmarinom, makom, lovorom, bademima, </a:t>
            </a:r>
            <a:r>
              <a:rPr kumimoji="0" lang="hr-H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krušćiće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sa sirom, maslinama, a</a:t>
            </a:r>
            <a:r>
              <a:rPr kumimoji="0" lang="hr-H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naj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omiljeniji su</a:t>
            </a:r>
            <a:r>
              <a:rPr kumimoji="0" lang="hr-H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bili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sa peršinom</a:t>
            </a:r>
            <a:r>
              <a:rPr kumimoji="0" lang="hr-H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ili vlascem</a:t>
            </a:r>
            <a:endParaRPr kumimoji="0" lang="hr-H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SREDNJI  VIJEK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hr-HR" sz="4000" dirty="0" smtClean="0"/>
              <a:t>Krušne peći imali  su samo samostani i vlastela. </a:t>
            </a:r>
          </a:p>
          <a:p>
            <a:pPr>
              <a:buFont typeface="Wingdings" pitchFamily="2" charset="2"/>
              <a:buChar char="v"/>
            </a:pPr>
            <a:r>
              <a:rPr lang="hr-HR" sz="4000" dirty="0" smtClean="0"/>
              <a:t>Kruh od bijelog brašna koristili su bogati, a siromašni  crni kruh ili kruh bez dovoljno </a:t>
            </a:r>
            <a:r>
              <a:rPr lang="hr-HR" sz="4000" dirty="0" err="1" smtClean="0"/>
              <a:t>glutena</a:t>
            </a:r>
            <a:r>
              <a:rPr lang="hr-HR" sz="4000" dirty="0" smtClean="0"/>
              <a:t> poput zobi, ječma i raži, koji se teško dizao i bio je vrlo taman. </a:t>
            </a:r>
          </a:p>
          <a:p>
            <a:pPr>
              <a:buFont typeface="Wingdings" pitchFamily="2" charset="2"/>
              <a:buChar char="v"/>
            </a:pPr>
            <a:r>
              <a:rPr lang="hr-HR" sz="4000" dirty="0" smtClean="0"/>
              <a:t>Od samostana, pekare i pekarstvo se širiti u većim gradovima, gdje je i ubrzo postalo prava zanatska djelatnost u velikim razmjerima.</a:t>
            </a:r>
          </a:p>
          <a:p>
            <a:pPr>
              <a:buFont typeface="Wingdings" pitchFamily="2" charset="2"/>
              <a:buChar char="v"/>
            </a:pPr>
            <a:r>
              <a:rPr lang="hr-HR" sz="4000" dirty="0" smtClean="0"/>
              <a:t>Proširenjem pekarskog zanata započela je i specijalizacija pekara po asortimanu proizvoda kojeg proizvodi:</a:t>
            </a:r>
          </a:p>
          <a:p>
            <a:pPr>
              <a:buNone/>
            </a:pPr>
            <a:r>
              <a:rPr lang="hr-HR" sz="4000" dirty="0" smtClean="0"/>
              <a:t>   -Crni pekari proizvode raženi i </a:t>
            </a:r>
            <a:r>
              <a:rPr lang="hr-HR" sz="4000" dirty="0" err="1" smtClean="0"/>
              <a:t>polubijeli</a:t>
            </a:r>
            <a:r>
              <a:rPr lang="hr-HR" sz="4000" dirty="0" smtClean="0"/>
              <a:t> kruh  </a:t>
            </a:r>
          </a:p>
          <a:p>
            <a:pPr>
              <a:buNone/>
            </a:pPr>
            <a:r>
              <a:rPr lang="hr-HR" sz="4000" dirty="0" smtClean="0"/>
              <a:t>   -Bijeli pekari proizvode sve vrste kvasnih i mliječnih pekarskih proizvoda i kolača.</a:t>
            </a:r>
          </a:p>
          <a:p>
            <a:pPr>
              <a:buFont typeface="Wingdings" pitchFamily="2" charset="2"/>
              <a:buChar char="v"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PEKARSKI ZANAT</a:t>
            </a:r>
            <a:endParaRPr lang="hr-HR" dirty="0"/>
          </a:p>
        </p:txBody>
      </p:sp>
      <p:pic>
        <p:nvPicPr>
          <p:cNvPr id="4" name="Rezervirano mjesto sadržaja 3" descr="F:\Ivana - povjest pekarstva\kruh 2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412776"/>
            <a:ext cx="2386584" cy="4066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547664" y="1454491"/>
            <a:ext cx="45365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CEH</a:t>
            </a:r>
            <a:r>
              <a:rPr kumimoji="0" lang="hr-H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– organizacija koja okuplja obrtnike istih struka</a:t>
            </a:r>
            <a:endParaRPr kumimoji="0" lang="hr-H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Ceh  je određivao stroga</a:t>
            </a:r>
            <a:r>
              <a:rPr kumimoji="0" lang="hr-H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pravila i </a:t>
            </a:r>
            <a:r>
              <a:rPr kumimoji="0" lang="hr-H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propise prema kojima je pojedini pekar mogao proizvoditi samo određene količine proizvoda.</a:t>
            </a:r>
            <a:endParaRPr kumimoji="0" lang="hr-H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Kvaliteta proizvoda kontinuirano se nadzirala, a odstupanja u deklariranim svojstvima ili masi proizvoda strogo su sankcionirana.</a:t>
            </a:r>
            <a:endParaRPr kumimoji="0" lang="hr-H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6300192" y="5517232"/>
            <a:ext cx="2555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     Kažnjavanje pekara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395</TotalTime>
  <Words>879</Words>
  <Application>Microsoft Office PowerPoint</Application>
  <PresentationFormat>Prikaz na zaslonu (4:3)</PresentationFormat>
  <Paragraphs>104</Paragraphs>
  <Slides>16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Solsticij</vt:lpstr>
      <vt:lpstr>UVOD U PEKARSTVO</vt:lpstr>
      <vt:lpstr> RAZVOJ PEKARSTVA I MEHANIZACIJE </vt:lpstr>
      <vt:lpstr>Slajd 3</vt:lpstr>
      <vt:lpstr>  EGIPAT</vt:lpstr>
      <vt:lpstr>GRČKA</vt:lpstr>
      <vt:lpstr>RIM</vt:lpstr>
      <vt:lpstr>PEKARSKI CEHOVI</vt:lpstr>
      <vt:lpstr>SREDNJI  VIJEK</vt:lpstr>
      <vt:lpstr>PEKARSKI ZANAT</vt:lpstr>
      <vt:lpstr>ZNAK PEKARSKOG CEHA</vt:lpstr>
      <vt:lpstr>MANUFAKTURNA PROIZVODNJA</vt:lpstr>
      <vt:lpstr>INDUSTRIJSKA PROIZVODNJA</vt:lpstr>
      <vt:lpstr>INDUSTRIJSKA PROIZVODNJA</vt:lpstr>
      <vt:lpstr>ZANIMLJIVOSTI  O KRUHU</vt:lpstr>
      <vt:lpstr>PLAN PLOČE</vt:lpstr>
      <vt:lpstr>PROVJERI SVOJE ZNANJE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RAZVOJ PEKARSTVA I MEHANIZACIJE </dc:title>
  <dc:creator>Korisnik</dc:creator>
  <cp:lastModifiedBy>Korisnik</cp:lastModifiedBy>
  <cp:revision>6</cp:revision>
  <dcterms:created xsi:type="dcterms:W3CDTF">2016-09-07T16:50:13Z</dcterms:created>
  <dcterms:modified xsi:type="dcterms:W3CDTF">2016-09-13T08:30:54Z</dcterms:modified>
</cp:coreProperties>
</file>