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1" r:id="rId2"/>
    <p:sldId id="257" r:id="rId3"/>
    <p:sldId id="258" r:id="rId4"/>
    <p:sldId id="259" r:id="rId5"/>
    <p:sldId id="256" r:id="rId6"/>
    <p:sldId id="290" r:id="rId7"/>
    <p:sldId id="260" r:id="rId8"/>
    <p:sldId id="292" r:id="rId9"/>
    <p:sldId id="261" r:id="rId10"/>
    <p:sldId id="293" r:id="rId11"/>
    <p:sldId id="262" r:id="rId12"/>
    <p:sldId id="263" r:id="rId13"/>
    <p:sldId id="264" r:id="rId14"/>
    <p:sldId id="294" r:id="rId15"/>
    <p:sldId id="265" r:id="rId16"/>
    <p:sldId id="266" r:id="rId17"/>
    <p:sldId id="267" r:id="rId18"/>
    <p:sldId id="269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ja Banfić-Kontrec" initials="SBK" lastIdx="1" clrIdx="0">
    <p:extLst>
      <p:ext uri="{19B8F6BF-5375-455C-9EA6-DF929625EA0E}">
        <p15:presenceInfo xmlns:p15="http://schemas.microsoft.com/office/powerpoint/2012/main" userId="Sanja Banfić-Kontre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5B122-75B7-4827-910B-A242E33FB1A4}" type="datetimeFigureOut">
              <a:rPr lang="hr-HR" smtClean="0"/>
              <a:t>17.6.2021.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D5E15-2252-4FDB-9649-FF738BA2F4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463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4AE701-1FCC-4006-9ED2-72EC3942C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A638566-2BA2-402E-AB04-440EAC5DA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8DC893A-B281-4153-B09E-D38C9B219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FA1B-58BF-4C3A-8036-79E7545849BF}" type="datetimeFigureOut">
              <a:rPr lang="hr-HR" smtClean="0"/>
              <a:t>17.6.2021.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497E007-CCA7-40DC-B0A4-CD4A9A463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BCA3EC2-40A9-4404-9846-D5364F5F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7B0C-AD25-4DE4-9330-72BC5315BE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647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292AD9-4CAF-4A61-AE89-1C22F625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9B10A8E-6D92-4848-9980-CE7099BE0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C9EDCF0-8E70-4F97-A236-FDA5D81A8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FA1B-58BF-4C3A-8036-79E7545849BF}" type="datetimeFigureOut">
              <a:rPr lang="hr-HR" smtClean="0"/>
              <a:t>17.6.2021.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FF16DD7-8E1D-46F5-956B-48F7287F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5D6AA5C-906D-4121-8040-20F5357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7B0C-AD25-4DE4-9330-72BC5315BE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623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4996FB1B-A2C3-400D-8064-8FF687448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F962661-1A61-4AD6-9CF2-5BAB77DE1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DB2719A-06A6-437C-AC18-378103378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FA1B-58BF-4C3A-8036-79E7545849BF}" type="datetimeFigureOut">
              <a:rPr lang="hr-HR" smtClean="0"/>
              <a:t>17.6.2021.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3E5F3B0-5D12-41F0-97B6-878FEFDA9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1537A4-2461-435D-B465-7C6B5A3E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7B0C-AD25-4DE4-9330-72BC5315BE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0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8791D7-C4FC-429B-B2AC-A27BDF1E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A4C37E-947B-404F-8B5A-B9F2AC259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E23F3C5-E9A5-421D-9DF5-BAC4FD34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FA1B-58BF-4C3A-8036-79E7545849BF}" type="datetimeFigureOut">
              <a:rPr lang="hr-HR" smtClean="0"/>
              <a:t>17.6.2021.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84E4766-9D08-4C20-B822-698EA4150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B6DE49-4741-41DD-862E-D0FCD301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7B0C-AD25-4DE4-9330-72BC5315BE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171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C91EF0-EC21-47C5-B324-4E5D10B61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42B02F8-044C-4EDF-9906-D1DE45E02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9BC50CD-D1D0-48D9-B486-919534D5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FA1B-58BF-4C3A-8036-79E7545849BF}" type="datetimeFigureOut">
              <a:rPr lang="hr-HR" smtClean="0"/>
              <a:t>17.6.2021.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596F81C-4E57-4C85-B47F-46C1CE9F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DE71FD1-9D57-4D23-B7B1-720CF95B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7B0C-AD25-4DE4-9330-72BC5315BE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641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8118B7-6DBF-4F36-8B6E-809C9CB42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1420340-D5F8-4FF2-8C06-5CFD8F3E9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FB6AE32-542A-48E4-8583-B57754064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6FB8F4D-21FF-40F7-AD26-2BE20A89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FA1B-58BF-4C3A-8036-79E7545849BF}" type="datetimeFigureOut">
              <a:rPr lang="hr-HR" smtClean="0"/>
              <a:t>17.6.2021.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F7D5F6B-C193-4D06-8487-D6082509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4D15AA9-AFD2-44DA-8625-E6853A8CC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7B0C-AD25-4DE4-9330-72BC5315BE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00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873E45-2202-41AD-A9C5-73837A7C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E081C77-80AC-4832-8DB3-0D41B67BD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7D71DA5-AE05-4B01-BB3A-1F174F764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0802B21-2FD9-4124-BF81-05A49C87D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0AC4C43-F8D6-474D-B4A2-4F14AF1AC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954F59D-346F-4361-B9AE-111778A3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FA1B-58BF-4C3A-8036-79E7545849BF}" type="datetimeFigureOut">
              <a:rPr lang="hr-HR" smtClean="0"/>
              <a:t>17.6.2021.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FA31185-5054-42C5-AD84-EDF94CF74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459A383-7C42-49BE-87A8-D569E463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7B0C-AD25-4DE4-9330-72BC5315BE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08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CA2FDC-A009-48CF-97C1-83693840B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E562437-15DC-4FB3-81A3-9998CD987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FA1B-58BF-4C3A-8036-79E7545849BF}" type="datetimeFigureOut">
              <a:rPr lang="hr-HR" smtClean="0"/>
              <a:t>17.6.2021.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261C95B-2777-498C-871B-5AD444540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78AFE98-2221-4B5D-A029-11D8A40F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7B0C-AD25-4DE4-9330-72BC5315BE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389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A857FD8-6621-4048-9A8D-CF4785D7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FA1B-58BF-4C3A-8036-79E7545849BF}" type="datetimeFigureOut">
              <a:rPr lang="hr-HR" smtClean="0"/>
              <a:t>17.6.2021.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8BE60D9-F12B-4D96-A4B5-CDFC0EF57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3B50E52-6003-4035-82CE-C773BAE0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7B0C-AD25-4DE4-9330-72BC5315BE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180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A7A5A7-8394-4F2B-98B4-ABF3CF9E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86C184-2095-4BE3-9444-D4ABC3106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D4BE3E5-4C8E-4746-A596-354FA188A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429DAE9-BBCB-45BB-BA20-05CEDB42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FA1B-58BF-4C3A-8036-79E7545849BF}" type="datetimeFigureOut">
              <a:rPr lang="hr-HR" smtClean="0"/>
              <a:t>17.6.2021.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44D385-1E05-4DE1-ACAF-8716607D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B081E9E-3B1D-4F81-B2B2-B9610041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7B0C-AD25-4DE4-9330-72BC5315BE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26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5A87B2-DEF4-4047-ADE1-2946D1F3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2FD07D0-9190-490E-A1F1-92DAA486D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2B963D4-01E9-4A18-A039-F771500D9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2CD951B-7DBA-4618-82A1-61EB90966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FA1B-58BF-4C3A-8036-79E7545849BF}" type="datetimeFigureOut">
              <a:rPr lang="hr-HR" smtClean="0"/>
              <a:t>17.6.2021.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8FA84F4-4861-426B-85B0-BC7CF29C8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E5BE803-DC1D-41D9-A6F5-D082C03B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7B0C-AD25-4DE4-9330-72BC5315BE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193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CAA0FBB-B0F6-4161-9E3B-28C3C12E6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4B05094-B5FD-4C0E-994E-2562BFF28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D9F07CC-3610-4A63-99AA-936921AB9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AFA1B-58BF-4C3A-8036-79E7545849BF}" type="datetimeFigureOut">
              <a:rPr lang="hr-HR" smtClean="0"/>
              <a:t>17.6.2021.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9609D5F-1E64-4F22-BA24-A8ED56A68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D756101-2AFA-4038-87DD-33614549B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F7B0C-AD25-4DE4-9330-72BC5315BE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037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r/url?sa=i&amp;rct=j&amp;q=&amp;esrc=s&amp;source=images&amp;cd=&amp;cad=rja&amp;uact=8&amp;ved=0ahUKEwim1bfxn8_MAhVLthQKHQlZDzQQjRwIBw&amp;url=http://www.kutjevo.com/novosti/novo-iz-pozezanke&amp;bvm=bv.121421273,d.ZGg&amp;psig=AFQjCNEGd7-1kT66sVyyBqOR-pRvZrmrQw&amp;ust=1462960793451949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r/url?sa=i&amp;rct=j&amp;q=&amp;esrc=s&amp;source=images&amp;cd=&amp;cad=rja&amp;uact=8&amp;ved=0ahUKEwjO2MSK4tbMAhUBahoKHfHaDcYQjRwIBw&amp;url=http://moja-kuhinja.com/kruh/razeni-kruh-sa-kiselim-tijestom-sauerteigom.html&amp;bvm=bv.122129774,d.ZGg&amp;psig=AFQjCNGSmFd8j-ZgRCfKaD-9WWPVC6oUqA&amp;ust=1463219051194133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hr/url?sa=i&amp;rct=j&amp;q=&amp;esrc=s&amp;source=images&amp;cd=&amp;cad=rja&amp;uact=8&amp;ved=0ahUKEwisrdi94tbMAhWLbBoKHes1ATAQjRwIBw&amp;url=http://www.stilpekarna.hr/mijesani-kukuruzni-kruh&amp;bvm=bv.122129774,d.ZGg&amp;psig=AFQjCNGOWvS2uDmIewcaoh2VZm1yvo4Ytg&amp;ust=146321921109231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hyperlink" Target="https://www.google.hr/url?sa=i&amp;rct=j&amp;q=&amp;esrc=s&amp;source=images&amp;cd=&amp;cad=rja&amp;uact=8&amp;ved=0ahUKEwizzviawqDQAhVSahoKHToPAAwQjRwIBw&amp;url=http://www.ledo.hr/hr/proizvodi/logisticki-podaci/tijesta/ugostiteljsko/pogacice-sa-sirom-70g-ug-kom&amp;bvm=bv.138169073,d.d2s&amp;psig=AFQjCNEZoeAmmFuIZmy6box14AKNnlxeEA&amp;ust=1478947307818088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www.google.hr/url?sa=i&amp;rct=j&amp;q=&amp;esrc=s&amp;source=images&amp;cd=&amp;cad=rja&amp;uact=8&amp;ved=0ahUKEwjfj4XqzqDQAhXLWxoKHT77COYQjRwIBw&amp;url=https://www.youtube.com/watch?v=QDTlqvWsnPk&amp;bvm=bv.138493631,d.ZGg&amp;psig=AFQjCNHGiodYxdEYl8l8FLcRdpZc8LzSUQ&amp;ust=147895069802687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Osnovna škola &quot;1. listopada 1942.&quot; Čišla - Kutak za učenike">
            <a:extLst>
              <a:ext uri="{FF2B5EF4-FFF2-40B4-BE49-F238E27FC236}">
                <a16:creationId xmlns:a16="http://schemas.microsoft.com/office/drawing/2014/main" id="{F0ED0BCB-2EA6-4C42-B6F6-5D43AB738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"/>
          <a:stretch/>
        </p:blipFill>
        <p:spPr bwMode="auto">
          <a:xfrm>
            <a:off x="5768642" y="-1"/>
            <a:ext cx="64230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D115A8F-10F1-4C38-AE37-4B8871E4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47" y="2944841"/>
            <a:ext cx="5738503" cy="16445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Pogledajte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slijedeće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slike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razmislite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vidite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slikama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877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94C3A3-F1F3-4486-9794-E938E0717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31" y="1746427"/>
            <a:ext cx="4703769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Nabroji vrste i tipove pšeničnog brašna </a:t>
            </a:r>
          </a:p>
        </p:txBody>
      </p:sp>
      <p:pic>
        <p:nvPicPr>
          <p:cNvPr id="5126" name="Picture 6" descr="Vrste i namjena brašna">
            <a:extLst>
              <a:ext uri="{FF2B5EF4-FFF2-40B4-BE49-F238E27FC236}">
                <a16:creationId xmlns:a16="http://schemas.microsoft.com/office/drawing/2014/main" id="{1B24B03B-5ADA-4E09-BF55-6FFB9B5FF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r="19661"/>
          <a:stretch/>
        </p:blipFill>
        <p:spPr bwMode="auto">
          <a:xfrm>
            <a:off x="5735626" y="661916"/>
            <a:ext cx="5574803" cy="555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4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86AA2DA-281A-4806-8977-D617AEAC8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4185774-6FC0-4B8D-A8DB-A88546889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07978" y="0"/>
            <a:ext cx="2484022" cy="6858000"/>
          </a:xfrm>
          <a:custGeom>
            <a:avLst/>
            <a:gdLst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57677 w 2632012"/>
              <a:gd name="connsiteY27" fmla="*/ 2548608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08456 w 2632012"/>
              <a:gd name="connsiteY22" fmla="*/ 5878851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632012" h="6858000">
                <a:moveTo>
                  <a:pt x="932173" y="1512545"/>
                </a:moveTo>
                <a:lnTo>
                  <a:pt x="932462" y="1512581"/>
                </a:lnTo>
                <a:lnTo>
                  <a:pt x="932378" y="1512599"/>
                </a:lnTo>
                <a:cubicBezTo>
                  <a:pt x="930618" y="1512681"/>
                  <a:pt x="930202" y="1512462"/>
                  <a:pt x="932173" y="1512545"/>
                </a:cubicBezTo>
                <a:close/>
                <a:moveTo>
                  <a:pt x="1207569" y="0"/>
                </a:moveTo>
                <a:lnTo>
                  <a:pt x="2632012" y="0"/>
                </a:lnTo>
                <a:lnTo>
                  <a:pt x="2632012" y="6858000"/>
                </a:lnTo>
                <a:lnTo>
                  <a:pt x="13514" y="6858000"/>
                </a:lnTo>
                <a:cubicBezTo>
                  <a:pt x="13399" y="6842943"/>
                  <a:pt x="13285" y="6827886"/>
                  <a:pt x="13170" y="6812829"/>
                </a:cubicBezTo>
                <a:cubicBezTo>
                  <a:pt x="12714" y="6794763"/>
                  <a:pt x="13524" y="6777517"/>
                  <a:pt x="20332" y="6760689"/>
                </a:cubicBezTo>
                <a:cubicBezTo>
                  <a:pt x="10828" y="6746468"/>
                  <a:pt x="7794" y="6733277"/>
                  <a:pt x="25596" y="6721251"/>
                </a:cubicBezTo>
                <a:cubicBezTo>
                  <a:pt x="24143" y="6683539"/>
                  <a:pt x="1631" y="6673595"/>
                  <a:pt x="22507" y="6650499"/>
                </a:cubicBezTo>
                <a:cubicBezTo>
                  <a:pt x="-25124" y="6620536"/>
                  <a:pt x="16765" y="6629253"/>
                  <a:pt x="22444" y="6604241"/>
                </a:cubicBezTo>
                <a:cubicBezTo>
                  <a:pt x="28668" y="6588866"/>
                  <a:pt x="29169" y="6574778"/>
                  <a:pt x="31867" y="6559984"/>
                </a:cubicBezTo>
                <a:cubicBezTo>
                  <a:pt x="4443" y="6566661"/>
                  <a:pt x="62924" y="6515664"/>
                  <a:pt x="38635" y="6515473"/>
                </a:cubicBezTo>
                <a:cubicBezTo>
                  <a:pt x="72259" y="6495428"/>
                  <a:pt x="29118" y="6488543"/>
                  <a:pt x="38467" y="6463736"/>
                </a:cubicBezTo>
                <a:cubicBezTo>
                  <a:pt x="50944" y="6451623"/>
                  <a:pt x="52742" y="6443270"/>
                  <a:pt x="38052" y="6432794"/>
                </a:cubicBezTo>
                <a:cubicBezTo>
                  <a:pt x="98939" y="6376824"/>
                  <a:pt x="58603" y="6351821"/>
                  <a:pt x="80445" y="6301309"/>
                </a:cubicBezTo>
                <a:cubicBezTo>
                  <a:pt x="103917" y="6257537"/>
                  <a:pt x="78836" y="6301310"/>
                  <a:pt x="138157" y="6257030"/>
                </a:cubicBezTo>
                <a:cubicBezTo>
                  <a:pt x="155187" y="6248574"/>
                  <a:pt x="166108" y="6186701"/>
                  <a:pt x="170419" y="6171255"/>
                </a:cubicBezTo>
                <a:cubicBezTo>
                  <a:pt x="174731" y="6155809"/>
                  <a:pt x="166522" y="6166390"/>
                  <a:pt x="164027" y="6164357"/>
                </a:cubicBezTo>
                <a:cubicBezTo>
                  <a:pt x="206228" y="6137678"/>
                  <a:pt x="184454" y="6121750"/>
                  <a:pt x="213309" y="6109331"/>
                </a:cubicBezTo>
                <a:cubicBezTo>
                  <a:pt x="224262" y="6067371"/>
                  <a:pt x="183175" y="5890445"/>
                  <a:pt x="208456" y="5878851"/>
                </a:cubicBezTo>
                <a:cubicBezTo>
                  <a:pt x="225886" y="5808435"/>
                  <a:pt x="192379" y="5574013"/>
                  <a:pt x="219615" y="5557777"/>
                </a:cubicBezTo>
                <a:lnTo>
                  <a:pt x="245711" y="5066230"/>
                </a:lnTo>
                <a:cubicBezTo>
                  <a:pt x="117719" y="4582016"/>
                  <a:pt x="230524" y="4647254"/>
                  <a:pt x="276721" y="4162848"/>
                </a:cubicBezTo>
                <a:lnTo>
                  <a:pt x="343082" y="3059377"/>
                </a:lnTo>
                <a:cubicBezTo>
                  <a:pt x="347947" y="2889121"/>
                  <a:pt x="364765" y="2862299"/>
                  <a:pt x="369630" y="2692043"/>
                </a:cubicBezTo>
                <a:cubicBezTo>
                  <a:pt x="369393" y="2690043"/>
                  <a:pt x="435560" y="2522082"/>
                  <a:pt x="435324" y="2520083"/>
                </a:cubicBezTo>
                <a:lnTo>
                  <a:pt x="482259" y="2336178"/>
                </a:lnTo>
                <a:cubicBezTo>
                  <a:pt x="516201" y="2267350"/>
                  <a:pt x="537443" y="2148254"/>
                  <a:pt x="569515" y="2091909"/>
                </a:cubicBezTo>
                <a:cubicBezTo>
                  <a:pt x="629286" y="2030534"/>
                  <a:pt x="622061" y="2045605"/>
                  <a:pt x="638163" y="1994147"/>
                </a:cubicBezTo>
                <a:cubicBezTo>
                  <a:pt x="633178" y="1967912"/>
                  <a:pt x="705417" y="1945185"/>
                  <a:pt x="737312" y="1871408"/>
                </a:cubicBezTo>
                <a:cubicBezTo>
                  <a:pt x="759407" y="1814663"/>
                  <a:pt x="795838" y="1856475"/>
                  <a:pt x="788501" y="1793826"/>
                </a:cubicBezTo>
                <a:cubicBezTo>
                  <a:pt x="796402" y="1792725"/>
                  <a:pt x="813276" y="1750182"/>
                  <a:pt x="819432" y="1746824"/>
                </a:cubicBezTo>
                <a:lnTo>
                  <a:pt x="843936" y="1697348"/>
                </a:lnTo>
                <a:cubicBezTo>
                  <a:pt x="847635" y="1681502"/>
                  <a:pt x="845709" y="1667584"/>
                  <a:pt x="846526" y="1659754"/>
                </a:cubicBezTo>
                <a:lnTo>
                  <a:pt x="873830" y="1628041"/>
                </a:lnTo>
                <a:lnTo>
                  <a:pt x="890626" y="1599883"/>
                </a:lnTo>
                <a:lnTo>
                  <a:pt x="921288" y="1579569"/>
                </a:lnTo>
                <a:cubicBezTo>
                  <a:pt x="921111" y="1565502"/>
                  <a:pt x="920933" y="1551436"/>
                  <a:pt x="920756" y="1537369"/>
                </a:cubicBezTo>
                <a:cubicBezTo>
                  <a:pt x="918173" y="1533598"/>
                  <a:pt x="943194" y="1519497"/>
                  <a:pt x="946290" y="1514308"/>
                </a:cubicBezTo>
                <a:lnTo>
                  <a:pt x="932462" y="1512581"/>
                </a:lnTo>
                <a:lnTo>
                  <a:pt x="940652" y="1510839"/>
                </a:lnTo>
                <a:cubicBezTo>
                  <a:pt x="944059" y="1509546"/>
                  <a:pt x="947769" y="1507347"/>
                  <a:pt x="950739" y="1503635"/>
                </a:cubicBezTo>
                <a:lnTo>
                  <a:pt x="966405" y="1439967"/>
                </a:lnTo>
                <a:cubicBezTo>
                  <a:pt x="966567" y="1437915"/>
                  <a:pt x="970755" y="1392639"/>
                  <a:pt x="973516" y="1389073"/>
                </a:cubicBezTo>
                <a:lnTo>
                  <a:pt x="986960" y="1351857"/>
                </a:lnTo>
                <a:lnTo>
                  <a:pt x="987761" y="1363479"/>
                </a:lnTo>
                <a:cubicBezTo>
                  <a:pt x="987046" y="1391389"/>
                  <a:pt x="991418" y="1341827"/>
                  <a:pt x="989043" y="1346093"/>
                </a:cubicBezTo>
                <a:lnTo>
                  <a:pt x="986960" y="1351857"/>
                </a:lnTo>
                <a:lnTo>
                  <a:pt x="985769" y="1334556"/>
                </a:lnTo>
                <a:cubicBezTo>
                  <a:pt x="983992" y="1300062"/>
                  <a:pt x="982872" y="1251835"/>
                  <a:pt x="982507" y="1216698"/>
                </a:cubicBezTo>
                <a:cubicBezTo>
                  <a:pt x="989105" y="1176777"/>
                  <a:pt x="968656" y="1115073"/>
                  <a:pt x="984836" y="1082381"/>
                </a:cubicBezTo>
                <a:cubicBezTo>
                  <a:pt x="976467" y="1067557"/>
                  <a:pt x="974466" y="1054191"/>
                  <a:pt x="993140" y="1043366"/>
                </a:cubicBezTo>
                <a:cubicBezTo>
                  <a:pt x="994613" y="1005627"/>
                  <a:pt x="972947" y="994211"/>
                  <a:pt x="995544" y="972540"/>
                </a:cubicBezTo>
                <a:cubicBezTo>
                  <a:pt x="1001437" y="952637"/>
                  <a:pt x="1021106" y="938879"/>
                  <a:pt x="1028500" y="923945"/>
                </a:cubicBezTo>
                <a:cubicBezTo>
                  <a:pt x="1032923" y="901661"/>
                  <a:pt x="1022511" y="861628"/>
                  <a:pt x="1022082" y="838835"/>
                </a:cubicBezTo>
                <a:cubicBezTo>
                  <a:pt x="1057150" y="821053"/>
                  <a:pt x="1014683" y="811325"/>
                  <a:pt x="1025925" y="787183"/>
                </a:cubicBezTo>
                <a:cubicBezTo>
                  <a:pt x="1039299" y="775919"/>
                  <a:pt x="1041738" y="767701"/>
                  <a:pt x="1027904" y="756272"/>
                </a:cubicBezTo>
                <a:cubicBezTo>
                  <a:pt x="1092931" y="704439"/>
                  <a:pt x="1063111" y="690611"/>
                  <a:pt x="1088796" y="641639"/>
                </a:cubicBezTo>
                <a:cubicBezTo>
                  <a:pt x="1115586" y="599503"/>
                  <a:pt x="1101832" y="585408"/>
                  <a:pt x="1164389" y="545140"/>
                </a:cubicBezTo>
                <a:cubicBezTo>
                  <a:pt x="1183904" y="515341"/>
                  <a:pt x="1212474" y="444932"/>
                  <a:pt x="1225321" y="413843"/>
                </a:cubicBezTo>
                <a:cubicBezTo>
                  <a:pt x="1235550" y="389613"/>
                  <a:pt x="1230254" y="392779"/>
                  <a:pt x="1241477" y="358607"/>
                </a:cubicBezTo>
                <a:cubicBezTo>
                  <a:pt x="1244505" y="325057"/>
                  <a:pt x="1241891" y="287714"/>
                  <a:pt x="1246119" y="254866"/>
                </a:cubicBezTo>
                <a:cubicBezTo>
                  <a:pt x="1250325" y="233178"/>
                  <a:pt x="1255354" y="194919"/>
                  <a:pt x="1266837" y="161517"/>
                </a:cubicBezTo>
                <a:cubicBezTo>
                  <a:pt x="1312077" y="135871"/>
                  <a:pt x="1280314" y="75805"/>
                  <a:pt x="1315021" y="54455"/>
                </a:cubicBezTo>
                <a:cubicBezTo>
                  <a:pt x="1325412" y="38765"/>
                  <a:pt x="1323873" y="23602"/>
                  <a:pt x="1319335" y="8880"/>
                </a:cubicBezTo>
                <a:lnTo>
                  <a:pt x="1316402" y="852"/>
                </a:lnTo>
                <a:lnTo>
                  <a:pt x="1207569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DD690F-8030-4E3E-9F82-67FD77F45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78" y="393874"/>
            <a:ext cx="6394410" cy="61212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 pšeničnog brašna proizvodi se:</a:t>
            </a:r>
          </a:p>
          <a:p>
            <a:pPr marL="0" indent="0">
              <a:buNone/>
            </a:pPr>
            <a:endParaRPr lang="hr-HR" sz="3200" dirty="0"/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bijeli kruh </a:t>
            </a:r>
            <a:r>
              <a:rPr lang="hr-H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 bijelog pšeničnog</a:t>
            </a:r>
          </a:p>
          <a:p>
            <a:pPr marL="0" lvl="0" indent="0">
              <a:buNone/>
            </a:pPr>
            <a:r>
              <a:rPr lang="hr-H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brašna</a:t>
            </a:r>
            <a:r>
              <a:rPr lang="hr-H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t-400 i t – 550</a:t>
            </a:r>
          </a:p>
          <a:p>
            <a:pPr marL="0" lvl="0" indent="0">
              <a:buNone/>
            </a:pPr>
            <a:endParaRPr lang="hr-H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polubijeli</a:t>
            </a:r>
            <a:r>
              <a:rPr lang="hr-H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kruh </a:t>
            </a:r>
            <a:r>
              <a:rPr lang="hr-H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</a:t>
            </a:r>
            <a:r>
              <a:rPr lang="hr-H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polubijelog</a:t>
            </a:r>
            <a:endParaRPr lang="hr-H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hr-H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hr-H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brašna</a:t>
            </a:r>
            <a:r>
              <a:rPr lang="hr-H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t-700 i t – 850</a:t>
            </a:r>
          </a:p>
          <a:p>
            <a:pPr marL="0" lvl="0" indent="0">
              <a:buNone/>
            </a:pPr>
            <a:endParaRPr lang="hr-H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crni kruh </a:t>
            </a:r>
            <a:r>
              <a:rPr lang="hr-H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 crnog brašna</a:t>
            </a:r>
            <a:r>
              <a:rPr lang="hr-H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t- 1100 i</a:t>
            </a:r>
          </a:p>
          <a:p>
            <a:pPr marL="0" lvl="0" indent="0">
              <a:buNone/>
            </a:pPr>
            <a:r>
              <a:rPr lang="hr-H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hr-H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t-1600</a:t>
            </a:r>
          </a:p>
          <a:p>
            <a:pPr marL="0" lvl="0" indent="0">
              <a:buNone/>
            </a:pPr>
            <a:endParaRPr lang="hr-H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kruh od cjelovitog zrna </a:t>
            </a:r>
            <a:r>
              <a:rPr lang="hr-H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 brašna</a:t>
            </a:r>
            <a:r>
              <a:rPr lang="hr-H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od</a:t>
            </a:r>
          </a:p>
          <a:p>
            <a:pPr marL="0" lvl="0" indent="0">
              <a:buNone/>
            </a:pPr>
            <a:r>
              <a:rPr lang="hr-HR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hr-H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cjelovitog zrna </a:t>
            </a:r>
            <a:endParaRPr lang="hr-H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6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7D3B4FC-79F4-47D2-9D79-DA876E6AD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60988" y="2022496"/>
            <a:ext cx="4664547" cy="404393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Slika 6">
            <a:hlinkClick r:id="rId3" tgtFrame="&quot;_blank&quot;"/>
            <a:extLst>
              <a:ext uri="{FF2B5EF4-FFF2-40B4-BE49-F238E27FC236}">
                <a16:creationId xmlns:a16="http://schemas.microsoft.com/office/drawing/2014/main" id="{B427E9E1-40AF-44FA-A7E8-DE8EF445E07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4" r="-1" b="-1"/>
          <a:stretch/>
        </p:blipFill>
        <p:spPr bwMode="auto">
          <a:xfrm>
            <a:off x="7016376" y="2183362"/>
            <a:ext cx="4357896" cy="3732941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EFF9196C-3887-4B80-8671-3CA6705C1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8543" y="5840356"/>
            <a:ext cx="1029435" cy="452147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1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1B0223-618D-4867-867C-B0E1C26FA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83" y="609384"/>
            <a:ext cx="10515600" cy="5791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RAŽENI KRUH </a:t>
            </a:r>
            <a:r>
              <a:rPr lang="hr-HR" sz="3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proizvodi iz najmanje 70% raženog brašna ,a razvrstava se kao:</a:t>
            </a:r>
            <a:endParaRPr lang="hr-HR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3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raženi kruh </a:t>
            </a:r>
            <a:endParaRPr lang="hr-HR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3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raženi kruh od cjelovitog zrna</a:t>
            </a:r>
            <a:endParaRPr lang="hr-HR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indent="0">
              <a:buNone/>
            </a:pP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Slika 6">
            <a:hlinkClick r:id="rId3" tgtFrame="&quot;_blank&quot;"/>
            <a:extLst>
              <a:ext uri="{FF2B5EF4-FFF2-40B4-BE49-F238E27FC236}">
                <a16:creationId xmlns:a16="http://schemas.microsoft.com/office/drawing/2014/main" id="{FCCABA6B-0259-413A-AAFD-14C89D1C68B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98" y="1704513"/>
            <a:ext cx="4305670" cy="3497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676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43B6B5C9-BE23-4C39-92DF-62F5C1B96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0">
            <a:extLst>
              <a:ext uri="{FF2B5EF4-FFF2-40B4-BE49-F238E27FC236}">
                <a16:creationId xmlns:a16="http://schemas.microsoft.com/office/drawing/2014/main" id="{4933887F-5725-499E-8BC5-19BEFD54D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51F68D6-DC6F-411C-AC90-625926C1F6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37141AF-5F53-4F17-BC2C-4CD50626F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75E252-6251-455A-98C0-F3B7F317A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4" y="771526"/>
            <a:ext cx="4272329" cy="5248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KUKURUZNI KRUH</a:t>
            </a:r>
            <a:r>
              <a:rPr lang="hr-HR" sz="3200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mora sadržavati najmanje </a:t>
            </a:r>
            <a:r>
              <a:rPr lang="hr-HR" sz="32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60 % kukuruznog brašna</a:t>
            </a:r>
            <a:r>
              <a:rPr lang="hr-HR" sz="3200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ili drugih kukuruznih mlinskih proizvoda računato na ukupnu količinu mlinskih proizvoda.</a:t>
            </a:r>
          </a:p>
          <a:p>
            <a:endParaRPr lang="hr-HR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4" name="Slika 3">
            <a:hlinkClick r:id="rId2" tgtFrame="&quot;_blank&quot;"/>
            <a:extLst>
              <a:ext uri="{FF2B5EF4-FFF2-40B4-BE49-F238E27FC236}">
                <a16:creationId xmlns:a16="http://schemas.microsoft.com/office/drawing/2014/main" id="{1127495D-A02C-4E3C-BB85-BFABA19F9D5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3" r="11944" b="-1"/>
          <a:stretch/>
        </p:blipFill>
        <p:spPr bwMode="auto">
          <a:xfrm>
            <a:off x="5158154" y="643469"/>
            <a:ext cx="6389438" cy="5571062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536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Основна школа &quot;Херој Радмила Шишковић&quot;: Успеси наших ученика на такмичењима  одржаним до 23.3.2016.">
            <a:extLst>
              <a:ext uri="{FF2B5EF4-FFF2-40B4-BE49-F238E27FC236}">
                <a16:creationId xmlns:a16="http://schemas.microsoft.com/office/drawing/2014/main" id="{899A75FA-7AA2-4DB8-9483-EB33BA3D5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2" r="3" b="573"/>
          <a:stretch/>
        </p:blipFill>
        <p:spPr bwMode="auto"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C61345-6A1F-483D-961D-100612FFF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171" y="1601724"/>
            <a:ext cx="7280753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akve bi sve miješane vrste kruha mogli izraditi ?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Ako miješamo pšenično brašno i  raženo brašno i stavimo 90 % pšeničnog brašna i 10 % raženog brašna , kakav kruh ćemo dobiti ?</a:t>
            </a:r>
            <a:endParaRPr lang="hr-H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Ako miješamo 60 % raženog brašna i 40 % pšeničnog brašna , kakav ćemo kruh dobiti ? 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Naziv miješanog kruha također se dobiva prema vrsti brašna koje kruh sadrži u većoj količini.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75788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6513C6-FEAF-4EAD-92B7-51FEB6DE9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9495"/>
            <a:ext cx="10515600" cy="620549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r-HR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MIJEŠANI KRUH </a:t>
            </a: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proizvodi od različitih mješavina pšeničnog, raženog, kukuruznog, ječmenog, heljdinog, zobenog, </a:t>
            </a:r>
            <a:r>
              <a:rPr lang="hr-HR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prosenog</a:t>
            </a: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ili </a:t>
            </a:r>
            <a:r>
              <a:rPr lang="hr-HR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krupnikovog</a:t>
            </a: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hr-HR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pirovog</a:t>
            </a: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brašna ili drugih mlinskih proizvoda i drugih sastojaka. </a:t>
            </a:r>
          </a:p>
          <a:p>
            <a:pPr marL="3657600" lvl="8" indent="0">
              <a:buNone/>
            </a:pP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Razvrsta kao: </a:t>
            </a:r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0" lvl="8" indent="-342900">
              <a:buBlip>
                <a:blip r:embed="rId2"/>
              </a:buBlip>
            </a:pP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pšenični miješani kruh </a:t>
            </a:r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0" lvl="8" indent="-342900">
              <a:buBlip>
                <a:blip r:embed="rId2"/>
              </a:buBlip>
            </a:pP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raženi miješani kruh </a:t>
            </a:r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0" lvl="8" indent="-342900">
              <a:buBlip>
                <a:blip r:embed="rId2"/>
              </a:buBlip>
            </a:pP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kukuruzni miješani kruh, </a:t>
            </a:r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0" lvl="8" indent="-342900">
              <a:buBlip>
                <a:blip r:embed="rId2"/>
              </a:buBlip>
            </a:pP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ječmeni miješani kruh </a:t>
            </a:r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0" lvl="8" indent="-342900">
              <a:buBlip>
                <a:blip r:embed="rId2"/>
              </a:buBlip>
            </a:pP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heljdin miješani kruh</a:t>
            </a:r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0" lvl="8" indent="-342900">
              <a:buBlip>
                <a:blip r:embed="rId2"/>
              </a:buBlip>
            </a:pP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zobeni miješani kruh</a:t>
            </a:r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0" lvl="8" indent="-342900">
              <a:buBlip>
                <a:blip r:embed="rId2"/>
              </a:buBlip>
            </a:pPr>
            <a:r>
              <a:rPr lang="hr-H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proseni</a:t>
            </a: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miješani kruh</a:t>
            </a:r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0" lvl="8" indent="-342900">
              <a:buBlip>
                <a:blip r:embed="rId2"/>
              </a:buBlip>
            </a:pPr>
            <a:r>
              <a:rPr lang="hr-H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krupnikov</a:t>
            </a: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hr-H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pirov</a:t>
            </a: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miješani </a:t>
            </a:r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0" lvl="8" indent="-342900">
              <a:buBlip>
                <a:blip r:embed="rId2"/>
              </a:buBlip>
            </a:pP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miješani kruh od cjelovitog zrna </a:t>
            </a:r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117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3B6B5C9-BE23-4C39-92DF-62F5C1B96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933887F-5725-499E-8BC5-19BEFD54D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951F68D6-DC6F-411C-AC90-625926C1F6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237141AF-5F53-4F17-BC2C-4CD50626F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2A4510-C75D-48D2-86FC-960CB9634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287045"/>
            <a:ext cx="4513746" cy="5826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>
                <a:solidFill>
                  <a:srgbClr val="FF0000">
                    <a:alpha val="60000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POSEBNE VRSTE KRUHA </a:t>
            </a:r>
            <a:r>
              <a:rPr lang="hr-HR" sz="24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 proizvodi karakterističnih svojstava koja potječu od dodanih sastojaka ili koja se postižu posebnim tehnološkim postupkom.</a:t>
            </a:r>
          </a:p>
          <a:p>
            <a:pPr marL="0" indent="0">
              <a:buNone/>
            </a:pPr>
            <a:endParaRPr lang="hr-HR" sz="2400" b="1" dirty="0">
              <a:solidFill>
                <a:schemeClr val="tx1">
                  <a:alpha val="6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b="1" dirty="0">
                <a:solidFill>
                  <a:srgbClr val="FF0000">
                    <a:alpha val="60000"/>
                  </a:srgb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 posebnim tehnološkim postupkom </a:t>
            </a:r>
            <a:r>
              <a:rPr lang="hr-HR" sz="2400" b="1" dirty="0">
                <a:solidFill>
                  <a:schemeClr val="tx1">
                    <a:alpha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podrazumijevaju se posebna priprema sirovina, posebno vrenje tijesta, ručno ili drugo posebno oblikovanje tijesta, posebno pečenje ili neki drugi nespomenuti tehnološki postupak.</a:t>
            </a:r>
          </a:p>
          <a:p>
            <a:endParaRPr lang="hr-HR" sz="14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1026" name="Picture 2" descr="Slikovni rezultat za francuski kruh">
            <a:extLst>
              <a:ext uri="{FF2B5EF4-FFF2-40B4-BE49-F238E27FC236}">
                <a16:creationId xmlns:a16="http://schemas.microsoft.com/office/drawing/2014/main" id="{CDB23785-6D9A-40BB-99B5-DE2678C8C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" r="19011" b="1"/>
          <a:stretch/>
        </p:blipFill>
        <p:spPr bwMode="auto">
          <a:xfrm>
            <a:off x="5158154" y="643469"/>
            <a:ext cx="6389438" cy="55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9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0E7D2B-F4E1-4413-A245-1B1E58EE4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Prema vrsti upotrijebljenih sastojaka i načinu izrade, kruh posebnih vrsta se razvrstava i stavlja na tržište pod nazivom:</a:t>
            </a:r>
            <a:b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r-HR" sz="2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5C36E27-C3E3-43E7-AA5A-36AFCE379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992" y="1523784"/>
            <a:ext cx="5609208" cy="5098958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MLIJEČNI KRUH 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KRUH SA SIRUTKOM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KRUH SA SIROM 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KRUH S FERMENTIRANIM MLIJEČNIM PROIZVODIMA 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KRUH S MASNOĆAMA 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KRUH S JAJIMA 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KRUH S KRUMPIROM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KRUH S MESNIM PRERAĐEVINAMA 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KRUH SA PŠENIČNIM POSIJAMA</a:t>
            </a: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4652E9E-0673-4ED9-A2C4-7F3B002A6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23784"/>
            <a:ext cx="5533008" cy="4351338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KRUH SA PŠENIČNIM KLICAMA 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KRUH SA SUHIM VOĆEM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KRUH SA ZAČINIMA 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KRUH SA SJEMENKAMA 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KRUH SA POVRĆEM 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KRUH SA ZRNOM 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KRUH PRODULJENE SVJEŽINE 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TOST 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DVOPEK (PREPEČENAC)</a:t>
            </a:r>
          </a:p>
          <a:p>
            <a:pPr marL="0" indent="0">
              <a:buNone/>
            </a:pPr>
            <a:r>
              <a:rPr lang="hr-HR" sz="2400" b="1" u="none" strike="noStrike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r-HR" sz="2400" b="1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B0502040204020203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753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C:\Users\Korisnik\Desktop\deutscheback-slider-03.jpg">
            <a:extLst>
              <a:ext uri="{FF2B5EF4-FFF2-40B4-BE49-F238E27FC236}">
                <a16:creationId xmlns:a16="http://schemas.microsoft.com/office/drawing/2014/main" id="{8DEC24BB-8AC0-47ED-97A7-7253DB1931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/>
          </a:blip>
          <a:srcRect l="24495" r="29167" b="1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55C3B52E-A69A-4C14-9325-05731F1BDB03}"/>
              </a:ext>
            </a:extLst>
          </p:cNvPr>
          <p:cNvSpPr txBox="1"/>
          <p:nvPr/>
        </p:nvSpPr>
        <p:spPr>
          <a:xfrm>
            <a:off x="5404774" y="507157"/>
            <a:ext cx="6596726" cy="5632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PECIVA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pekarski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proizvodi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mase </a:t>
            </a:r>
            <a:r>
              <a:rPr lang="hr-H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manje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 g.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OSNOVNE SIROVINE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r-HR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brašna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bijelo,raženo,graham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</a:t>
            </a:r>
            <a:r>
              <a:rPr lang="hr-H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kvasac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hr-HR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POMOĆNE SIROVINE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mlijeko jaja, sir , mast , mak , sezam i drugi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5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FBD0E14-1A45-43F3-A6E7-AD3C585CA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7949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PECIVA -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opis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 descr="C:\Users\Korisnik\Desktop\puter_stangica.png">
            <a:extLst>
              <a:ext uri="{FF2B5EF4-FFF2-40B4-BE49-F238E27FC236}">
                <a16:creationId xmlns:a16="http://schemas.microsoft.com/office/drawing/2014/main" id="{EF6E7B6A-ED0E-420A-A6FB-5972B9680C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alphaModFix/>
          </a:blip>
          <a:srcRect l="4458" r="-1" b="-1"/>
          <a:stretch/>
        </p:blipFill>
        <p:spPr bwMode="auto">
          <a:xfrm>
            <a:off x="-167367" y="802955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4FC913-35A9-4C1D-9DB7-AD668A0F9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2487" y="1482571"/>
            <a:ext cx="4977578" cy="46570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rumena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hrskava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kora</a:t>
            </a:r>
          </a:p>
          <a:p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ugodan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okus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aroma</a:t>
            </a:r>
          </a:p>
          <a:p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pravilna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poroznost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dobra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topljivost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/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4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527B32F-07F3-4C94-B09B-8C8F310F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"/>
            <a:ext cx="768096" cy="6089895"/>
          </a:xfrm>
          <a:prstGeom prst="rect">
            <a:avLst/>
          </a:prstGeom>
          <a:solidFill>
            <a:srgbClr val="5D4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likovni rezultat za KRUH">
            <a:extLst>
              <a:ext uri="{FF2B5EF4-FFF2-40B4-BE49-F238E27FC236}">
                <a16:creationId xmlns:a16="http://schemas.microsoft.com/office/drawing/2014/main" id="{6E23E7C4-ADC8-4950-A87C-C694F12EF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" r="1" b="4665"/>
          <a:stretch/>
        </p:blipFill>
        <p:spPr bwMode="auto">
          <a:xfrm>
            <a:off x="6096000" y="3264090"/>
            <a:ext cx="6103911" cy="359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likovni rezultat za KRUH">
            <a:extLst>
              <a:ext uri="{FF2B5EF4-FFF2-40B4-BE49-F238E27FC236}">
                <a16:creationId xmlns:a16="http://schemas.microsoft.com/office/drawing/2014/main" id="{8D6007AD-AEA6-4397-8AE7-C1785473B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r="276" b="2"/>
          <a:stretch/>
        </p:blipFill>
        <p:spPr bwMode="auto">
          <a:xfrm>
            <a:off x="926036" y="9"/>
            <a:ext cx="727991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F41D4CC-403D-465E-9223-3277868A5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41417" y="643467"/>
            <a:ext cx="3850583" cy="24735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DC4C688-715E-4A31-AB90-6A5752887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6036" y="4069422"/>
            <a:ext cx="5001186" cy="202048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5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E84B45-7810-4E85-8CFD-F02F356C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PECIVA se dijele 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33A011-A486-435B-8DD3-22201DD69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668" y="1337352"/>
            <a:ext cx="10515600" cy="5285389"/>
          </a:xfrm>
        </p:spPr>
        <p:txBody>
          <a:bodyPr>
            <a:normAutofit lnSpcReduction="10000"/>
          </a:bodyPr>
          <a:lstStyle/>
          <a:p>
            <a:endParaRPr lang="hr-HR" sz="2800" b="1" dirty="0">
              <a:solidFill>
                <a:srgbClr val="FF0000"/>
              </a:solidFill>
            </a:endParaRPr>
          </a:p>
          <a:p>
            <a:pPr marL="596646" indent="-514350">
              <a:buAutoNum type="arabicPeriod"/>
            </a:pPr>
            <a:r>
              <a:rPr lang="hr-HR" sz="30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 vrsti tijesta:</a:t>
            </a:r>
          </a:p>
          <a:p>
            <a:r>
              <a:rPr lang="hr-HR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OBIČNO PECIVO -</a:t>
            </a:r>
            <a:r>
              <a:rPr lang="hr-H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sastav tijesta sličan je kruhu , a brašno se </a:t>
            </a:r>
            <a:r>
              <a:rPr lang="hr-HR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zamjesuje</a:t>
            </a:r>
            <a:r>
              <a:rPr lang="hr-H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VODOM</a:t>
            </a:r>
          </a:p>
          <a:p>
            <a:pPr marL="0" indent="0">
              <a:buNone/>
            </a:pPr>
            <a:endParaRPr lang="hr-H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MLIJEČNO PECIVO -</a:t>
            </a:r>
            <a:r>
              <a:rPr lang="hr-H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je pecivo u kojem je </a:t>
            </a:r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hr-H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vode </a:t>
            </a:r>
            <a:r>
              <a:rPr lang="hr-HR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zamjenjeno</a:t>
            </a:r>
            <a:r>
              <a:rPr lang="hr-H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mlijekom</a:t>
            </a:r>
            <a:r>
              <a:rPr lang="hr-H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ili odgovarajućom količinom mlijeka u prahu </a:t>
            </a:r>
          </a:p>
          <a:p>
            <a:pPr>
              <a:buNone/>
            </a:pPr>
            <a:endParaRPr lang="hr-H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MASNO PECIVO</a:t>
            </a:r>
            <a:r>
              <a:rPr lang="hr-H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hr-H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je pecivo u kojem ima najmanje  </a:t>
            </a:r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hr-H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masti u odnosu na upotrijebljeno brašno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209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93F673-4A5F-4D05-8322-A83DDA47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prema obliku:</a:t>
            </a:r>
            <a:endParaRPr lang="hr-HR" b="1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Korisnik\Desktop\Pecivo-bijelo-okruglo-S-Budget-.jpg">
            <a:extLst>
              <a:ext uri="{FF2B5EF4-FFF2-40B4-BE49-F238E27FC236}">
                <a16:creationId xmlns:a16="http://schemas.microsoft.com/office/drawing/2014/main" id="{A1352266-006F-4B18-AF38-EB7A4AD12E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388" y="1331826"/>
            <a:ext cx="2601044" cy="2601044"/>
          </a:xfrm>
          <a:prstGeom prst="rect">
            <a:avLst/>
          </a:prstGeom>
          <a:noFill/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24CAD74C-3B05-4BE4-988D-E8E292CFC806}"/>
              </a:ext>
            </a:extLst>
          </p:cNvPr>
          <p:cNvSpPr txBox="1"/>
          <p:nvPr/>
        </p:nvSpPr>
        <p:spPr>
          <a:xfrm>
            <a:off x="2878510" y="3706489"/>
            <a:ext cx="1988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OKRUGLO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E5825D3-7001-41F3-9B0C-21C3270C306E}"/>
              </a:ext>
            </a:extLst>
          </p:cNvPr>
          <p:cNvSpPr txBox="1"/>
          <p:nvPr/>
        </p:nvSpPr>
        <p:spPr>
          <a:xfrm>
            <a:off x="7673481" y="2798405"/>
            <a:ext cx="2473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DUGULJASTO</a:t>
            </a:r>
          </a:p>
        </p:txBody>
      </p:sp>
      <p:pic>
        <p:nvPicPr>
          <p:cNvPr id="8" name="Picture 3" descr="C:\Users\Korisnik\Desktop\182_PLETENICA.jpg">
            <a:extLst>
              <a:ext uri="{FF2B5EF4-FFF2-40B4-BE49-F238E27FC236}">
                <a16:creationId xmlns:a16="http://schemas.microsoft.com/office/drawing/2014/main" id="{AF864F85-3946-40DF-A2F9-293A2547A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7713" y="4280327"/>
            <a:ext cx="3964148" cy="2212548"/>
          </a:xfrm>
          <a:prstGeom prst="rect">
            <a:avLst/>
          </a:prstGeom>
          <a:noFill/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C1B5E025-E959-404A-AC6C-EAE1C7EA9BD6}"/>
              </a:ext>
            </a:extLst>
          </p:cNvPr>
          <p:cNvSpPr txBox="1"/>
          <p:nvPr/>
        </p:nvSpPr>
        <p:spPr>
          <a:xfrm>
            <a:off x="2266388" y="5850469"/>
            <a:ext cx="1980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PLETENO</a:t>
            </a:r>
          </a:p>
        </p:txBody>
      </p:sp>
      <p:pic>
        <p:nvPicPr>
          <p:cNvPr id="13" name="Picture 6" descr="C:\Users\Korisnik\Desktop\mlinar-proizvodi-mlijecna-600x380.png">
            <a:extLst>
              <a:ext uri="{FF2B5EF4-FFF2-40B4-BE49-F238E27FC236}">
                <a16:creationId xmlns:a16="http://schemas.microsoft.com/office/drawing/2014/main" id="{4F2C892B-4A58-41C8-BD2E-EC827FFB2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7456" t="5433" r="14908" b="7614"/>
          <a:stretch/>
        </p:blipFill>
        <p:spPr bwMode="auto">
          <a:xfrm>
            <a:off x="7392577" y="3233279"/>
            <a:ext cx="3167019" cy="2741082"/>
          </a:xfrm>
          <a:prstGeom prst="rect">
            <a:avLst/>
          </a:prstGeom>
          <a:noFill/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9B8E1EF4-B79C-4FC5-9EDA-FC66024CED3D}"/>
              </a:ext>
            </a:extLst>
          </p:cNvPr>
          <p:cNvSpPr txBox="1"/>
          <p:nvPr/>
        </p:nvSpPr>
        <p:spPr>
          <a:xfrm>
            <a:off x="8420448" y="5650414"/>
            <a:ext cx="2072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ZAVIJENO</a:t>
            </a:r>
          </a:p>
        </p:txBody>
      </p:sp>
      <p:pic>
        <p:nvPicPr>
          <p:cNvPr id="2050" name="Picture 2" descr="Slikovni rezultat za puter štangica">
            <a:extLst>
              <a:ext uri="{FF2B5EF4-FFF2-40B4-BE49-F238E27FC236}">
                <a16:creationId xmlns:a16="http://schemas.microsoft.com/office/drawing/2014/main" id="{F0748260-D58E-4564-A377-E5233FAF6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1" b="16185"/>
          <a:stretch/>
        </p:blipFill>
        <p:spPr bwMode="auto">
          <a:xfrm>
            <a:off x="6983147" y="489017"/>
            <a:ext cx="3391778" cy="238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84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1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1AE729-FB1F-411C-BC2D-21F369AEC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z="4400" b="1" i="0" u="sng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prema okusu :</a:t>
            </a:r>
            <a:endParaRPr lang="hr-HR" b="1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Korisnik\Desktop\180_slanac.jpg">
            <a:extLst>
              <a:ext uri="{FF2B5EF4-FFF2-40B4-BE49-F238E27FC236}">
                <a16:creationId xmlns:a16="http://schemas.microsoft.com/office/drawing/2014/main" id="{1F5533E4-872A-4000-9F2A-AF23BD2E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6118">
            <a:off x="1530120" y="1621822"/>
            <a:ext cx="3486305" cy="3614357"/>
          </a:xfrm>
          <a:prstGeom prst="rect">
            <a:avLst/>
          </a:prstGeom>
          <a:noFill/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56D86BE0-0345-4F85-88F6-519D15EA827C}"/>
              </a:ext>
            </a:extLst>
          </p:cNvPr>
          <p:cNvSpPr txBox="1"/>
          <p:nvPr/>
        </p:nvSpPr>
        <p:spPr>
          <a:xfrm>
            <a:off x="3261807" y="5388609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SLANO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0324099-5681-4883-99DD-EA26B82E875B}"/>
              </a:ext>
            </a:extLst>
          </p:cNvPr>
          <p:cNvSpPr txBox="1"/>
          <p:nvPr/>
        </p:nvSpPr>
        <p:spPr>
          <a:xfrm>
            <a:off x="8621940" y="318006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SLATKO</a:t>
            </a:r>
          </a:p>
        </p:txBody>
      </p:sp>
      <p:pic>
        <p:nvPicPr>
          <p:cNvPr id="8" name="Picture 4" descr="C:\Users\Korisnik\Desktop\304_368 Hamby softy pecivo sa sezamom.jpg">
            <a:extLst>
              <a:ext uri="{FF2B5EF4-FFF2-40B4-BE49-F238E27FC236}">
                <a16:creationId xmlns:a16="http://schemas.microsoft.com/office/drawing/2014/main" id="{50091CB2-4A00-4FF4-817B-A45EB057A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9537" t="16730" r="6129" b="14166"/>
          <a:stretch/>
        </p:blipFill>
        <p:spPr bwMode="auto">
          <a:xfrm>
            <a:off x="7273701" y="3584123"/>
            <a:ext cx="3803467" cy="2337426"/>
          </a:xfrm>
          <a:prstGeom prst="rect">
            <a:avLst/>
          </a:prstGeom>
          <a:noFill/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33623E90-AE9F-4917-AF84-D936587CE703}"/>
              </a:ext>
            </a:extLst>
          </p:cNvPr>
          <p:cNvSpPr txBox="1"/>
          <p:nvPr/>
        </p:nvSpPr>
        <p:spPr>
          <a:xfrm>
            <a:off x="8572499" y="5856528"/>
            <a:ext cx="2267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NEUTRALNO</a:t>
            </a:r>
          </a:p>
        </p:txBody>
      </p:sp>
      <p:pic>
        <p:nvPicPr>
          <p:cNvPr id="3074" name="Picture 2" descr="Slikovni rezultat za slatke kifle">
            <a:extLst>
              <a:ext uri="{FF2B5EF4-FFF2-40B4-BE49-F238E27FC236}">
                <a16:creationId xmlns:a16="http://schemas.microsoft.com/office/drawing/2014/main" id="{9EDAFEDA-9092-4FD7-83D7-141830C08A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996" y="250360"/>
            <a:ext cx="3670054" cy="2958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95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CBF7B3-E47D-4069-AAA3-1EDF0547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prema vrsti sastojaka i načinu izrade</a:t>
            </a:r>
            <a:endParaRPr lang="hr-HR" b="1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9B17FC-7456-4AAA-8DC1-126CD984E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950"/>
            <a:ext cx="10515600" cy="526768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a) 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PŠENIČNO PECIVO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2" descr="C:\Users\Korisnik\Desktop\CroppedImage280156-kajzerica.jpg">
            <a:extLst>
              <a:ext uri="{FF2B5EF4-FFF2-40B4-BE49-F238E27FC236}">
                <a16:creationId xmlns:a16="http://schemas.microsoft.com/office/drawing/2014/main" id="{890FFA0E-A91E-4697-8F1F-0035D37D4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6405" t="8703" r="26085" b="12722"/>
          <a:stretch/>
        </p:blipFill>
        <p:spPr bwMode="auto">
          <a:xfrm>
            <a:off x="1755376" y="2520122"/>
            <a:ext cx="3057005" cy="2768927"/>
          </a:xfrm>
          <a:prstGeom prst="rect">
            <a:avLst/>
          </a:prstGeom>
          <a:noFill/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9117C567-FAC4-42CE-B99A-C4C72B7BFD99}"/>
              </a:ext>
            </a:extLst>
          </p:cNvPr>
          <p:cNvSpPr txBox="1"/>
          <p:nvPr/>
        </p:nvSpPr>
        <p:spPr>
          <a:xfrm>
            <a:off x="2041579" y="5289049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KAJZERICA</a:t>
            </a:r>
          </a:p>
        </p:txBody>
      </p:sp>
      <p:pic>
        <p:nvPicPr>
          <p:cNvPr id="6" name="Picture 4" descr="C:\Users\Korisnik\Desktop\CroppedImage280156-zemlja-mala.jpg">
            <a:extLst>
              <a:ext uri="{FF2B5EF4-FFF2-40B4-BE49-F238E27FC236}">
                <a16:creationId xmlns:a16="http://schemas.microsoft.com/office/drawing/2014/main" id="{0B62689E-3B19-48EB-9B29-E11D2567DC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2230" t="8817" r="22621" b="12609"/>
          <a:stretch/>
        </p:blipFill>
        <p:spPr bwMode="auto">
          <a:xfrm>
            <a:off x="8638184" y="1452014"/>
            <a:ext cx="3148848" cy="2768927"/>
          </a:xfrm>
          <a:prstGeom prst="rect">
            <a:avLst/>
          </a:prstGeom>
          <a:noFill/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F1D27F3-5371-4E01-BE0D-BA49316901B7}"/>
              </a:ext>
            </a:extLst>
          </p:cNvPr>
          <p:cNvSpPr txBox="1"/>
          <p:nvPr/>
        </p:nvSpPr>
        <p:spPr>
          <a:xfrm>
            <a:off x="9672548" y="4261906"/>
            <a:ext cx="1681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ŽEMLJA</a:t>
            </a:r>
          </a:p>
        </p:txBody>
      </p:sp>
      <p:pic>
        <p:nvPicPr>
          <p:cNvPr id="8" name="Picture 5" descr="C:\Users\Korisnik\Desktop\pecivo_hamburger-300x200.jpg">
            <a:extLst>
              <a:ext uri="{FF2B5EF4-FFF2-40B4-BE49-F238E27FC236}">
                <a16:creationId xmlns:a16="http://schemas.microsoft.com/office/drawing/2014/main" id="{E4B2EDEB-C534-4951-8F48-970D4985E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4815" r="14891"/>
          <a:stretch/>
        </p:blipFill>
        <p:spPr bwMode="auto">
          <a:xfrm>
            <a:off x="5947096" y="3814231"/>
            <a:ext cx="3186897" cy="3022407"/>
          </a:xfrm>
          <a:prstGeom prst="rect">
            <a:avLst/>
          </a:prstGeom>
          <a:noFill/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5DD26808-1AD6-4AA3-9D77-F3A31FF13940}"/>
              </a:ext>
            </a:extLst>
          </p:cNvPr>
          <p:cNvSpPr txBox="1"/>
          <p:nvPr/>
        </p:nvSpPr>
        <p:spPr>
          <a:xfrm>
            <a:off x="8654371" y="5974686"/>
            <a:ext cx="2404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HAMBURGER PECIVO</a:t>
            </a:r>
          </a:p>
        </p:txBody>
      </p:sp>
    </p:spTree>
    <p:extLst>
      <p:ext uri="{BB962C8B-B14F-4D97-AF65-F5344CB8AC3E}">
        <p14:creationId xmlns:p14="http://schemas.microsoft.com/office/powerpoint/2010/main" val="428374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3DB40BD3-8C27-482A-9FD7-80F9CE268254}"/>
              </a:ext>
            </a:extLst>
          </p:cNvPr>
          <p:cNvSpPr txBox="1"/>
          <p:nvPr/>
        </p:nvSpPr>
        <p:spPr>
          <a:xfrm>
            <a:off x="454454" y="338173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b) GRAHAM PECIVO</a:t>
            </a:r>
            <a:endParaRPr lang="hr-H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Korisnik\Desktop\graham-600x600.jpg">
            <a:extLst>
              <a:ext uri="{FF2B5EF4-FFF2-40B4-BE49-F238E27FC236}">
                <a16:creationId xmlns:a16="http://schemas.microsoft.com/office/drawing/2014/main" id="{6B0D26F7-5DD5-483C-8F4B-E6917A28F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5130" t="25388" r="14291" b="31020"/>
          <a:stretch/>
        </p:blipFill>
        <p:spPr bwMode="auto">
          <a:xfrm>
            <a:off x="935629" y="934037"/>
            <a:ext cx="3041374" cy="1878495"/>
          </a:xfrm>
          <a:prstGeom prst="rect">
            <a:avLst/>
          </a:prstGeom>
          <a:noFill/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DC885F1-08AB-469D-9974-737F2EE45C75}"/>
              </a:ext>
            </a:extLst>
          </p:cNvPr>
          <p:cNvSpPr txBox="1"/>
          <p:nvPr/>
        </p:nvSpPr>
        <p:spPr>
          <a:xfrm>
            <a:off x="6292468" y="338173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c) RAŽENO PECIVO</a:t>
            </a:r>
            <a:endParaRPr lang="hr-H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Korisnik\Desktop\raženo-miješano-pecivo-600x600.jpg">
            <a:extLst>
              <a:ext uri="{FF2B5EF4-FFF2-40B4-BE49-F238E27FC236}">
                <a16:creationId xmlns:a16="http://schemas.microsoft.com/office/drawing/2014/main" id="{099B5036-7AEB-452F-9D0F-9BE37E442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7762" t="19467" r="13045" b="29539"/>
          <a:stretch/>
        </p:blipFill>
        <p:spPr bwMode="auto">
          <a:xfrm>
            <a:off x="6548882" y="861393"/>
            <a:ext cx="3978112" cy="2318993"/>
          </a:xfrm>
          <a:prstGeom prst="rect">
            <a:avLst/>
          </a:prstGeom>
          <a:noFill/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E8B339F4-509A-42E4-9776-5639C23F82A5}"/>
              </a:ext>
            </a:extLst>
          </p:cNvPr>
          <p:cNvSpPr txBox="1"/>
          <p:nvPr/>
        </p:nvSpPr>
        <p:spPr>
          <a:xfrm>
            <a:off x="520832" y="3093994"/>
            <a:ext cx="84544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PECIVO OD DRUGIH KRUŠNIH ŽITARICA</a:t>
            </a:r>
            <a:endParaRPr lang="hr-H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C:\Users\Korisnik\Desktop\mlinar-proizvodi-kukuruzna-600x380.png">
            <a:extLst>
              <a:ext uri="{FF2B5EF4-FFF2-40B4-BE49-F238E27FC236}">
                <a16:creationId xmlns:a16="http://schemas.microsoft.com/office/drawing/2014/main" id="{321D712C-E3C2-4F2D-95AD-90849F2F6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4039" t="6389" r="18951" b="10753"/>
          <a:stretch/>
        </p:blipFill>
        <p:spPr bwMode="auto">
          <a:xfrm>
            <a:off x="3762657" y="3617214"/>
            <a:ext cx="3258105" cy="2999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84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2FACF28A-36A6-4BDC-9EEA-EF0855DC5893}"/>
              </a:ext>
            </a:extLst>
          </p:cNvPr>
          <p:cNvSpPr txBox="1"/>
          <p:nvPr/>
        </p:nvSpPr>
        <p:spPr>
          <a:xfrm>
            <a:off x="241917" y="485597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INTEGRALNO PECIVO</a:t>
            </a:r>
            <a:endParaRPr lang="hr-H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Korisnik\Desktop\bio_kvadratno_pecivo.png">
            <a:extLst>
              <a:ext uri="{FF2B5EF4-FFF2-40B4-BE49-F238E27FC236}">
                <a16:creationId xmlns:a16="http://schemas.microsoft.com/office/drawing/2014/main" id="{9ABB8AC7-3BB3-4989-94E1-9EF15A696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3311" b="18180"/>
          <a:stretch/>
        </p:blipFill>
        <p:spPr bwMode="auto">
          <a:xfrm>
            <a:off x="555502" y="1123295"/>
            <a:ext cx="3809524" cy="2609850"/>
          </a:xfrm>
          <a:prstGeom prst="rect">
            <a:avLst/>
          </a:prstGeom>
          <a:noFill/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DA325E9-CC45-48A0-BCD7-FC0A409B56C7}"/>
              </a:ext>
            </a:extLst>
          </p:cNvPr>
          <p:cNvSpPr txBox="1"/>
          <p:nvPr/>
        </p:nvSpPr>
        <p:spPr>
          <a:xfrm>
            <a:off x="6208451" y="50067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PECIVO POSEBNIH VRSTA</a:t>
            </a:r>
            <a:endParaRPr lang="hr-H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Korisnik\Desktop\cc3cd45fb901a9e5497cad810cc0f184.jpg">
            <a:extLst>
              <a:ext uri="{FF2B5EF4-FFF2-40B4-BE49-F238E27FC236}">
                <a16:creationId xmlns:a16="http://schemas.microsoft.com/office/drawing/2014/main" id="{9DB47D4A-388A-4709-92A9-A5E18324B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7002" b="15200"/>
          <a:stretch/>
        </p:blipFill>
        <p:spPr bwMode="auto">
          <a:xfrm>
            <a:off x="4477056" y="1204125"/>
            <a:ext cx="3991578" cy="2382454"/>
          </a:xfrm>
          <a:prstGeom prst="rect">
            <a:avLst/>
          </a:prstGeom>
          <a:noFill/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80EE91D4-37CE-4F6B-932B-6B37805363DE}"/>
              </a:ext>
            </a:extLst>
          </p:cNvPr>
          <p:cNvSpPr txBox="1"/>
          <p:nvPr/>
        </p:nvSpPr>
        <p:spPr>
          <a:xfrm>
            <a:off x="4999342" y="3429000"/>
            <a:ext cx="2843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PECIVO S BUĆINIM SJEMENKAMA</a:t>
            </a:r>
          </a:p>
        </p:txBody>
      </p:sp>
      <p:pic>
        <p:nvPicPr>
          <p:cNvPr id="4098" name="Picture 2" descr="Slikovni rezultat za peciva sa sirom">
            <a:extLst>
              <a:ext uri="{FF2B5EF4-FFF2-40B4-BE49-F238E27FC236}">
                <a16:creationId xmlns:a16="http://schemas.microsoft.com/office/drawing/2014/main" id="{F0EE8446-DCDF-4A03-8E8E-318B39171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482" y="1123295"/>
            <a:ext cx="3391963" cy="28039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3375737A-357B-4C6D-B4F7-F11CDB6E8093}"/>
              </a:ext>
            </a:extLst>
          </p:cNvPr>
          <p:cNvSpPr txBox="1"/>
          <p:nvPr/>
        </p:nvSpPr>
        <p:spPr>
          <a:xfrm>
            <a:off x="9256451" y="3954101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PECIVA  SA SIROM</a:t>
            </a:r>
          </a:p>
        </p:txBody>
      </p:sp>
      <p:pic>
        <p:nvPicPr>
          <p:cNvPr id="11" name="Picture 3" descr="C:\Users\Korisnik\Desktop\ladjice-s-povrcem.jpg">
            <a:extLst>
              <a:ext uri="{FF2B5EF4-FFF2-40B4-BE49-F238E27FC236}">
                <a16:creationId xmlns:a16="http://schemas.microsoft.com/office/drawing/2014/main" id="{AD3E703B-3FB5-4AE1-AC64-48C29D20F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1427" y="4154156"/>
            <a:ext cx="3845023" cy="2643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22CB89AC-5C79-4193-B0CA-1658A1CF8D0D}"/>
              </a:ext>
            </a:extLst>
          </p:cNvPr>
          <p:cNvSpPr txBox="1"/>
          <p:nvPr/>
        </p:nvSpPr>
        <p:spPr>
          <a:xfrm>
            <a:off x="8540318" y="6034157"/>
            <a:ext cx="2938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PECIVA S POVRĆEM</a:t>
            </a:r>
          </a:p>
        </p:txBody>
      </p:sp>
    </p:spTree>
    <p:extLst>
      <p:ext uri="{BB962C8B-B14F-4D97-AF65-F5344CB8AC3E}">
        <p14:creationId xmlns:p14="http://schemas.microsoft.com/office/powerpoint/2010/main" val="143416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935B40-436D-4143-935D-75AAF3E2D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9174"/>
          </a:xfrm>
        </p:spPr>
        <p:txBody>
          <a:bodyPr>
            <a:noAutofit/>
          </a:bodyPr>
          <a:lstStyle/>
          <a:p>
            <a:br>
              <a:rPr lang="hr-HR" sz="3200" b="1" u="dbl" dirty="0">
                <a:solidFill>
                  <a:srgbClr val="FF0000"/>
                </a:solidFill>
                <a:effectLst/>
                <a:uFill>
                  <a:solidFill>
                    <a:srgbClr val="2E74B5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hr-HR" sz="3200" b="1" u="dbl" dirty="0">
                <a:solidFill>
                  <a:srgbClr val="FF0000"/>
                </a:solidFill>
                <a:effectLst/>
                <a:uFill>
                  <a:solidFill>
                    <a:srgbClr val="2E74B5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3200" b="1" u="dbl" dirty="0">
                <a:solidFill>
                  <a:srgbClr val="FF0000"/>
                </a:solidFill>
                <a:effectLst/>
                <a:uFill>
                  <a:solidFill>
                    <a:srgbClr val="2E74B5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DRUGI PEKARSKI PROIZVODI :</a:t>
            </a:r>
            <a:br>
              <a:rPr lang="hr-H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32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br>
              <a:rPr lang="hr-HR" sz="32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</a:br>
            <a:endParaRPr lang="hr-HR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F9FAED-7111-4238-B80B-349404986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60" y="1133167"/>
            <a:ext cx="10515600" cy="551620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52450" algn="l"/>
              </a:tabLst>
            </a:pPr>
            <a:r>
              <a:rPr lang="hr-HR" sz="32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Za izradu drugih pekarskih proizvoda i kolača upotrebljavaju se različite vrste tijesta:              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  <a:tabLst>
                <a:tab pos="1205230" algn="l"/>
                <a:tab pos="1452880" algn="l"/>
              </a:tabLst>
            </a:pPr>
            <a:r>
              <a:rPr lang="hr-HR" sz="3200" b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DIZANO (KVASNO) TIJESTO</a:t>
            </a:r>
            <a:endParaRPr lang="hr-HR" sz="32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  <a:tabLst>
                <a:tab pos="1205230" algn="l"/>
                <a:tab pos="1452880" algn="l"/>
              </a:tabLst>
            </a:pPr>
            <a:r>
              <a:rPr lang="hr-HR" sz="3200" b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LISNATO I KVASNO LISNATO TIJESTO</a:t>
            </a:r>
            <a:endParaRPr lang="hr-HR" sz="32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  <a:tabLst>
                <a:tab pos="1205230" algn="l"/>
                <a:tab pos="1452880" algn="l"/>
              </a:tabLst>
            </a:pPr>
            <a:r>
              <a:rPr lang="hr-HR" sz="3200" b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VUČENO TIJESTO</a:t>
            </a:r>
            <a:endParaRPr lang="hr-HR" sz="32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  <a:tabLst>
                <a:tab pos="1205230" algn="l"/>
                <a:tab pos="1452880" algn="l"/>
              </a:tabLst>
            </a:pPr>
            <a:r>
              <a:rPr lang="hr-HR" sz="3200" b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BISKVITNO TIJESTO</a:t>
            </a:r>
            <a:endParaRPr lang="hr-HR" sz="32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  <a:tabLst>
                <a:tab pos="1205230" algn="l"/>
                <a:tab pos="1452880" algn="l"/>
              </a:tabLst>
            </a:pPr>
            <a:r>
              <a:rPr lang="hr-HR" sz="3200" b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PRHKO TIJESTO</a:t>
            </a:r>
            <a:endParaRPr lang="hr-HR" sz="32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  <a:tabLst>
                <a:tab pos="1205230" algn="l"/>
                <a:tab pos="1452880" algn="l"/>
              </a:tabLst>
            </a:pPr>
            <a:r>
              <a:rPr lang="hr-HR" sz="3200" b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HRUSTAVO (KUHANO) TIJESTO</a:t>
            </a:r>
            <a:endParaRPr lang="hr-HR" sz="32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  <a:tabLst>
                <a:tab pos="1205230" algn="ctr"/>
                <a:tab pos="1452880" algn="ctr"/>
              </a:tabLst>
            </a:pPr>
            <a:r>
              <a:rPr lang="hr-HR" sz="3200" b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KRUMPIROVO TIJESTO</a:t>
            </a:r>
            <a:endParaRPr lang="hr-HR" sz="32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hr-HR" dirty="0"/>
          </a:p>
        </p:txBody>
      </p:sp>
      <p:pic>
        <p:nvPicPr>
          <p:cNvPr id="5124" name="Picture 4" descr="Slikovni rezultat za pekar">
            <a:extLst>
              <a:ext uri="{FF2B5EF4-FFF2-40B4-BE49-F238E27FC236}">
                <a16:creationId xmlns:a16="http://schemas.microsoft.com/office/drawing/2014/main" id="{7218FA61-3C9F-4DAA-A988-2C9CC75F8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217" y="1636049"/>
            <a:ext cx="2784021" cy="5013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22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EFF5BDF5-8949-49FA-AD49-578A6FA3C49C}"/>
              </a:ext>
            </a:extLst>
          </p:cNvPr>
          <p:cNvSpPr/>
          <p:nvPr/>
        </p:nvSpPr>
        <p:spPr>
          <a:xfrm>
            <a:off x="4853625" y="2768604"/>
            <a:ext cx="2655150" cy="6429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DIZANO TIJESTO</a:t>
            </a:r>
            <a:r>
              <a:rPr lang="hr-HR" dirty="0"/>
              <a:t> </a:t>
            </a:r>
          </a:p>
        </p:txBody>
      </p:sp>
      <p:sp>
        <p:nvSpPr>
          <p:cNvPr id="10" name="Strelica: ulijevo 9">
            <a:extLst>
              <a:ext uri="{FF2B5EF4-FFF2-40B4-BE49-F238E27FC236}">
                <a16:creationId xmlns:a16="http://schemas.microsoft.com/office/drawing/2014/main" id="{2F0E5934-8413-4A2C-A0B7-E1317EEAEED7}"/>
              </a:ext>
            </a:extLst>
          </p:cNvPr>
          <p:cNvSpPr/>
          <p:nvPr/>
        </p:nvSpPr>
        <p:spPr>
          <a:xfrm rot="1741928">
            <a:off x="4556643" y="2198713"/>
            <a:ext cx="1070577" cy="58497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Rezervirano mjesto sadržaja 10" descr="Slikovni rezultat za BUHTLE">
            <a:extLst>
              <a:ext uri="{FF2B5EF4-FFF2-40B4-BE49-F238E27FC236}">
                <a16:creationId xmlns:a16="http://schemas.microsoft.com/office/drawing/2014/main" id="{46ACB1EC-AFC1-4413-8872-D29B1CE9B1A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8" y="212818"/>
            <a:ext cx="4548202" cy="3087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Pravokutnik 11">
            <a:extLst>
              <a:ext uri="{FF2B5EF4-FFF2-40B4-BE49-F238E27FC236}">
                <a16:creationId xmlns:a16="http://schemas.microsoft.com/office/drawing/2014/main" id="{B703B18C-1EEF-4741-AD46-CD3EB01B30DD}"/>
              </a:ext>
            </a:extLst>
          </p:cNvPr>
          <p:cNvSpPr/>
          <p:nvPr/>
        </p:nvSpPr>
        <p:spPr>
          <a:xfrm>
            <a:off x="1534064" y="2838450"/>
            <a:ext cx="1326842" cy="590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BUHTLE </a:t>
            </a:r>
          </a:p>
        </p:txBody>
      </p:sp>
      <p:pic>
        <p:nvPicPr>
          <p:cNvPr id="13" name="Slika 12" descr="Slikovni rezultat za KRAFNE">
            <a:extLst>
              <a:ext uri="{FF2B5EF4-FFF2-40B4-BE49-F238E27FC236}">
                <a16:creationId xmlns:a16="http://schemas.microsoft.com/office/drawing/2014/main" id="{4B8FA9D4-2687-455D-89CA-C3190671D8B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375" y="166071"/>
            <a:ext cx="5788625" cy="2988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Pravokutnik 13">
            <a:extLst>
              <a:ext uri="{FF2B5EF4-FFF2-40B4-BE49-F238E27FC236}">
                <a16:creationId xmlns:a16="http://schemas.microsoft.com/office/drawing/2014/main" id="{92F306EE-00CF-4FB6-97F8-EA4E1B69FD9B}"/>
              </a:ext>
            </a:extLst>
          </p:cNvPr>
          <p:cNvSpPr/>
          <p:nvPr/>
        </p:nvSpPr>
        <p:spPr>
          <a:xfrm>
            <a:off x="8775104" y="3154540"/>
            <a:ext cx="1326842" cy="590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KRAFNE </a:t>
            </a:r>
          </a:p>
        </p:txBody>
      </p:sp>
      <p:sp>
        <p:nvSpPr>
          <p:cNvPr id="15" name="Strelica: ulijevo 14">
            <a:extLst>
              <a:ext uri="{FF2B5EF4-FFF2-40B4-BE49-F238E27FC236}">
                <a16:creationId xmlns:a16="http://schemas.microsoft.com/office/drawing/2014/main" id="{F44B9824-73E2-4F15-A87C-9739D61D354A}"/>
              </a:ext>
            </a:extLst>
          </p:cNvPr>
          <p:cNvSpPr/>
          <p:nvPr/>
        </p:nvSpPr>
        <p:spPr>
          <a:xfrm rot="7931046">
            <a:off x="6318831" y="2189572"/>
            <a:ext cx="976879" cy="604804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 descr="Slikovni rezultat za MAKOVNJAČA">
            <a:extLst>
              <a:ext uri="{FF2B5EF4-FFF2-40B4-BE49-F238E27FC236}">
                <a16:creationId xmlns:a16="http://schemas.microsoft.com/office/drawing/2014/main" id="{66E78D55-98A6-4681-A564-2482AA38D70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087" y="4093414"/>
            <a:ext cx="4954905" cy="2729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Strelica: ulijevo 16">
            <a:extLst>
              <a:ext uri="{FF2B5EF4-FFF2-40B4-BE49-F238E27FC236}">
                <a16:creationId xmlns:a16="http://schemas.microsoft.com/office/drawing/2014/main" id="{CAE7B5CB-AB69-4814-9BEF-F22826BAEECF}"/>
              </a:ext>
            </a:extLst>
          </p:cNvPr>
          <p:cNvSpPr/>
          <p:nvPr/>
        </p:nvSpPr>
        <p:spPr>
          <a:xfrm rot="16200000">
            <a:off x="5657101" y="3615037"/>
            <a:ext cx="976879" cy="604804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2003A1E9-D213-4819-8DB7-FE297B42FA6D}"/>
              </a:ext>
            </a:extLst>
          </p:cNvPr>
          <p:cNvSpPr/>
          <p:nvPr/>
        </p:nvSpPr>
        <p:spPr>
          <a:xfrm>
            <a:off x="8557603" y="5964415"/>
            <a:ext cx="2405671" cy="590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OREHNJAČA I MAKOVNJAČA  </a:t>
            </a:r>
          </a:p>
        </p:txBody>
      </p:sp>
    </p:spTree>
    <p:extLst>
      <p:ext uri="{BB962C8B-B14F-4D97-AF65-F5344CB8AC3E}">
        <p14:creationId xmlns:p14="http://schemas.microsoft.com/office/powerpoint/2010/main" val="41465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>
            <a:extLst>
              <a:ext uri="{FF2B5EF4-FFF2-40B4-BE49-F238E27FC236}">
                <a16:creationId xmlns:a16="http://schemas.microsoft.com/office/drawing/2014/main" id="{8CD2F967-F6CD-4BA9-ACD3-407BD14EECD9}"/>
              </a:ext>
            </a:extLst>
          </p:cNvPr>
          <p:cNvSpPr/>
          <p:nvPr/>
        </p:nvSpPr>
        <p:spPr>
          <a:xfrm>
            <a:off x="3799828" y="390615"/>
            <a:ext cx="4065973" cy="151808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LISNATO TIJESTO </a:t>
            </a:r>
          </a:p>
        </p:txBody>
      </p:sp>
      <p:pic>
        <p:nvPicPr>
          <p:cNvPr id="3" name="Slika 2" descr="Slikovni rezultat za croasani">
            <a:extLst>
              <a:ext uri="{FF2B5EF4-FFF2-40B4-BE49-F238E27FC236}">
                <a16:creationId xmlns:a16="http://schemas.microsoft.com/office/drawing/2014/main" id="{14340C2E-1C72-470F-B846-39EA2CA1555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6" r="8276"/>
          <a:stretch/>
        </p:blipFill>
        <p:spPr bwMode="auto">
          <a:xfrm>
            <a:off x="275763" y="1463982"/>
            <a:ext cx="3524065" cy="2355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E9D1C3E8-FAB9-431C-AB01-34F668C8C76B}"/>
              </a:ext>
            </a:extLst>
          </p:cNvPr>
          <p:cNvSpPr/>
          <p:nvPr/>
        </p:nvSpPr>
        <p:spPr>
          <a:xfrm>
            <a:off x="867313" y="3819525"/>
            <a:ext cx="2037811" cy="590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CROISSANTE </a:t>
            </a:r>
          </a:p>
        </p:txBody>
      </p:sp>
      <p:pic>
        <p:nvPicPr>
          <p:cNvPr id="5" name="Slika 4" descr="Slikovni rezultat za trokutići od lisnatog tijesta">
            <a:extLst>
              <a:ext uri="{FF2B5EF4-FFF2-40B4-BE49-F238E27FC236}">
                <a16:creationId xmlns:a16="http://schemas.microsoft.com/office/drawing/2014/main" id="{5CBB931B-9D2E-4D6E-BC4E-01E8025232B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0"/>
          <a:stretch/>
        </p:blipFill>
        <p:spPr bwMode="auto">
          <a:xfrm>
            <a:off x="3648074" y="3262313"/>
            <a:ext cx="4618038" cy="28717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042AF8D7-07FA-4068-B982-A74911E4BB9A}"/>
              </a:ext>
            </a:extLst>
          </p:cNvPr>
          <p:cNvSpPr/>
          <p:nvPr/>
        </p:nvSpPr>
        <p:spPr>
          <a:xfrm>
            <a:off x="5144038" y="6000751"/>
            <a:ext cx="2037811" cy="590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TROKUTIĆI </a:t>
            </a:r>
          </a:p>
        </p:txBody>
      </p:sp>
      <p:pic>
        <p:nvPicPr>
          <p:cNvPr id="7" name="Slika 6" descr="Slikovni rezultat za pogačice od lisnatog tijesta sa sirom">
            <a:hlinkClick r:id="rId4" tgtFrame="&quot;_blank&quot;"/>
            <a:extLst>
              <a:ext uri="{FF2B5EF4-FFF2-40B4-BE49-F238E27FC236}">
                <a16:creationId xmlns:a16="http://schemas.microsoft.com/office/drawing/2014/main" id="{46CA9EF1-CCCA-4CAF-BC04-1C6ADCA8E31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4" t="5064" r="3289" b="18480"/>
          <a:stretch/>
        </p:blipFill>
        <p:spPr bwMode="auto">
          <a:xfrm>
            <a:off x="8496302" y="1149657"/>
            <a:ext cx="3286124" cy="2871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746FC15F-8A2A-4B89-B6EA-A7AF63ECCDFD}"/>
              </a:ext>
            </a:extLst>
          </p:cNvPr>
          <p:cNvSpPr/>
          <p:nvPr/>
        </p:nvSpPr>
        <p:spPr>
          <a:xfrm>
            <a:off x="9120458" y="4011921"/>
            <a:ext cx="2037811" cy="590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POGAČICE </a:t>
            </a:r>
          </a:p>
        </p:txBody>
      </p:sp>
      <p:sp>
        <p:nvSpPr>
          <p:cNvPr id="9" name="Strelica: prema dolje 8">
            <a:extLst>
              <a:ext uri="{FF2B5EF4-FFF2-40B4-BE49-F238E27FC236}">
                <a16:creationId xmlns:a16="http://schemas.microsoft.com/office/drawing/2014/main" id="{13B115A1-7D6D-4B7A-B337-5A90C9DB8E17}"/>
              </a:ext>
            </a:extLst>
          </p:cNvPr>
          <p:cNvSpPr/>
          <p:nvPr/>
        </p:nvSpPr>
        <p:spPr>
          <a:xfrm rot="3039881">
            <a:off x="3964466" y="1343573"/>
            <a:ext cx="638175" cy="145959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Strelica: prema dolje 9">
            <a:extLst>
              <a:ext uri="{FF2B5EF4-FFF2-40B4-BE49-F238E27FC236}">
                <a16:creationId xmlns:a16="http://schemas.microsoft.com/office/drawing/2014/main" id="{A7600A90-E61F-4492-BD2F-478AEFCCA962}"/>
              </a:ext>
            </a:extLst>
          </p:cNvPr>
          <p:cNvSpPr/>
          <p:nvPr/>
        </p:nvSpPr>
        <p:spPr>
          <a:xfrm>
            <a:off x="5593943" y="1908698"/>
            <a:ext cx="638175" cy="1424635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trelica: prema dolje 10">
            <a:extLst>
              <a:ext uri="{FF2B5EF4-FFF2-40B4-BE49-F238E27FC236}">
                <a16:creationId xmlns:a16="http://schemas.microsoft.com/office/drawing/2014/main" id="{E1989958-1886-4163-9F78-53E866E9AA69}"/>
              </a:ext>
            </a:extLst>
          </p:cNvPr>
          <p:cNvSpPr/>
          <p:nvPr/>
        </p:nvSpPr>
        <p:spPr>
          <a:xfrm rot="18133785">
            <a:off x="7607480" y="1326713"/>
            <a:ext cx="638175" cy="131649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990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>
            <a:extLst>
              <a:ext uri="{FF2B5EF4-FFF2-40B4-BE49-F238E27FC236}">
                <a16:creationId xmlns:a16="http://schemas.microsoft.com/office/drawing/2014/main" id="{76C14B57-42C8-4540-A9ED-2314189D2D04}"/>
              </a:ext>
            </a:extLst>
          </p:cNvPr>
          <p:cNvSpPr/>
          <p:nvPr/>
        </p:nvSpPr>
        <p:spPr>
          <a:xfrm>
            <a:off x="4186933" y="412064"/>
            <a:ext cx="4145872" cy="150032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VUČENO TIJESTO </a:t>
            </a:r>
          </a:p>
        </p:txBody>
      </p:sp>
      <p:pic>
        <p:nvPicPr>
          <p:cNvPr id="3" name="Slika 2" descr="Slikovni rezultat za burek sa sirom">
            <a:hlinkClick r:id="rId2" tgtFrame="&quot;_blank&quot;"/>
            <a:extLst>
              <a:ext uri="{FF2B5EF4-FFF2-40B4-BE49-F238E27FC236}">
                <a16:creationId xmlns:a16="http://schemas.microsoft.com/office/drawing/2014/main" id="{E649DF22-BDF6-457E-9AFD-E797DD22405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9" b="6486"/>
          <a:stretch/>
        </p:blipFill>
        <p:spPr bwMode="auto">
          <a:xfrm>
            <a:off x="487439" y="2080684"/>
            <a:ext cx="4732261" cy="3574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lika 3" descr="Slikovni rezultat za SAVIJAČE">
            <a:extLst>
              <a:ext uri="{FF2B5EF4-FFF2-40B4-BE49-F238E27FC236}">
                <a16:creationId xmlns:a16="http://schemas.microsoft.com/office/drawing/2014/main" id="{22C34475-13EC-4A9A-841D-65F058B39EA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7764" b="4235"/>
          <a:stretch/>
        </p:blipFill>
        <p:spPr bwMode="auto">
          <a:xfrm>
            <a:off x="6875462" y="2240825"/>
            <a:ext cx="5135563" cy="3609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F088CC76-AD11-4732-9051-1607891254B7}"/>
              </a:ext>
            </a:extLst>
          </p:cNvPr>
          <p:cNvSpPr/>
          <p:nvPr/>
        </p:nvSpPr>
        <p:spPr>
          <a:xfrm>
            <a:off x="1753138" y="5555525"/>
            <a:ext cx="2037811" cy="590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BUREK 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5E16E0F9-8276-4070-A8F2-2843D498DF62}"/>
              </a:ext>
            </a:extLst>
          </p:cNvPr>
          <p:cNvSpPr/>
          <p:nvPr/>
        </p:nvSpPr>
        <p:spPr>
          <a:xfrm>
            <a:off x="8401053" y="5796101"/>
            <a:ext cx="2037811" cy="590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SAVIJAČE </a:t>
            </a:r>
          </a:p>
        </p:txBody>
      </p:sp>
      <p:sp>
        <p:nvSpPr>
          <p:cNvPr id="8" name="Strelica: prema dolje 7">
            <a:extLst>
              <a:ext uri="{FF2B5EF4-FFF2-40B4-BE49-F238E27FC236}">
                <a16:creationId xmlns:a16="http://schemas.microsoft.com/office/drawing/2014/main" id="{E70EB478-29BF-431A-B4CF-28785955B463}"/>
              </a:ext>
            </a:extLst>
          </p:cNvPr>
          <p:cNvSpPr/>
          <p:nvPr/>
        </p:nvSpPr>
        <p:spPr>
          <a:xfrm rot="2331195">
            <a:off x="4780342" y="1547631"/>
            <a:ext cx="482479" cy="989989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: prema dolje 8">
            <a:extLst>
              <a:ext uri="{FF2B5EF4-FFF2-40B4-BE49-F238E27FC236}">
                <a16:creationId xmlns:a16="http://schemas.microsoft.com/office/drawing/2014/main" id="{A65E8352-BF59-4875-A5DA-6D31F4E2ABCF}"/>
              </a:ext>
            </a:extLst>
          </p:cNvPr>
          <p:cNvSpPr/>
          <p:nvPr/>
        </p:nvSpPr>
        <p:spPr>
          <a:xfrm rot="19499466">
            <a:off x="7423167" y="1559193"/>
            <a:ext cx="397168" cy="98784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079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Slika 18" descr="Slikovni rezultat za perec">
            <a:extLst>
              <a:ext uri="{FF2B5EF4-FFF2-40B4-BE49-F238E27FC236}">
                <a16:creationId xmlns:a16="http://schemas.microsoft.com/office/drawing/2014/main" id="{2CC535F9-8A32-46D3-A5A8-B949D8C6B49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t="26340" r="12276" b="25670"/>
          <a:stretch/>
        </p:blipFill>
        <p:spPr bwMode="auto">
          <a:xfrm>
            <a:off x="706568" y="2235329"/>
            <a:ext cx="3209544" cy="2084671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Slikovni rezultat za pecivO">
            <a:extLst>
              <a:ext uri="{FF2B5EF4-FFF2-40B4-BE49-F238E27FC236}">
                <a16:creationId xmlns:a16="http://schemas.microsoft.com/office/drawing/2014/main" id="{9829794A-835B-41FF-B4FA-542363A2A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333" y="1672893"/>
            <a:ext cx="3209544" cy="320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9" name="Group 198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Slikovni rezultat za kifla">
            <a:extLst>
              <a:ext uri="{FF2B5EF4-FFF2-40B4-BE49-F238E27FC236}">
                <a16:creationId xmlns:a16="http://schemas.microsoft.com/office/drawing/2014/main" id="{F74FCE19-F592-401C-A038-3641BF146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87" y="2075635"/>
            <a:ext cx="3209544" cy="240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7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>
            <a:extLst>
              <a:ext uri="{FF2B5EF4-FFF2-40B4-BE49-F238E27FC236}">
                <a16:creationId xmlns:a16="http://schemas.microsoft.com/office/drawing/2014/main" id="{8B14B806-95B0-4911-8BFD-CD00F3917BEA}"/>
              </a:ext>
            </a:extLst>
          </p:cNvPr>
          <p:cNvSpPr/>
          <p:nvPr/>
        </p:nvSpPr>
        <p:spPr>
          <a:xfrm>
            <a:off x="3808520" y="228415"/>
            <a:ext cx="4394446" cy="15624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BISKVITNO TIJESTO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DBED7BF-09C4-441D-BEC8-BB176E5333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2336330"/>
            <a:ext cx="5153025" cy="2868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0BEF777-8BD9-40A1-897F-04573AE9BE4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1" t="249" r="10879" b="17231"/>
          <a:stretch/>
        </p:blipFill>
        <p:spPr bwMode="auto">
          <a:xfrm>
            <a:off x="7674130" y="1857650"/>
            <a:ext cx="3584420" cy="3990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81CF9C5C-2A5D-4741-8BDA-157A50854BAA}"/>
              </a:ext>
            </a:extLst>
          </p:cNvPr>
          <p:cNvSpPr/>
          <p:nvPr/>
        </p:nvSpPr>
        <p:spPr>
          <a:xfrm>
            <a:off x="1152525" y="5204973"/>
            <a:ext cx="2809875" cy="590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BISKVITNI KOLAČ 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BCF31B55-6B89-4FF0-BAFA-2CCEBC220F6D}"/>
              </a:ext>
            </a:extLst>
          </p:cNvPr>
          <p:cNvSpPr/>
          <p:nvPr/>
        </p:nvSpPr>
        <p:spPr>
          <a:xfrm>
            <a:off x="8677813" y="5795523"/>
            <a:ext cx="2037811" cy="590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ROLADE </a:t>
            </a:r>
          </a:p>
        </p:txBody>
      </p:sp>
      <p:sp>
        <p:nvSpPr>
          <p:cNvPr id="8" name="Strelica: prema dolje 7">
            <a:extLst>
              <a:ext uri="{FF2B5EF4-FFF2-40B4-BE49-F238E27FC236}">
                <a16:creationId xmlns:a16="http://schemas.microsoft.com/office/drawing/2014/main" id="{D63C0520-8508-4FC0-A2DE-EFF96AF04C16}"/>
              </a:ext>
            </a:extLst>
          </p:cNvPr>
          <p:cNvSpPr/>
          <p:nvPr/>
        </p:nvSpPr>
        <p:spPr>
          <a:xfrm rot="1481194">
            <a:off x="4109498" y="1267238"/>
            <a:ext cx="425604" cy="118082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: prema dolje 8">
            <a:extLst>
              <a:ext uri="{FF2B5EF4-FFF2-40B4-BE49-F238E27FC236}">
                <a16:creationId xmlns:a16="http://schemas.microsoft.com/office/drawing/2014/main" id="{BEE0FE96-34FC-4195-B541-D1DF72E3D09D}"/>
              </a:ext>
            </a:extLst>
          </p:cNvPr>
          <p:cNvSpPr/>
          <p:nvPr/>
        </p:nvSpPr>
        <p:spPr>
          <a:xfrm rot="19550094">
            <a:off x="7461328" y="1233856"/>
            <a:ext cx="425604" cy="118082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721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C19BDBAE-6C75-4C99-B695-1FBB6C764390}"/>
              </a:ext>
            </a:extLst>
          </p:cNvPr>
          <p:cNvSpPr/>
          <p:nvPr/>
        </p:nvSpPr>
        <p:spPr>
          <a:xfrm>
            <a:off x="4550271" y="2794246"/>
            <a:ext cx="3195961" cy="12695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PRHKO TIJESTO 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 descr="Slikovni rezultat za pite od prhkog tijesta">
            <a:extLst>
              <a:ext uri="{FF2B5EF4-FFF2-40B4-BE49-F238E27FC236}">
                <a16:creationId xmlns:a16="http://schemas.microsoft.com/office/drawing/2014/main" id="{2C3A2DE6-D884-4179-934C-99A89447B6E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t="17004" r="9309" b="16327"/>
          <a:stretch/>
        </p:blipFill>
        <p:spPr bwMode="auto">
          <a:xfrm>
            <a:off x="313221" y="561281"/>
            <a:ext cx="4161124" cy="24660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05A2014-730D-4C4F-8233-0CBAF6EAEC4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02" y="252411"/>
            <a:ext cx="3963973" cy="2774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Slikovni rezultat za pite od prhkog tijesta">
            <a:extLst>
              <a:ext uri="{FF2B5EF4-FFF2-40B4-BE49-F238E27FC236}">
                <a16:creationId xmlns:a16="http://schemas.microsoft.com/office/drawing/2014/main" id="{2DB3350F-2128-449D-A586-E8D2F0C9A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943349"/>
            <a:ext cx="3831407" cy="28698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sitni kolači od prhkog tijesta">
            <a:extLst>
              <a:ext uri="{FF2B5EF4-FFF2-40B4-BE49-F238E27FC236}">
                <a16:creationId xmlns:a16="http://schemas.microsoft.com/office/drawing/2014/main" id="{3E09B56A-EB1E-4234-8375-40BF385C6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380" y="3943349"/>
            <a:ext cx="4295016" cy="26843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ravokutnik 17">
            <a:extLst>
              <a:ext uri="{FF2B5EF4-FFF2-40B4-BE49-F238E27FC236}">
                <a16:creationId xmlns:a16="http://schemas.microsoft.com/office/drawing/2014/main" id="{F97CC967-44BB-46A5-A896-9D8A71242E87}"/>
              </a:ext>
            </a:extLst>
          </p:cNvPr>
          <p:cNvSpPr/>
          <p:nvPr/>
        </p:nvSpPr>
        <p:spPr>
          <a:xfrm>
            <a:off x="930910" y="3142783"/>
            <a:ext cx="2211555" cy="590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PITE </a:t>
            </a: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60BC7371-F814-4AD5-92AE-BE0625558DD7}"/>
              </a:ext>
            </a:extLst>
          </p:cNvPr>
          <p:cNvSpPr/>
          <p:nvPr/>
        </p:nvSpPr>
        <p:spPr>
          <a:xfrm>
            <a:off x="8566950" y="3160634"/>
            <a:ext cx="2809875" cy="590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SITNI KOLAČI</a:t>
            </a:r>
          </a:p>
        </p:txBody>
      </p:sp>
      <p:sp>
        <p:nvSpPr>
          <p:cNvPr id="8" name="Strelica: ulijevo 7">
            <a:extLst>
              <a:ext uri="{FF2B5EF4-FFF2-40B4-BE49-F238E27FC236}">
                <a16:creationId xmlns:a16="http://schemas.microsoft.com/office/drawing/2014/main" id="{23C6FB33-B9A8-46DE-956F-C2024A3511E8}"/>
              </a:ext>
            </a:extLst>
          </p:cNvPr>
          <p:cNvSpPr/>
          <p:nvPr/>
        </p:nvSpPr>
        <p:spPr>
          <a:xfrm>
            <a:off x="3552824" y="3295650"/>
            <a:ext cx="1134585" cy="428624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Strelica: desno 9">
            <a:extLst>
              <a:ext uri="{FF2B5EF4-FFF2-40B4-BE49-F238E27FC236}">
                <a16:creationId xmlns:a16="http://schemas.microsoft.com/office/drawing/2014/main" id="{141CDF14-AFEC-4647-958B-361ABC7C1309}"/>
              </a:ext>
            </a:extLst>
          </p:cNvPr>
          <p:cNvSpPr/>
          <p:nvPr/>
        </p:nvSpPr>
        <p:spPr>
          <a:xfrm>
            <a:off x="7600215" y="3295650"/>
            <a:ext cx="1134585" cy="42862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42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8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>
            <a:extLst>
              <a:ext uri="{FF2B5EF4-FFF2-40B4-BE49-F238E27FC236}">
                <a16:creationId xmlns:a16="http://schemas.microsoft.com/office/drawing/2014/main" id="{2A7697DB-C0A4-4110-B4E3-EB88A6CB6CBB}"/>
              </a:ext>
            </a:extLst>
          </p:cNvPr>
          <p:cNvSpPr/>
          <p:nvPr/>
        </p:nvSpPr>
        <p:spPr>
          <a:xfrm>
            <a:off x="941032" y="54930"/>
            <a:ext cx="3192817" cy="143818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HRUSTAVO TIJESTO </a:t>
            </a:r>
          </a:p>
        </p:txBody>
      </p:sp>
      <p:pic>
        <p:nvPicPr>
          <p:cNvPr id="3" name="Slika 2" descr="Slikovni rezultat za princes krafne">
            <a:extLst>
              <a:ext uri="{FF2B5EF4-FFF2-40B4-BE49-F238E27FC236}">
                <a16:creationId xmlns:a16="http://schemas.microsoft.com/office/drawing/2014/main" id="{253EF595-C10C-44B4-BBFF-E0ECEA90737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0" t="16547" b="15684"/>
          <a:stretch/>
        </p:blipFill>
        <p:spPr bwMode="auto">
          <a:xfrm>
            <a:off x="615296" y="2089109"/>
            <a:ext cx="3844290" cy="42805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id="{D64018CD-D80D-4565-BA52-18F5B5413A15}"/>
              </a:ext>
            </a:extLst>
          </p:cNvPr>
          <p:cNvSpPr/>
          <p:nvPr/>
        </p:nvSpPr>
        <p:spPr>
          <a:xfrm>
            <a:off x="2299999" y="1339492"/>
            <a:ext cx="479394" cy="1171851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6858ACB8-2911-4D65-9691-160C144F81BD}"/>
              </a:ext>
            </a:extLst>
          </p:cNvPr>
          <p:cNvSpPr/>
          <p:nvPr/>
        </p:nvSpPr>
        <p:spPr>
          <a:xfrm>
            <a:off x="7452247" y="226380"/>
            <a:ext cx="3630969" cy="143818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KRUMPIROVO TIJESTO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CF2CF4C-C9F4-48CD-8048-60EFEA54D3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86" y="1315004"/>
            <a:ext cx="4716050" cy="2914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Slikovni rezultat za NJOKI">
            <a:extLst>
              <a:ext uri="{FF2B5EF4-FFF2-40B4-BE49-F238E27FC236}">
                <a16:creationId xmlns:a16="http://schemas.microsoft.com/office/drawing/2014/main" id="{1B01E34B-9EEB-41A8-8064-BE584F2FF11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r="3134"/>
          <a:stretch/>
        </p:blipFill>
        <p:spPr bwMode="auto">
          <a:xfrm>
            <a:off x="7436676" y="3593321"/>
            <a:ext cx="4716050" cy="28359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DBA209F2-12DB-43DA-9310-1EDF8C82AC33}"/>
              </a:ext>
            </a:extLst>
          </p:cNvPr>
          <p:cNvSpPr/>
          <p:nvPr/>
        </p:nvSpPr>
        <p:spPr>
          <a:xfrm>
            <a:off x="1117337" y="6194422"/>
            <a:ext cx="2702187" cy="590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PRINCES KRAFNE  </a:t>
            </a:r>
          </a:p>
        </p:txBody>
      </p:sp>
      <p:sp>
        <p:nvSpPr>
          <p:cNvPr id="13" name="Strelica: prema dolje 12">
            <a:extLst>
              <a:ext uri="{FF2B5EF4-FFF2-40B4-BE49-F238E27FC236}">
                <a16:creationId xmlns:a16="http://schemas.microsoft.com/office/drawing/2014/main" id="{F14FF980-B6BB-492C-88F2-6070956CAF8B}"/>
              </a:ext>
            </a:extLst>
          </p:cNvPr>
          <p:cNvSpPr/>
          <p:nvPr/>
        </p:nvSpPr>
        <p:spPr>
          <a:xfrm>
            <a:off x="10502256" y="1283384"/>
            <a:ext cx="323850" cy="250385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E9A25671-182A-4045-AFDE-C95700BC3B5A}"/>
              </a:ext>
            </a:extLst>
          </p:cNvPr>
          <p:cNvSpPr/>
          <p:nvPr/>
        </p:nvSpPr>
        <p:spPr>
          <a:xfrm>
            <a:off x="8871661" y="2396500"/>
            <a:ext cx="2211555" cy="590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OKRUGLICE 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9EEE6D25-04E2-44AA-B60E-48AA2EE1B673}"/>
              </a:ext>
            </a:extLst>
          </p:cNvPr>
          <p:cNvSpPr/>
          <p:nvPr/>
        </p:nvSpPr>
        <p:spPr>
          <a:xfrm>
            <a:off x="8772560" y="6194422"/>
            <a:ext cx="2211555" cy="590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NJOKI </a:t>
            </a:r>
          </a:p>
        </p:txBody>
      </p:sp>
      <p:sp>
        <p:nvSpPr>
          <p:cNvPr id="12" name="Strelica: prema dolje 11">
            <a:extLst>
              <a:ext uri="{FF2B5EF4-FFF2-40B4-BE49-F238E27FC236}">
                <a16:creationId xmlns:a16="http://schemas.microsoft.com/office/drawing/2014/main" id="{9BC88C30-2537-400B-80D7-AA6B9157E585}"/>
              </a:ext>
            </a:extLst>
          </p:cNvPr>
          <p:cNvSpPr/>
          <p:nvPr/>
        </p:nvSpPr>
        <p:spPr>
          <a:xfrm rot="1505646">
            <a:off x="8686800" y="1493113"/>
            <a:ext cx="323850" cy="85956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862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  <p:bldP spid="13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D24835-0490-47D6-B0CA-4AF461860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Prema vrsti upotrijebljenih sastojaka i načinu proizvodnje, drugi pekarski proizvodi </a:t>
            </a: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razvrstavaju se i stavljaju na tržište pod nazivima:</a:t>
            </a:r>
            <a:b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hr-H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r-HR" sz="2800" dirty="0"/>
          </a:p>
        </p:txBody>
      </p:sp>
      <p:pic>
        <p:nvPicPr>
          <p:cNvPr id="2050" name="Picture 2" descr="Slikovni rezultat za ŠTRUKLI">
            <a:extLst>
              <a:ext uri="{FF2B5EF4-FFF2-40B4-BE49-F238E27FC236}">
                <a16:creationId xmlns:a16="http://schemas.microsoft.com/office/drawing/2014/main" id="{1FC10BD9-8E75-4D96-B957-8C4A707C75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0"/>
          <a:stretch/>
        </p:blipFill>
        <p:spPr bwMode="auto">
          <a:xfrm>
            <a:off x="0" y="2368054"/>
            <a:ext cx="3793067" cy="24761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likovni rezultat za BUREK">
            <a:extLst>
              <a:ext uri="{FF2B5EF4-FFF2-40B4-BE49-F238E27FC236}">
                <a16:creationId xmlns:a16="http://schemas.microsoft.com/office/drawing/2014/main" id="{54CF76CC-B0D3-446C-8205-0C50CF1D9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6"/>
          <a:stretch/>
        </p:blipFill>
        <p:spPr bwMode="auto">
          <a:xfrm>
            <a:off x="4129088" y="1300164"/>
            <a:ext cx="3557588" cy="2305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likovni rezultat za savijače">
            <a:extLst>
              <a:ext uri="{FF2B5EF4-FFF2-40B4-BE49-F238E27FC236}">
                <a16:creationId xmlns:a16="http://schemas.microsoft.com/office/drawing/2014/main" id="{D6FBC456-9E91-4CEC-9A60-5CA0C4BA8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5"/>
          <a:stretch/>
        </p:blipFill>
        <p:spPr bwMode="auto">
          <a:xfrm>
            <a:off x="7948614" y="2644773"/>
            <a:ext cx="3895867" cy="25749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C8770CCB-0948-497F-AC43-CEABE4AEFBD5}"/>
              </a:ext>
            </a:extLst>
          </p:cNvPr>
          <p:cNvSpPr/>
          <p:nvPr/>
        </p:nvSpPr>
        <p:spPr>
          <a:xfrm>
            <a:off x="545439" y="4924422"/>
            <a:ext cx="2702187" cy="590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ŠTRUKLI   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E8C1B8CB-5754-4AEE-95BA-ABDB48818DF7}"/>
              </a:ext>
            </a:extLst>
          </p:cNvPr>
          <p:cNvSpPr/>
          <p:nvPr/>
        </p:nvSpPr>
        <p:spPr>
          <a:xfrm>
            <a:off x="4556788" y="3606111"/>
            <a:ext cx="2702187" cy="590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BUREK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774F5BD3-7801-4ACF-B72C-FB2B2E196A21}"/>
              </a:ext>
            </a:extLst>
          </p:cNvPr>
          <p:cNvSpPr/>
          <p:nvPr/>
        </p:nvSpPr>
        <p:spPr>
          <a:xfrm>
            <a:off x="8813537" y="5219697"/>
            <a:ext cx="2702187" cy="590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SAVIJAČE ILI ŠTRUDLE   </a:t>
            </a:r>
          </a:p>
        </p:txBody>
      </p:sp>
    </p:spTree>
    <p:extLst>
      <p:ext uri="{BB962C8B-B14F-4D97-AF65-F5344CB8AC3E}">
        <p14:creationId xmlns:p14="http://schemas.microsoft.com/office/powerpoint/2010/main" val="386149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ovni rezultat za GRISINI">
            <a:extLst>
              <a:ext uri="{FF2B5EF4-FFF2-40B4-BE49-F238E27FC236}">
                <a16:creationId xmlns:a16="http://schemas.microsoft.com/office/drawing/2014/main" id="{85686207-FC30-4879-B955-FB7F2446BE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9" b="22824"/>
          <a:stretch/>
        </p:blipFill>
        <p:spPr bwMode="auto">
          <a:xfrm>
            <a:off x="176444" y="136642"/>
            <a:ext cx="4012429" cy="2421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Slika 2" descr="Slikovni rezultat za MLINCI">
            <a:extLst>
              <a:ext uri="{FF2B5EF4-FFF2-40B4-BE49-F238E27FC236}">
                <a16:creationId xmlns:a16="http://schemas.microsoft.com/office/drawing/2014/main" id="{AE6FF1DB-1C17-409F-B777-E3C6E9ACE17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r="2538" b="16932"/>
          <a:stretch/>
        </p:blipFill>
        <p:spPr bwMode="auto">
          <a:xfrm>
            <a:off x="4376738" y="223290"/>
            <a:ext cx="4148138" cy="22482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lika 3" descr="Slikovni rezultat za KRAFNA">
            <a:extLst>
              <a:ext uri="{FF2B5EF4-FFF2-40B4-BE49-F238E27FC236}">
                <a16:creationId xmlns:a16="http://schemas.microsoft.com/office/drawing/2014/main" id="{9B26E41E-DCAE-426E-BDD4-2F71DAB4B71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13186" r="13107" b="10200"/>
          <a:stretch/>
        </p:blipFill>
        <p:spPr bwMode="auto">
          <a:xfrm>
            <a:off x="8524876" y="223290"/>
            <a:ext cx="3405188" cy="2494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Slikovni rezultat za KUŠNE MRVICE">
            <a:extLst>
              <a:ext uri="{FF2B5EF4-FFF2-40B4-BE49-F238E27FC236}">
                <a16:creationId xmlns:a16="http://schemas.microsoft.com/office/drawing/2014/main" id="{C892FD73-BE4B-4597-9F9C-30491117088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3" y="3330575"/>
            <a:ext cx="4368162" cy="2657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Slikovni rezultat za KRUŠNE KOCKICE">
            <a:extLst>
              <a:ext uri="{FF2B5EF4-FFF2-40B4-BE49-F238E27FC236}">
                <a16:creationId xmlns:a16="http://schemas.microsoft.com/office/drawing/2014/main" id="{A86CA4D5-53FB-4693-A6A5-310F53D81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3" b="14836"/>
          <a:stretch/>
        </p:blipFill>
        <p:spPr bwMode="auto">
          <a:xfrm>
            <a:off x="5930262" y="3330575"/>
            <a:ext cx="5781675" cy="26574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883CF1B4-281A-4D89-A81C-EB47BDEE77BE}"/>
              </a:ext>
            </a:extLst>
          </p:cNvPr>
          <p:cNvSpPr/>
          <p:nvPr/>
        </p:nvSpPr>
        <p:spPr>
          <a:xfrm>
            <a:off x="383514" y="2422294"/>
            <a:ext cx="2702187" cy="590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GRISINI   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9AB8220F-665C-4D16-A8F8-8FEBB882A017}"/>
              </a:ext>
            </a:extLst>
          </p:cNvPr>
          <p:cNvSpPr/>
          <p:nvPr/>
        </p:nvSpPr>
        <p:spPr>
          <a:xfrm>
            <a:off x="5099713" y="2433521"/>
            <a:ext cx="2702187" cy="590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MLINCI   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5B7514A2-FAB8-42B4-80B2-E4750937C0AB}"/>
              </a:ext>
            </a:extLst>
          </p:cNvPr>
          <p:cNvSpPr/>
          <p:nvPr/>
        </p:nvSpPr>
        <p:spPr>
          <a:xfrm>
            <a:off x="9009750" y="2558156"/>
            <a:ext cx="2702187" cy="590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KRAFNE   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528F7E92-94A6-4E6E-86C5-EEB741827AF2}"/>
              </a:ext>
            </a:extLst>
          </p:cNvPr>
          <p:cNvSpPr/>
          <p:nvPr/>
        </p:nvSpPr>
        <p:spPr>
          <a:xfrm>
            <a:off x="1335963" y="5936007"/>
            <a:ext cx="2702187" cy="590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KRUŠNE MRVICE   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D4819931-9D4D-4C31-9D75-A692B997A359}"/>
              </a:ext>
            </a:extLst>
          </p:cNvPr>
          <p:cNvSpPr/>
          <p:nvPr/>
        </p:nvSpPr>
        <p:spPr>
          <a:xfrm>
            <a:off x="7525283" y="5988049"/>
            <a:ext cx="2702187" cy="590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KRUŠNE KOCKICE   </a:t>
            </a:r>
          </a:p>
        </p:txBody>
      </p:sp>
    </p:spTree>
    <p:extLst>
      <p:ext uri="{BB962C8B-B14F-4D97-AF65-F5344CB8AC3E}">
        <p14:creationId xmlns:p14="http://schemas.microsoft.com/office/powerpoint/2010/main" val="242553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4BEF30-D683-45D4-BA7D-1B36092AD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ZADATAK: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9E9AB7-09AF-4130-A45C-C1AEF2BD0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650"/>
            <a:ext cx="10515600" cy="53887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tabLst>
                <a:tab pos="323850" algn="ctr"/>
                <a:tab pos="571500" algn="ctr"/>
              </a:tabLst>
            </a:pPr>
            <a:r>
              <a:rPr lang="hr-HR" sz="3200" b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Izradite slijedeće </a:t>
            </a:r>
            <a:r>
              <a:rPr lang="hr-HR" sz="32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plakate:</a:t>
            </a:r>
          </a:p>
          <a:p>
            <a:pPr marL="514350" indent="-514350">
              <a:buFont typeface="+mj-lt"/>
              <a:buAutoNum type="arabicPeriod"/>
              <a:tabLst>
                <a:tab pos="323850" algn="ctr"/>
                <a:tab pos="571500" algn="ctr"/>
              </a:tabLst>
            </a:pPr>
            <a:r>
              <a:rPr lang="hr-HR" sz="32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plakat  sa </a:t>
            </a:r>
            <a:r>
              <a:rPr lang="hr-HR" sz="3200" b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vrstama kruha prema upotrijebljenim  sirovinama i tehnološkom postupku izrade</a:t>
            </a:r>
          </a:p>
          <a:p>
            <a:pPr marL="514350" indent="-514350">
              <a:buFont typeface="+mj-lt"/>
              <a:buAutoNum type="arabicPeriod"/>
              <a:tabLst>
                <a:tab pos="323850" algn="ctr"/>
                <a:tab pos="571500" algn="ctr"/>
              </a:tabLst>
            </a:pPr>
            <a:r>
              <a:rPr lang="hr-HR" sz="32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plakat sa vrstama peciva prema upotrijebljenim sirovinama i tehnološkom postupku izrade </a:t>
            </a:r>
            <a:endParaRPr lang="hr-HR" sz="3200" b="1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514350" indent="-514350">
              <a:buFont typeface="+mj-lt"/>
              <a:buAutoNum type="arabicPeriod"/>
              <a:tabLst>
                <a:tab pos="323850" algn="ctr"/>
                <a:tab pos="571500" algn="ctr"/>
              </a:tabLst>
            </a:pPr>
            <a:r>
              <a:rPr lang="hr-HR" sz="3200" b="1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plakat </a:t>
            </a:r>
            <a:r>
              <a:rPr lang="hr-HR" sz="3200" b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sa pekarskim proizvodima prema vrsti tijesta od kojeg su izrađeni odnosno druge pekarske proizvode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559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likovni rezultat za KRAFNA">
            <a:extLst>
              <a:ext uri="{FF2B5EF4-FFF2-40B4-BE49-F238E27FC236}">
                <a16:creationId xmlns:a16="http://schemas.microsoft.com/office/drawing/2014/main" id="{E180A7EA-B7F2-4D07-BA89-0CB41A115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80" y="1296665"/>
            <a:ext cx="6410084" cy="427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ovni rezultat za BUHTLE">
            <a:extLst>
              <a:ext uri="{FF2B5EF4-FFF2-40B4-BE49-F238E27FC236}">
                <a16:creationId xmlns:a16="http://schemas.microsoft.com/office/drawing/2014/main" id="{24563592-BECA-48BA-934F-9324307D6F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6202" y="643467"/>
            <a:ext cx="3754286" cy="2475653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ovni rezultat za SAVIJAČE">
            <a:extLst>
              <a:ext uri="{FF2B5EF4-FFF2-40B4-BE49-F238E27FC236}">
                <a16:creationId xmlns:a16="http://schemas.microsoft.com/office/drawing/2014/main" id="{6AC91944-09AE-45CF-842E-5E014B4DF0E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 r="17045" b="6463"/>
          <a:stretch/>
        </p:blipFill>
        <p:spPr bwMode="auto">
          <a:xfrm>
            <a:off x="7695873" y="3769920"/>
            <a:ext cx="3854945" cy="242817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359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244BA2C-B859-4803-9581-B83E11979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hr-HR" sz="5400" b="1" dirty="0">
                <a:solidFill>
                  <a:srgbClr val="FF0000"/>
                </a:solidFill>
              </a:rPr>
              <a:t>PEKARSKI PROIZVODI 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5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karnica (1) - Picture of Delikates Pekarnica, Zagreb - Tripadvisor">
            <a:extLst>
              <a:ext uri="{FF2B5EF4-FFF2-40B4-BE49-F238E27FC236}">
                <a16:creationId xmlns:a16="http://schemas.microsoft.com/office/drawing/2014/main" id="{351AE803-F062-46A2-B89F-F08FA02F6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6" r="16117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C4A178B-94DD-4167-8E33-682176E1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hr-HR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Prisjetimo se 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4D26F7-AC00-40D3-90F5-35F16ED98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485" y="2186418"/>
            <a:ext cx="6237465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Što možemo izraditi iz tijesta ? </a:t>
            </a:r>
            <a:endParaRPr lang="hr-HR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Što bi vi kupili u pekarnici ? </a:t>
            </a:r>
            <a:endParaRPr lang="hr-HR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Koja je razlika između kruha i peciva ?</a:t>
            </a:r>
            <a:endParaRPr lang="hr-HR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7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84E513-7384-406D-8BFA-6F60D45C4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1830"/>
            <a:ext cx="10515600" cy="5649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Pekarski se proizvodi, prema vrsti upotrijebljenih sastojaka i tehnološkom postupku proizvodnje, razvrstavaju na: </a:t>
            </a:r>
          </a:p>
          <a:p>
            <a:pPr marL="1569720" indent="0">
              <a:buNone/>
            </a:pPr>
            <a:r>
              <a:rPr lang="hr-H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kruh </a:t>
            </a:r>
            <a:endParaRPr lang="hr-H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69720" indent="0">
              <a:buNone/>
            </a:pPr>
            <a:r>
              <a:rPr lang="hr-H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pecivo </a:t>
            </a:r>
            <a:endParaRPr lang="hr-H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69720" indent="0">
              <a:buNone/>
            </a:pPr>
            <a:r>
              <a:rPr lang="hr-H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druge pekarske proizvode </a:t>
            </a:r>
            <a:endParaRPr lang="hr-H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69720" indent="0">
              <a:buNone/>
            </a:pPr>
            <a:r>
              <a:rPr lang="hr-H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r-H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PEKARSKI PROIZVODI</a:t>
            </a:r>
            <a:r>
              <a:rPr lang="hr-H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proizvode se  odgovarajućim tehnološkim postupkom od mlinskih proizvoda, uz dodatak drugih sastojaka kao što su voda, pekarski kvasac ili druge tvari za vrenje, sol te ostali sastojci 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295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omaći bijeli kruh svježe pečen Pan Pek 500 g - Plodine - Akcija - Njuškalo  popusti">
            <a:extLst>
              <a:ext uri="{FF2B5EF4-FFF2-40B4-BE49-F238E27FC236}">
                <a16:creationId xmlns:a16="http://schemas.microsoft.com/office/drawing/2014/main" id="{E9C4FBC2-07D2-494A-953C-7DBF3B3F9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1" r="26354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74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5EE7BA-5422-4693-9CF4-313E74719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47" y="557642"/>
            <a:ext cx="5824403" cy="61098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KRUH </a:t>
            </a:r>
            <a:r>
              <a:rPr lang="hr-H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 pekarski proizvod mase preko 250 g dobiven miješanjem, oblikovanjem, vrenjem (fermentacijom) i pečenjem tijesta umiješanog iz </a:t>
            </a:r>
            <a:r>
              <a:rPr lang="hr-H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brašna,vode</a:t>
            </a:r>
            <a:r>
              <a:rPr lang="hr-H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pekarskog kvasac ili druge tvari za vrenje, sol te ostalih sastojaka .</a:t>
            </a:r>
          </a:p>
          <a:p>
            <a:pPr marL="0" indent="0">
              <a:buNone/>
            </a:pPr>
            <a:endParaRPr lang="hr-HR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Udio soli u pečenom kruhu gotovom za konzumaciju ne smije biti veći od 1,4 %.</a:t>
            </a:r>
          </a:p>
          <a:p>
            <a:pPr marL="0" indent="0">
              <a:buNone/>
            </a:pPr>
            <a:endParaRPr lang="hr-HR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Kakav kruh se proizvodi od pšeničnog brašna ?</a:t>
            </a:r>
            <a:endParaRPr lang="hr-HR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Kakav kruh se proizvodi od raženog brašna ?</a:t>
            </a:r>
            <a:endParaRPr lang="hr-HR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od kukuruznog ?</a:t>
            </a:r>
            <a:endParaRPr lang="hr-HR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7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7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Rectangle 8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BE0C61-E091-413F-A393-5B26DDB7D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77" y="799034"/>
            <a:ext cx="5315361" cy="5584016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endParaRPr lang="hr-HR" sz="19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Kruh dobiva naziv prema vrsti brašna iz kojeg se proizvodi </a:t>
            </a:r>
            <a:r>
              <a:rPr lang="hr-HR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hr-HR" sz="41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4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Prema vrsti upotrijebljenih sastojaka i načinu izrade, kruh se razvrstava na:</a:t>
            </a:r>
            <a:endParaRPr lang="hr-HR" sz="4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4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pšenični kruh</a:t>
            </a:r>
            <a:endParaRPr lang="hr-HR" sz="4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4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raženi kruh</a:t>
            </a:r>
            <a:endParaRPr lang="hr-HR" sz="4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4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kukuruzni kruh</a:t>
            </a:r>
            <a:endParaRPr lang="hr-HR" sz="4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4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krupnikov</a:t>
            </a:r>
            <a:r>
              <a:rPr lang="hr-HR" sz="4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hr-HR" sz="4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pirov</a:t>
            </a:r>
            <a:r>
              <a:rPr lang="hr-HR" sz="4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kruh</a:t>
            </a:r>
            <a:endParaRPr lang="hr-HR" sz="4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4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miješani kruh</a:t>
            </a:r>
            <a:endParaRPr lang="hr-HR" sz="4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2"/>
              </a:buBlip>
            </a:pPr>
            <a:r>
              <a:rPr lang="hr-HR" sz="4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posebne vrste kruha.</a:t>
            </a:r>
            <a:endParaRPr lang="hr-HR" sz="4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90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Koja vrsta kruha je najzdravija? - tportal">
            <a:extLst>
              <a:ext uri="{FF2B5EF4-FFF2-40B4-BE49-F238E27FC236}">
                <a16:creationId xmlns:a16="http://schemas.microsoft.com/office/drawing/2014/main" id="{794D2E76-3C09-4F76-94FB-B47461073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8" r="5219" b="-1"/>
          <a:stretch/>
        </p:blipFill>
        <p:spPr bwMode="auto">
          <a:xfrm>
            <a:off x="6269766" y="799034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79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919</Words>
  <Application>Microsoft Office PowerPoint</Application>
  <PresentationFormat>Široki zaslon</PresentationFormat>
  <Paragraphs>181</Paragraphs>
  <Slides>35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Gill Sans MT</vt:lpstr>
      <vt:lpstr>Symbol</vt:lpstr>
      <vt:lpstr>Times New Roman</vt:lpstr>
      <vt:lpstr>Wingdings</vt:lpstr>
      <vt:lpstr>Tema sustava Office</vt:lpstr>
      <vt:lpstr>Pogledajte slijedeće slike i razmislite što vidite na tim slikama </vt:lpstr>
      <vt:lpstr>PowerPoint prezentacija</vt:lpstr>
      <vt:lpstr>PowerPoint prezentacija</vt:lpstr>
      <vt:lpstr>PowerPoint prezentacija</vt:lpstr>
      <vt:lpstr>PEKARSKI PROIZVODI </vt:lpstr>
      <vt:lpstr>Prisjetimo se :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Prema vrsti upotrijebljenih sastojaka i načinu izrade, kruh posebnih vrsta se razvrstava i stavlja na tržište pod nazivom: </vt:lpstr>
      <vt:lpstr>PowerPoint prezentacija</vt:lpstr>
      <vt:lpstr>PECIVA - opis</vt:lpstr>
      <vt:lpstr>PECIVA se dijele :</vt:lpstr>
      <vt:lpstr>2. prema obliku:</vt:lpstr>
      <vt:lpstr>3. prema okusu :</vt:lpstr>
      <vt:lpstr>4. prema vrsti sastojaka i načinu izrade</vt:lpstr>
      <vt:lpstr>PowerPoint prezentacija</vt:lpstr>
      <vt:lpstr>PowerPoint prezentacija</vt:lpstr>
      <vt:lpstr>  DRUGI PEKARSKI PROIZVODI :  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 Prema vrsti upotrijebljenih sastojaka i načinu proizvodnje, drugi pekarski proizvodi razvrstavaju se i stavljaju na tržište pod nazivima:   </vt:lpstr>
      <vt:lpstr>PowerPoint prezentacija</vt:lpstr>
      <vt:lpstr>ZADATAK: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Pogledajte slijedeće slike i razmislite što vidite na tim slikama </dc:title>
  <dc:creator>Sanja Banfić-Kontrec</dc:creator>
  <cp:lastModifiedBy>Sanja Banfić-Kontrec</cp:lastModifiedBy>
  <cp:revision>9</cp:revision>
  <dcterms:created xsi:type="dcterms:W3CDTF">2021-03-07T18:05:41Z</dcterms:created>
  <dcterms:modified xsi:type="dcterms:W3CDTF">2021-06-17T10:31:59Z</dcterms:modified>
</cp:coreProperties>
</file>