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3F724-662A-47B7-8C6A-B2B2A86584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7005183-AED4-4C05-8923-64F8CE4D6C3B}">
      <dgm:prSet/>
      <dgm:spPr/>
      <dgm:t>
        <a:bodyPr/>
        <a:lstStyle/>
        <a:p>
          <a:r>
            <a:rPr lang="hr-HR"/>
            <a:t>Put koji je vodio do primanja u ceh nije bio nimalo lagan ni jednostavan i trajao je od 6-7 godina. </a:t>
          </a:r>
          <a:endParaRPr lang="en-US"/>
        </a:p>
      </dgm:t>
    </dgm:pt>
    <dgm:pt modelId="{8EBF6E24-4596-4BFD-B11E-25E10EDEE604}" type="parTrans" cxnId="{5523C8F9-205D-499E-B5D3-AB3E751137D2}">
      <dgm:prSet/>
      <dgm:spPr/>
      <dgm:t>
        <a:bodyPr/>
        <a:lstStyle/>
        <a:p>
          <a:endParaRPr lang="en-US"/>
        </a:p>
      </dgm:t>
    </dgm:pt>
    <dgm:pt modelId="{B58CD8CD-5F98-42B5-8E2E-EB563725D705}" type="sibTrans" cxnId="{5523C8F9-205D-499E-B5D3-AB3E751137D2}">
      <dgm:prSet/>
      <dgm:spPr/>
      <dgm:t>
        <a:bodyPr/>
        <a:lstStyle/>
        <a:p>
          <a:endParaRPr lang="en-US"/>
        </a:p>
      </dgm:t>
    </dgm:pt>
    <dgm:pt modelId="{27E56F37-624A-4EC8-A097-67750F493CDB}">
      <dgm:prSet/>
      <dgm:spPr/>
      <dgm:t>
        <a:bodyPr/>
        <a:lstStyle/>
        <a:p>
          <a:r>
            <a:rPr lang="hr-HR"/>
            <a:t>Naučnikom je mogao postati samo dječak rođen u zakonitom braku, kojeg je mesarski majstor mogao uzeti u nauk na 3-4 godine i kojeg je odmah bio dužan prijaviti cehu i za njega platiti određenu novčanu pristojbu. </a:t>
          </a:r>
          <a:endParaRPr lang="en-US"/>
        </a:p>
      </dgm:t>
    </dgm:pt>
    <dgm:pt modelId="{2952338F-CAF7-4630-96E7-2E2DB8BCB96D}" type="parTrans" cxnId="{4B668230-7D72-4E1A-9E4D-D27B196B1854}">
      <dgm:prSet/>
      <dgm:spPr/>
      <dgm:t>
        <a:bodyPr/>
        <a:lstStyle/>
        <a:p>
          <a:endParaRPr lang="en-US"/>
        </a:p>
      </dgm:t>
    </dgm:pt>
    <dgm:pt modelId="{884AA61A-134B-4675-968B-B2731E06BEF9}" type="sibTrans" cxnId="{4B668230-7D72-4E1A-9E4D-D27B196B1854}">
      <dgm:prSet/>
      <dgm:spPr/>
      <dgm:t>
        <a:bodyPr/>
        <a:lstStyle/>
        <a:p>
          <a:endParaRPr lang="en-US"/>
        </a:p>
      </dgm:t>
    </dgm:pt>
    <dgm:pt modelId="{1BA1BAAB-A8D9-4CDA-AFB2-79F4BCFCF2F3}">
      <dgm:prSet/>
      <dgm:spPr/>
      <dgm:t>
        <a:bodyPr/>
        <a:lstStyle/>
        <a:p>
          <a:r>
            <a:rPr lang="hr-HR"/>
            <a:t>Naučnika podučavaju pomoćnici - djetići i majstor. Nakon završenog naukovanja, naučnik je pristupao djetićkom ispitu nakon kojeg je dobio naukovni list i postao djetićem. </a:t>
          </a:r>
          <a:endParaRPr lang="en-US"/>
        </a:p>
      </dgm:t>
    </dgm:pt>
    <dgm:pt modelId="{F82E24CA-B7E8-41D9-A55E-4785F97CFCB2}" type="parTrans" cxnId="{6397C0A0-FB98-4B59-BBC0-7916A3FCC2A7}">
      <dgm:prSet/>
      <dgm:spPr/>
      <dgm:t>
        <a:bodyPr/>
        <a:lstStyle/>
        <a:p>
          <a:endParaRPr lang="en-US"/>
        </a:p>
      </dgm:t>
    </dgm:pt>
    <dgm:pt modelId="{3CA56217-3123-44CC-87BE-693037F7329F}" type="sibTrans" cxnId="{6397C0A0-FB98-4B59-BBC0-7916A3FCC2A7}">
      <dgm:prSet/>
      <dgm:spPr/>
      <dgm:t>
        <a:bodyPr/>
        <a:lstStyle/>
        <a:p>
          <a:endParaRPr lang="en-US"/>
        </a:p>
      </dgm:t>
    </dgm:pt>
    <dgm:pt modelId="{692503FF-991B-40B0-97F5-B6D2B28B2659}">
      <dgm:prSet/>
      <dgm:spPr/>
      <dgm:t>
        <a:bodyPr/>
        <a:lstStyle/>
        <a:p>
          <a:r>
            <a:rPr lang="hr-HR"/>
            <a:t>Djetić je imao obavezu vandranja tj. još tri godine učiti zanat kod drugih majstora van mjesta naukovanja nakon čega je stekao uvjete za primanje u ceh. </a:t>
          </a:r>
          <a:endParaRPr lang="en-US"/>
        </a:p>
      </dgm:t>
    </dgm:pt>
    <dgm:pt modelId="{3D16C72C-E4C1-49DB-A30F-2D6D8A8CFBF1}" type="parTrans" cxnId="{CA1D5CED-C18C-4520-8777-DAAFF86365CF}">
      <dgm:prSet/>
      <dgm:spPr/>
      <dgm:t>
        <a:bodyPr/>
        <a:lstStyle/>
        <a:p>
          <a:endParaRPr lang="en-US"/>
        </a:p>
      </dgm:t>
    </dgm:pt>
    <dgm:pt modelId="{4CDE0800-B5CD-4097-9CE3-5E497B7F8D53}" type="sibTrans" cxnId="{CA1D5CED-C18C-4520-8777-DAAFF86365CF}">
      <dgm:prSet/>
      <dgm:spPr/>
      <dgm:t>
        <a:bodyPr/>
        <a:lstStyle/>
        <a:p>
          <a:endParaRPr lang="en-US"/>
        </a:p>
      </dgm:t>
    </dgm:pt>
    <dgm:pt modelId="{603BBCEF-D6FC-42CA-A2E7-0C7AEB1D10B1}" type="pres">
      <dgm:prSet presAssocID="{AFE3F724-662A-47B7-8C6A-B2B2A86584E3}" presName="linear" presStyleCnt="0">
        <dgm:presLayoutVars>
          <dgm:animLvl val="lvl"/>
          <dgm:resizeHandles val="exact"/>
        </dgm:presLayoutVars>
      </dgm:prSet>
      <dgm:spPr/>
    </dgm:pt>
    <dgm:pt modelId="{2CB80C5D-F67B-4163-B999-37B7AE088776}" type="pres">
      <dgm:prSet presAssocID="{77005183-AED4-4C05-8923-64F8CE4D6C3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86B4EC-53FB-43F2-8113-17CABD12FCCF}" type="pres">
      <dgm:prSet presAssocID="{B58CD8CD-5F98-42B5-8E2E-EB563725D705}" presName="spacer" presStyleCnt="0"/>
      <dgm:spPr/>
    </dgm:pt>
    <dgm:pt modelId="{5FA65EA2-C577-4127-9A3A-FFC65A10D047}" type="pres">
      <dgm:prSet presAssocID="{27E56F37-624A-4EC8-A097-67750F493C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84C08A8-616C-49D8-8C14-83F3F47A678E}" type="pres">
      <dgm:prSet presAssocID="{884AA61A-134B-4675-968B-B2731E06BEF9}" presName="spacer" presStyleCnt="0"/>
      <dgm:spPr/>
    </dgm:pt>
    <dgm:pt modelId="{07B966C0-0D3C-4056-814C-63BD47FFBBCA}" type="pres">
      <dgm:prSet presAssocID="{1BA1BAAB-A8D9-4CDA-AFB2-79F4BCFCF2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863720-4B14-4AB7-981A-8A49581423B6}" type="pres">
      <dgm:prSet presAssocID="{3CA56217-3123-44CC-87BE-693037F7329F}" presName="spacer" presStyleCnt="0"/>
      <dgm:spPr/>
    </dgm:pt>
    <dgm:pt modelId="{8E515C12-127B-44EE-906B-073F6D261E7C}" type="pres">
      <dgm:prSet presAssocID="{692503FF-991B-40B0-97F5-B6D2B28B265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EB4023-C518-47C7-AEE3-C5D461E58355}" type="presOf" srcId="{1BA1BAAB-A8D9-4CDA-AFB2-79F4BCFCF2F3}" destId="{07B966C0-0D3C-4056-814C-63BD47FFBBCA}" srcOrd="0" destOrd="0" presId="urn:microsoft.com/office/officeart/2005/8/layout/vList2"/>
    <dgm:cxn modelId="{4B668230-7D72-4E1A-9E4D-D27B196B1854}" srcId="{AFE3F724-662A-47B7-8C6A-B2B2A86584E3}" destId="{27E56F37-624A-4EC8-A097-67750F493CDB}" srcOrd="1" destOrd="0" parTransId="{2952338F-CAF7-4630-96E7-2E2DB8BCB96D}" sibTransId="{884AA61A-134B-4675-968B-B2731E06BEF9}"/>
    <dgm:cxn modelId="{71E7F09B-10CF-4682-8A07-1FB6CAE7E032}" type="presOf" srcId="{27E56F37-624A-4EC8-A097-67750F493CDB}" destId="{5FA65EA2-C577-4127-9A3A-FFC65A10D047}" srcOrd="0" destOrd="0" presId="urn:microsoft.com/office/officeart/2005/8/layout/vList2"/>
    <dgm:cxn modelId="{021B1E9E-DDF6-4D3B-86E5-CD01D3D45A43}" type="presOf" srcId="{AFE3F724-662A-47B7-8C6A-B2B2A86584E3}" destId="{603BBCEF-D6FC-42CA-A2E7-0C7AEB1D10B1}" srcOrd="0" destOrd="0" presId="urn:microsoft.com/office/officeart/2005/8/layout/vList2"/>
    <dgm:cxn modelId="{6397C0A0-FB98-4B59-BBC0-7916A3FCC2A7}" srcId="{AFE3F724-662A-47B7-8C6A-B2B2A86584E3}" destId="{1BA1BAAB-A8D9-4CDA-AFB2-79F4BCFCF2F3}" srcOrd="2" destOrd="0" parTransId="{F82E24CA-B7E8-41D9-A55E-4785F97CFCB2}" sibTransId="{3CA56217-3123-44CC-87BE-693037F7329F}"/>
    <dgm:cxn modelId="{5A3A60BB-E528-4E09-9F9E-86EFB5C0D872}" type="presOf" srcId="{77005183-AED4-4C05-8923-64F8CE4D6C3B}" destId="{2CB80C5D-F67B-4163-B999-37B7AE088776}" srcOrd="0" destOrd="0" presId="urn:microsoft.com/office/officeart/2005/8/layout/vList2"/>
    <dgm:cxn modelId="{F5EF96CE-3B95-418E-9F50-AB6B3F6151B9}" type="presOf" srcId="{692503FF-991B-40B0-97F5-B6D2B28B2659}" destId="{8E515C12-127B-44EE-906B-073F6D261E7C}" srcOrd="0" destOrd="0" presId="urn:microsoft.com/office/officeart/2005/8/layout/vList2"/>
    <dgm:cxn modelId="{CA1D5CED-C18C-4520-8777-DAAFF86365CF}" srcId="{AFE3F724-662A-47B7-8C6A-B2B2A86584E3}" destId="{692503FF-991B-40B0-97F5-B6D2B28B2659}" srcOrd="3" destOrd="0" parTransId="{3D16C72C-E4C1-49DB-A30F-2D6D8A8CFBF1}" sibTransId="{4CDE0800-B5CD-4097-9CE3-5E497B7F8D53}"/>
    <dgm:cxn modelId="{5523C8F9-205D-499E-B5D3-AB3E751137D2}" srcId="{AFE3F724-662A-47B7-8C6A-B2B2A86584E3}" destId="{77005183-AED4-4C05-8923-64F8CE4D6C3B}" srcOrd="0" destOrd="0" parTransId="{8EBF6E24-4596-4BFD-B11E-25E10EDEE604}" sibTransId="{B58CD8CD-5F98-42B5-8E2E-EB563725D705}"/>
    <dgm:cxn modelId="{DD73E1EB-68CF-4CFD-8147-7029A9874D20}" type="presParOf" srcId="{603BBCEF-D6FC-42CA-A2E7-0C7AEB1D10B1}" destId="{2CB80C5D-F67B-4163-B999-37B7AE088776}" srcOrd="0" destOrd="0" presId="urn:microsoft.com/office/officeart/2005/8/layout/vList2"/>
    <dgm:cxn modelId="{F414C2C8-96C4-45DD-8DD6-6906B75C0230}" type="presParOf" srcId="{603BBCEF-D6FC-42CA-A2E7-0C7AEB1D10B1}" destId="{B186B4EC-53FB-43F2-8113-17CABD12FCCF}" srcOrd="1" destOrd="0" presId="urn:microsoft.com/office/officeart/2005/8/layout/vList2"/>
    <dgm:cxn modelId="{9F2F47A0-906E-4E7D-86BD-26BAAF2FBCB9}" type="presParOf" srcId="{603BBCEF-D6FC-42CA-A2E7-0C7AEB1D10B1}" destId="{5FA65EA2-C577-4127-9A3A-FFC65A10D047}" srcOrd="2" destOrd="0" presId="urn:microsoft.com/office/officeart/2005/8/layout/vList2"/>
    <dgm:cxn modelId="{0266EDDE-B8DC-497D-8121-2AFACE2F64F1}" type="presParOf" srcId="{603BBCEF-D6FC-42CA-A2E7-0C7AEB1D10B1}" destId="{384C08A8-616C-49D8-8C14-83F3F47A678E}" srcOrd="3" destOrd="0" presId="urn:microsoft.com/office/officeart/2005/8/layout/vList2"/>
    <dgm:cxn modelId="{65912BE4-3F85-43DB-AC8C-9CC32E94B5DB}" type="presParOf" srcId="{603BBCEF-D6FC-42CA-A2E7-0C7AEB1D10B1}" destId="{07B966C0-0D3C-4056-814C-63BD47FFBBCA}" srcOrd="4" destOrd="0" presId="urn:microsoft.com/office/officeart/2005/8/layout/vList2"/>
    <dgm:cxn modelId="{00B59665-3F4E-433A-B7A4-A7C4B2F8CCFB}" type="presParOf" srcId="{603BBCEF-D6FC-42CA-A2E7-0C7AEB1D10B1}" destId="{CE863720-4B14-4AB7-981A-8A49581423B6}" srcOrd="5" destOrd="0" presId="urn:microsoft.com/office/officeart/2005/8/layout/vList2"/>
    <dgm:cxn modelId="{4E6EBE99-4E05-4AB9-AB58-2083166313BE}" type="presParOf" srcId="{603BBCEF-D6FC-42CA-A2E7-0C7AEB1D10B1}" destId="{8E515C12-127B-44EE-906B-073F6D261E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80C5D-F67B-4163-B999-37B7AE088776}">
      <dsp:nvSpPr>
        <dsp:cNvPr id="0" name=""/>
        <dsp:cNvSpPr/>
      </dsp:nvSpPr>
      <dsp:spPr>
        <a:xfrm>
          <a:off x="0" y="44800"/>
          <a:ext cx="10109445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Put koji je vodio do primanja u ceh nije bio nimalo lagan ni jednostavan i trajao je od 6-7 godina. </a:t>
          </a:r>
          <a:endParaRPr lang="en-US" sz="1600" kern="1200"/>
        </a:p>
      </dsp:txBody>
      <dsp:txXfrm>
        <a:off x="43321" y="88121"/>
        <a:ext cx="10022803" cy="800803"/>
      </dsp:txXfrm>
    </dsp:sp>
    <dsp:sp modelId="{5FA65EA2-C577-4127-9A3A-FFC65A10D047}">
      <dsp:nvSpPr>
        <dsp:cNvPr id="0" name=""/>
        <dsp:cNvSpPr/>
      </dsp:nvSpPr>
      <dsp:spPr>
        <a:xfrm>
          <a:off x="0" y="978326"/>
          <a:ext cx="10109445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Naučnikom je mogao postati samo dječak rođen u zakonitom braku, kojeg je mesarski majstor mogao uzeti u nauk na 3-4 godine i kojeg je odmah bio dužan prijaviti cehu i za njega platiti određenu novčanu pristojbu. </a:t>
          </a:r>
          <a:endParaRPr lang="en-US" sz="1600" kern="1200"/>
        </a:p>
      </dsp:txBody>
      <dsp:txXfrm>
        <a:off x="43321" y="1021647"/>
        <a:ext cx="10022803" cy="800803"/>
      </dsp:txXfrm>
    </dsp:sp>
    <dsp:sp modelId="{07B966C0-0D3C-4056-814C-63BD47FFBBCA}">
      <dsp:nvSpPr>
        <dsp:cNvPr id="0" name=""/>
        <dsp:cNvSpPr/>
      </dsp:nvSpPr>
      <dsp:spPr>
        <a:xfrm>
          <a:off x="0" y="1911851"/>
          <a:ext cx="10109445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Naučnika podučavaju pomoćnici - djetići i majstor. Nakon završenog naukovanja, naučnik je pristupao djetićkom ispitu nakon kojeg je dobio naukovni list i postao djetićem. </a:t>
          </a:r>
          <a:endParaRPr lang="en-US" sz="1600" kern="1200"/>
        </a:p>
      </dsp:txBody>
      <dsp:txXfrm>
        <a:off x="43321" y="1955172"/>
        <a:ext cx="10022803" cy="800803"/>
      </dsp:txXfrm>
    </dsp:sp>
    <dsp:sp modelId="{8E515C12-127B-44EE-906B-073F6D261E7C}">
      <dsp:nvSpPr>
        <dsp:cNvPr id="0" name=""/>
        <dsp:cNvSpPr/>
      </dsp:nvSpPr>
      <dsp:spPr>
        <a:xfrm>
          <a:off x="0" y="2845376"/>
          <a:ext cx="10109445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Djetić je imao obavezu vandranja tj. još tri godine učiti zanat kod drugih majstora van mjesta naukovanja nakon čega je stekao uvjete za primanje u ceh. </a:t>
          </a:r>
          <a:endParaRPr lang="en-US" sz="1600" kern="1200"/>
        </a:p>
      </dsp:txBody>
      <dsp:txXfrm>
        <a:off x="43321" y="2888697"/>
        <a:ext cx="10022803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681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276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87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6904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999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611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734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77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904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088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862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118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65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489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01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229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135E-C032-4593-9D92-D687C20C34D7}" type="datetimeFigureOut">
              <a:rPr lang="hr-HR" smtClean="0"/>
              <a:t>17.12.2021.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48FB72E-0F89-499E-93CE-20A87DC8742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158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57093D6-A423-45FB-9604-933E6F3F0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3778870" cy="3943250"/>
          </a:xfrm>
        </p:spPr>
        <p:txBody>
          <a:bodyPr>
            <a:normAutofit/>
          </a:bodyPr>
          <a:lstStyle/>
          <a:p>
            <a:r>
              <a:rPr lang="hr-HR" sz="4000">
                <a:solidFill>
                  <a:srgbClr val="FEFFFF"/>
                </a:solidFill>
              </a:rPr>
              <a:t>CEH MESARA 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B8B4961-3ACC-457D-9335-D46AD93A4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026148"/>
            <a:ext cx="5134657" cy="871737"/>
          </a:xfrm>
        </p:spPr>
        <p:txBody>
          <a:bodyPr anchor="ctr">
            <a:normAutofit/>
          </a:bodyPr>
          <a:lstStyle/>
          <a:p>
            <a:r>
              <a:rPr lang="hr-HR" sz="1600" dirty="0">
                <a:solidFill>
                  <a:srgbClr val="FEFFFF"/>
                </a:solidFill>
              </a:rPr>
              <a:t>Obrtništvo srednjeg vijeka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4768149-1A60-4DA7-BE75-95B47277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9" t="24397" r="56436" b="45107"/>
          <a:stretch/>
        </p:blipFill>
        <p:spPr>
          <a:xfrm>
            <a:off x="6653262" y="711014"/>
            <a:ext cx="3094914" cy="3984244"/>
          </a:xfrm>
          <a:prstGeom prst="rect">
            <a:avLst/>
          </a:prstGeom>
        </p:spPr>
      </p:pic>
      <p:pic>
        <p:nvPicPr>
          <p:cNvPr id="1026" name="Picture 2" descr="Simboli grada - Turistička zajednica grada Varaždina">
            <a:extLst>
              <a:ext uri="{FF2B5EF4-FFF2-40B4-BE49-F238E27FC236}">
                <a16:creationId xmlns:a16="http://schemas.microsoft.com/office/drawing/2014/main" id="{225CE557-44D7-4F80-BE14-788DD793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41" y="1082898"/>
            <a:ext cx="17716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8BD5C7A8-5CD7-404D-A8CB-358F2FFF6672}"/>
              </a:ext>
            </a:extLst>
          </p:cNvPr>
          <p:cNvSpPr txBox="1"/>
          <p:nvPr/>
        </p:nvSpPr>
        <p:spPr>
          <a:xfrm>
            <a:off x="4639732" y="4539351"/>
            <a:ext cx="718148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Pripremila: LOVORKA ERNOIĆ, dipl. ing. prehrambene tehnologije</a:t>
            </a:r>
          </a:p>
          <a:p>
            <a:r>
              <a:rPr lang="hr-H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SREDNJA STRUKOVNA ŠKOLA VARAŽDIN</a:t>
            </a:r>
          </a:p>
        </p:txBody>
      </p:sp>
    </p:spTree>
    <p:extLst>
      <p:ext uri="{BB962C8B-B14F-4D97-AF65-F5344CB8AC3E}">
        <p14:creationId xmlns:p14="http://schemas.microsoft.com/office/powerpoint/2010/main" val="225685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EFC5BB-2BEB-454A-83A8-31A7ED13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1" y="624110"/>
            <a:ext cx="9763361" cy="1280890"/>
          </a:xfrm>
        </p:spPr>
        <p:txBody>
          <a:bodyPr>
            <a:normAutofit/>
          </a:bodyPr>
          <a:lstStyle/>
          <a:p>
            <a:r>
              <a:rPr lang="hr-H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naučnika do majstora </a:t>
            </a:r>
            <a:br>
              <a:rPr lang="hr-HR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3200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9D1AC94-365F-4B56-ACE4-7FE735C2D8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5167" y="2133600"/>
          <a:ext cx="10109445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545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E056B4-75D4-4608-87FA-CC6551D0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Majstorski rad ili majstorluk</a:t>
            </a:r>
            <a:endParaRPr lang="hr-HR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3B77E6-EC62-4E30-89FB-867A5044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704" y="2133600"/>
            <a:ext cx="4996206" cy="37776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 podnošenja molbe za primanje u ceh djetić izrađuje kao posljednju obavezu majstorsku radnju, majstorluk ili remek.</a:t>
            </a:r>
            <a:endParaRPr lang="hr-H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dok su drugi cehovi davali zadatke kandidatima za majstorstvo te ih stalno nadzirali u izrađivanju kako bi se uvjerili o njihovu samostalnom radu, kod mesara je to bilo nešto drugačije.</a:t>
            </a:r>
            <a:endParaRPr lang="hr-H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Mesari su imali točan red kako se polaže majstorluk. </a:t>
            </a:r>
          </a:p>
          <a:p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Prema zapisu iz 18.st., pisanom na njemačkom jeziku saznajemo pravila.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1C58BA6-38A5-4DD0-9D97-C1E60FE1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153" y="2274739"/>
            <a:ext cx="4901938" cy="32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8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77CEF16-F7DF-4D62-9FBA-76E58B31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Pravila polaganja majstorluka po redu: </a:t>
            </a:r>
            <a:br>
              <a:rPr lang="hr-H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D99481-3E20-45E0-9E35-93E3C2310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r-HR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Vol, koji se uzima za obični remek mora težiti najmanje 4 centa. U protivnom slučaju računat će se to kao znatna greška.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r-HR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Mlađi majstor mora pogoditi koliko važe čisto meso bez privage i to na cente i funte. Pogriješi li iznad 10 funta više ili manje, uzet će mu se to kao greška.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r-HR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procjeni sala mora pogoditi do 4 funta.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r-HR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 mora srušiti vola jednim udarcem i kada padne, smije ga samo još dva puta udariti.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r-HR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Ubod i rez mora odjednom izvršiti prema poznatim pravilima.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hr-HR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Mora nadalje jednim rezom razrezati komad od jabuke do reza.</a:t>
            </a:r>
          </a:p>
          <a:p>
            <a:endParaRPr lang="hr-HR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09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A82D27A-156A-4055-9440-68E85C04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Pravila polaganja majstorluka po redu: </a:t>
            </a:r>
            <a:br>
              <a:rPr lang="hr-H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5" name="Rezervirano mjesto sadržaja 2">
            <a:extLst>
              <a:ext uri="{FF2B5EF4-FFF2-40B4-BE49-F238E27FC236}">
                <a16:creationId xmlns:a16="http://schemas.microsoft.com/office/drawing/2014/main" id="{36B27AD5-BE54-4834-BFAD-5086093D4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Razrezati komad od prsiju do pupka.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Nakon toga isto tako razrezati od pupka do repa.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Tako valja postupiti također od lopatice do prsne jezgre.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Isto i od stegna do nutarnjeg dijela njegova jednim rezom razrezati.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Prsa mora rasjeći lijepo, ali ne i preduboko.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Nadalje treba prsa i trbuh isjeći s tri reza.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Zatim ima izrezati trbuh sa šest rezova.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7"/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Napokon valja sve greške najpažljivije izbjegavati.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 je majstorski rad zadovoljio kvalitetom, djetić uplaćuje majstorsku taksu i postaje punopravan član ceha i dobiva majstorski list. </a:t>
            </a:r>
          </a:p>
          <a:p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4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42AD4CA-B3B9-446C-8EA9-3574C04E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500" b="1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Cehovska škrinja </a:t>
            </a:r>
            <a:br>
              <a:rPr lang="hr-HR" sz="2500">
                <a:solidFill>
                  <a:srgbClr val="FE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500">
              <a:solidFill>
                <a:srgbClr val="FE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EE5938-5EF1-49E5-A918-DEAE00C6A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Mesarski kao i svaki drugi ceh posjedovao je vrlo značajne stvari, ali od najveće važnosti bila je cehovska škrinja. Svaki je ceh nastojao da mu ona bude što kićenija i ljepša. </a:t>
            </a:r>
            <a:endParaRPr lang="hr-HR" dirty="0">
              <a:solidFill>
                <a:srgbClr val="FE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postojanju škrinje mesarskog ceha govori nam zapis iz 1630. god. u kojem stoji da je ceh isplatio stolaru za </a:t>
            </a:r>
            <a:r>
              <a:rPr lang="hr-HR" dirty="0" err="1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škrinju,a</a:t>
            </a:r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bravaru za okov priličnu svotu novca.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Škrinja mesarskog ceha, što začuđuje, je bila prilično jednostavna, unatoč tome što je ceh imao i trošio puno novaca u odnosu na druge cehove. </a:t>
            </a:r>
            <a:endParaRPr lang="hr-HR" dirty="0">
              <a:solidFill>
                <a:srgbClr val="FE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 cehovsku škrinju svaki je ceh posjedovao kao svoj simbol i cehovsku zastavu. Zastava mesarskog ceha datira  iz 1641.,a druga iz 1653. godine. Osim škrinje i zastave važnu imovinu ceha čine zapisnici, tablice, vrč, pečatnjak i svijećnjak.</a:t>
            </a:r>
            <a:endParaRPr lang="hr-HR" dirty="0">
              <a:solidFill>
                <a:srgbClr val="FE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 dirty="0">
              <a:solidFill>
                <a:srgbClr val="FEFFFF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9DA405F-86CA-438F-8DFF-31F2436E6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8" t="13805" r="26906" b="43405"/>
          <a:stretch/>
        </p:blipFill>
        <p:spPr>
          <a:xfrm>
            <a:off x="8913705" y="2032000"/>
            <a:ext cx="2600634" cy="38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7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2B530E-5CC2-433C-B39B-D60DC4A2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hr-HR" sz="3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Običaji mesarskog ceha </a:t>
            </a:r>
            <a:br>
              <a:rPr lang="hr-HR" sz="3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30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A8BFD0-39E8-48AB-87CE-4E3FF0D0F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1905000"/>
            <a:ext cx="4140772" cy="40062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Jedna od glavnih obaveza svakog cehovskog člana bila je da neizostavno dolazi i bude prisutan svim crkvenim obredima.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Ponajprije su morali redovito nedjeljom i blagdanima dolaziti na mise, kao i na određene cehovske svetkovine, na primjer blagdan tri križa zaštitnika mesarskog ceha.</a:t>
            </a:r>
            <a:endParaRPr lang="hr-HR" sz="17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Članovi ceha pazili su i na to kako se vladaju djetići, da su pristojni, pošteni i marljivi i da su primjereno obučeni i obavljaju svoje cehovske dužnosti.</a:t>
            </a:r>
            <a:endParaRPr lang="hr-HR" sz="17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 sz="1700" dirty="0">
              <a:solidFill>
                <a:srgbClr val="00000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FA2FE4C-6DC2-45AA-9BFA-AAA8FCA81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2" t="62837" r="57633" b="6951"/>
          <a:stretch/>
        </p:blipFill>
        <p:spPr>
          <a:xfrm>
            <a:off x="7164371" y="1623687"/>
            <a:ext cx="3139252" cy="40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23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8BFC8A-3A0E-4093-A08F-776FB91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Obavljanje vjerskih dužnosti</a:t>
            </a:r>
            <a:br>
              <a:rPr lang="hr-HR" sz="27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7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C452C0-D269-4183-BF03-6A980102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Djetići su se zajedno s mladim </a:t>
            </a:r>
            <a:r>
              <a:rPr lang="hr-HR" sz="1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cehmeštom</a:t>
            </a: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morali brinuti o svijećnjaku i žrtveniku raspeća u župnoj crkvi koji je podignut i uzdržavan po mesarima.</a:t>
            </a:r>
            <a:endParaRPr lang="hr-HR" sz="17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 postojala nikakva isprika za izostanak obavljanja vjerskih dužnosti osim bolesti ili neke teže zapreke.</a:t>
            </a:r>
            <a:endParaRPr lang="hr-HR" sz="17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Strogo je bilo određeno i da se nedjeljama i blagdanima siječe meso rano ujutro kako bi se namirile gradske potrebe, ali čim bi zazvonilo po drugi put na misu u 10 sati ujutro, mesnice su se morale odmah zatvoriti.</a:t>
            </a:r>
            <a:endParaRPr lang="hr-HR" sz="17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 sz="1700" dirty="0">
              <a:solidFill>
                <a:srgbClr val="00000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9767CDC-E247-40AC-B997-D7826CD18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9" t="19291" r="53165" b="36170"/>
          <a:stretch/>
        </p:blipFill>
        <p:spPr>
          <a:xfrm>
            <a:off x="7079595" y="645106"/>
            <a:ext cx="3476268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0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7798514-9A27-49EB-A381-9E9D661A7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46148"/>
            <a:ext cx="4092173" cy="1324340"/>
          </a:xfrm>
        </p:spPr>
        <p:txBody>
          <a:bodyPr anchor="b">
            <a:normAutofit/>
          </a:bodyPr>
          <a:lstStyle/>
          <a:p>
            <a:r>
              <a:rPr lang="hr-HR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Cehmeštrov dom</a:t>
            </a:r>
            <a:br>
              <a:rPr lang="hr-HR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80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C5A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43BCDB-7754-481B-BA0F-CBB85A96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9" t="27778" r="26906" b="27778"/>
          <a:stretch/>
        </p:blipFill>
        <p:spPr>
          <a:xfrm>
            <a:off x="2567129" y="657049"/>
            <a:ext cx="3399333" cy="514265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F90CE5-60C4-4BD2-999F-9545EAB9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50" y="2255492"/>
            <a:ext cx="4093878" cy="3521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Dom mesarskog poglavara bio je središte zbivanja cijelog njihovog obrtnog  udruženja.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njemu su se sastajali cehovski majstori kad god je to bilo potrebno, a </a:t>
            </a:r>
            <a:r>
              <a:rPr lang="hr-HR" sz="17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morao biti dostupan majstorima, djetićima i ostalim službenim osobama u svako vrijeme.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Odmah nakon izbora novog </a:t>
            </a:r>
            <a:r>
              <a:rPr lang="hr-HR" sz="17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cehmeštra</a:t>
            </a:r>
            <a:r>
              <a:rPr lang="hr-HR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cehovske stvari su se prenosile u njegovu kuću uz velike opreze da se ne oštete ili da ne budu oštećene u požaru.</a:t>
            </a:r>
            <a:endParaRPr lang="hr-HR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 sz="1700"/>
          </a:p>
        </p:txBody>
      </p:sp>
    </p:spTree>
    <p:extLst>
      <p:ext uri="{BB962C8B-B14F-4D97-AF65-F5344CB8AC3E}">
        <p14:creationId xmlns:p14="http://schemas.microsoft.com/office/powerpoint/2010/main" val="61699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E64A9-2675-4A60-AFD0-6ED4D951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7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Gozbe varaždinskih mesara</a:t>
            </a:r>
            <a:br>
              <a:rPr lang="hr-HR" sz="27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7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746750-72C4-4D39-90C5-8FF53CCBE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123" y="2133599"/>
            <a:ext cx="4844375" cy="34889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Novi </a:t>
            </a:r>
            <a:r>
              <a:rPr lang="hr-HR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priprema gozbu koja traje po dva dana, a na temelju popisa namirnica koje su se utrošile na takvim gozbama saznajemo da su se na jelovniku mesara u vrijeme korizme, kada se i birao novi </a:t>
            </a:r>
            <a:r>
              <a:rPr lang="hr-HR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nalazile ribe-štuka, som, </a:t>
            </a:r>
            <a:r>
              <a:rPr lang="hr-HR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krap</a:t>
            </a: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meso sušene i usoljene ribe iz Hrvatskog primorja, puževi, rakovi i hobotnice.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Izvan posta mesari su na svojim gozbama najviše priređivali jela od teletine, telećih iznutrica kao što su pluća, </a:t>
            </a:r>
            <a:r>
              <a:rPr lang="hr-HR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bleke</a:t>
            </a: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fileki )  i </a:t>
            </a:r>
            <a:r>
              <a:rPr lang="hr-HR" sz="19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rajžlec</a:t>
            </a:r>
            <a:r>
              <a:rPr lang="hr-HR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dok se jela od govedine, te svinjetine pripremaju u mnogo manjoj mjeri. </a:t>
            </a:r>
          </a:p>
          <a:p>
            <a:pPr>
              <a:lnSpc>
                <a:spcPct val="90000"/>
              </a:lnSpc>
            </a:pPr>
            <a:endParaRPr lang="hr-HR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93F1D6C-D25D-44F0-BA7E-E45FB8F3A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5" t="30071" r="41117" b="27777"/>
          <a:stretch/>
        </p:blipFill>
        <p:spPr>
          <a:xfrm>
            <a:off x="6367274" y="2215229"/>
            <a:ext cx="5451627" cy="28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1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9296DF1-3628-468A-940E-D07F646E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hr-H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Gozbe varaždinskih mesara</a:t>
            </a:r>
            <a:endParaRPr lang="hr-HR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20C157-6972-46C2-9392-966ACC272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Prema sačuvanim zapisima 16. i 17. stoljeća varaždinski mesari trošili su na svojim gozbama mnogo kobasica i </a:t>
            </a:r>
            <a:r>
              <a:rPr lang="hr-H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devenica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bijelih i crnih, a manje svježe i suhe slanine, dok se i ne spominje sušeni svinjski but, pa tako dobivamo dojam da su većinu svinjskog mesa upotrebljavali za izradu kobasica. </a:t>
            </a:r>
          </a:p>
          <a:p>
            <a:pPr>
              <a:spcAft>
                <a:spcPts val="80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Spominje se i priprema odojaka koje su pekli na ražnju ispred kuće ili na otvorenom ognjištu, dok se ovčetina rjeđe spominje, a i danas se u našem kraju troši veoma malo. </a:t>
            </a:r>
            <a:endParaRPr lang="hr-H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peradi na gozbenom stolu našli su se pilići, kokoši, kopuni, patke, guske te 1669. godine prvi put i puran. Spominje se i meso golubova, grlica, jarebica, kosova i drugih ptica, te obilje različitog povrća i voća i silne količine vina, medovine, </a:t>
            </a:r>
            <a:r>
              <a:rPr lang="hr-H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pive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rakije. </a:t>
            </a:r>
            <a:endParaRPr lang="hr-H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5904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35F2D5-EC62-45C5-9512-7EA02492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373" y="624110"/>
            <a:ext cx="9685240" cy="1280890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jedinica: Ceh mesara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18BA72-E709-424D-90BE-93D0D02C4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373" y="2133600"/>
            <a:ext cx="9685239" cy="3777622"/>
          </a:xfrm>
        </p:spPr>
        <p:txBody>
          <a:bodyPr/>
          <a:lstStyle/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Vrsta materijala: Prezentacija </a:t>
            </a:r>
          </a:p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zanimanja/kvalifikacije : JMO MESAR</a:t>
            </a:r>
          </a:p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predmeta: Prerada mesa i mesne prerađevine</a:t>
            </a:r>
          </a:p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cjelina: Prerada mesa- uvod  </a:t>
            </a:r>
          </a:p>
          <a:p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u kojem se obrađuje tema: 3. razred</a:t>
            </a:r>
          </a:p>
          <a:p>
            <a:pPr algn="l" fontAlgn="base"/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koga je kreiran materijal: Za učenike i nastavnike </a:t>
            </a:r>
            <a:endParaRPr lang="hr-HR" b="0" i="0" dirty="0">
              <a:solidFill>
                <a:srgbClr val="30A5C9"/>
              </a:solidFill>
              <a:effectLst/>
              <a:latin typeface="Didact Gothic"/>
            </a:endParaRPr>
          </a:p>
          <a:p>
            <a:pPr algn="l" fontAlgn="base"/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Kojem uzrastu učenika je namijenjen: 3. razred srednje škole </a:t>
            </a:r>
          </a:p>
          <a:p>
            <a:pPr algn="l" fontAlgn="base"/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 i prezime autora: Lovorka Ernoić, dipl. ing. </a:t>
            </a:r>
            <a:r>
              <a:rPr lang="hr-HR" altLang="sr-Latn-R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prehrambene tehnologije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20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3030214-227F-42DB-9282-BBA6AF8D9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A9A1F2-A98F-4177-A383-D7AB8D45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889" y="1059872"/>
            <a:ext cx="3012216" cy="4851349"/>
          </a:xfrm>
        </p:spPr>
        <p:txBody>
          <a:bodyPr>
            <a:normAutofit/>
          </a:bodyPr>
          <a:lstStyle/>
          <a:p>
            <a:r>
              <a:rPr lang="hr-HR" b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Cijene mesa</a:t>
            </a:r>
            <a:br>
              <a:rPr lang="hr-HR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/>
          </a:p>
        </p:txBody>
      </p:sp>
      <p:sp>
        <p:nvSpPr>
          <p:cNvPr id="58" name="Freeform 11">
            <a:extLst>
              <a:ext uri="{FF2B5EF4-FFF2-40B4-BE49-F238E27FC236}">
                <a16:creationId xmlns:a16="http://schemas.microsoft.com/office/drawing/2014/main" id="{0D7A9289-BAD1-4A78-979F-A655C886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1149203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6D9065-58A2-4434-B611-69F89778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368" y="1059872"/>
            <a:ext cx="6224244" cy="4851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Teletina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osobito cijenjena te stoji za 1 funtu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1592. g. - 2 denara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1621. g. - 3 denara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1699. g. -dostiže cijenu od 4 denara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Cijena teletine je tako tijekom 100 godina dvostruko porasla, a ovisi o ponudi na tržištu. Često se kupuje po  pola teleta ili čitavo tele.  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Teleće glavice 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 dva komada)</a:t>
            </a:r>
            <a:r>
              <a:rPr lang="hr-HR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krajem</a:t>
            </a:r>
            <a:r>
              <a:rPr lang="hr-HR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 st. stoje 12-18 denara. 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Volovski jezik 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1693.g. stajao 8 denara.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Govedina 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ima cijenu između 2-3 denara, a ponekad i 4 denara za funtu.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6BF5ADA-9616-4268-91DC-7037F655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2132116"/>
            <a:ext cx="339576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9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735F2D0-3B5D-402A-AF69-6CB51240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hr-HR" b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Cijene mesa</a:t>
            </a:r>
            <a:br>
              <a:rPr lang="hr-HR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D622F7-D2E5-4C36-8F1F-B355898A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10" y="1286934"/>
            <a:ext cx="5292436" cy="428413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5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Svinjetina </a:t>
            </a: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troši mnogo manje od teletine, jer je znatno skuplja, pa je  tako 1 funt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1617. g. - 4 denara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1621. g. cijena se diže na 8 denara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1624. g. stoji čak 10 denara 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5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Suha slanina </a:t>
            </a: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plaćala se po 8 denara i kupuje se veoma malo.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hr-HR" sz="15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Odojci i prasad</a:t>
            </a: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kupuju se češće od svinjetine za pečenje na ražnju, a plaćali su se po veličini i po komadu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1621.g. - 40 denara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1695. g. – čak 60 denara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15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1700.g.- 30-40 denara </a:t>
            </a:r>
            <a:endParaRPr lang="hr-HR" sz="150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hr-HR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78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5">
            <a:extLst>
              <a:ext uri="{FF2B5EF4-FFF2-40B4-BE49-F238E27FC236}">
                <a16:creationId xmlns:a16="http://schemas.microsoft.com/office/drawing/2014/main" id="{83030214-227F-42DB-9282-BBA6AF8D9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C979271-6A31-49A1-B739-458A52C7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889" y="1059872"/>
            <a:ext cx="3012216" cy="4851349"/>
          </a:xfrm>
        </p:spPr>
        <p:txBody>
          <a:bodyPr>
            <a:normAutofit/>
          </a:bodyPr>
          <a:lstStyle/>
          <a:p>
            <a:r>
              <a:rPr lang="hr-HR" b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Cijene mesa</a:t>
            </a:r>
            <a:br>
              <a:rPr lang="hr-HR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0D7A9289-BAD1-4A78-979F-A655C886D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1149203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3A88DC-5EBF-4FBE-AC62-A00818FD9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948" y="1059872"/>
            <a:ext cx="6224244" cy="485135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Ovčetina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trošila malo i rijetko, a 1635. g. nabavljala po cijeni 2,6 – 3 denara za 1 </a:t>
            </a:r>
            <a:r>
              <a:rPr lang="hr-H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funt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r-H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Devenice</a:t>
            </a: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komadu 1617.g. stoje 1 denar, a 1654.g. denar i pol.</a:t>
            </a:r>
            <a:endParaRPr lang="hr-H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Perad se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troši naveliko</a:t>
            </a: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 u periodu od 1614.,1618. i 1621.g. stoji 13-16 denara, a 1626.g. stoji 20 denara po komadu ovisno o veličini. </a:t>
            </a:r>
          </a:p>
          <a:p>
            <a:pPr>
              <a:spcAft>
                <a:spcPts val="80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Najviše se cijene kopuni, a zatim i kokoši. </a:t>
            </a:r>
            <a:endParaRPr lang="hr-H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DAFCD6F-6804-47C6-AAED-FA43D4E1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08" y="2433788"/>
            <a:ext cx="339576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lika 3" descr="Slika na kojoj se prikazuje tekst, na zatvorenom, postaviti, tkanina&#10;&#10;Opis je automatski generiran">
            <a:extLst>
              <a:ext uri="{FF2B5EF4-FFF2-40B4-BE49-F238E27FC236}">
                <a16:creationId xmlns:a16="http://schemas.microsoft.com/office/drawing/2014/main" id="{471B500B-92DC-483E-87A1-1215092B7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9" r="28578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57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67DB55-A799-4AD4-83B0-0896A9CA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5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Crtice iz svakodnevnog života varaždinskih mesara:</a:t>
            </a:r>
            <a:br>
              <a:rPr lang="hr-HR" sz="25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5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Skupa odluka mesara Mikleca</a:t>
            </a:r>
            <a:endParaRPr lang="hr-HR" sz="2500">
              <a:solidFill>
                <a:srgbClr val="FE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196889-78A6-4D85-8EEE-F54C0F41F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D09331"/>
              </a:buClr>
            </a:pPr>
            <a:r>
              <a:rPr lang="hr-HR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Cehovi su nekada bili tako moćni i utjecajni da su određivali ne samo poslovni život majstora i šegrta, već i njihov privatni život. Tako je recimo u mesarskom cehu bilo pravilima propisano da svi mesarski majstori moraju biti oženjeni. Ali Martin </a:t>
            </a:r>
            <a:r>
              <a:rPr lang="hr-HR" dirty="0" err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Miklec</a:t>
            </a:r>
            <a:r>
              <a:rPr lang="hr-HR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novi mesar u Varaždinu, nikako se nije želio ženiti. Prvo se uspio izvući iz braka molbom.</a:t>
            </a:r>
          </a:p>
        </p:txBody>
      </p:sp>
    </p:spTree>
    <p:extLst>
      <p:ext uri="{BB962C8B-B14F-4D97-AF65-F5344CB8AC3E}">
        <p14:creationId xmlns:p14="http://schemas.microsoft.com/office/powerpoint/2010/main" val="602446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ADB646-975C-4119-8726-7092A52E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5" y="624110"/>
            <a:ext cx="9864348" cy="1280890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rgbClr val="5B3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Crtice iz svakodnevnog života varaždinskih mesara:</a:t>
            </a:r>
            <a:br>
              <a:rPr lang="hr-HR" sz="3200" dirty="0">
                <a:solidFill>
                  <a:srgbClr val="5B3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200" dirty="0">
                <a:solidFill>
                  <a:srgbClr val="5B3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Skupa odluka mesara </a:t>
            </a:r>
            <a:r>
              <a:rPr lang="hr-HR" sz="3200" dirty="0" err="1">
                <a:solidFill>
                  <a:srgbClr val="5B3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Mikleca</a:t>
            </a:r>
            <a:endParaRPr lang="hr-HR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F8DA50-6C4C-40CB-8250-07AE82A0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728" y="2133600"/>
            <a:ext cx="5213023" cy="3777622"/>
          </a:xfrm>
        </p:spPr>
        <p:txBody>
          <a:bodyPr>
            <a:normAutofit fontScale="85000" lnSpcReduction="10000"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Naime, Martin piše mesarskom cehu molbu za oslobođenje od ženidbe.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Ceh-majstor se smilovao i Martin je oslobođen te obveze na godinu dana. Nakon te godine moli još jedan produžetak momačkog života.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uzvrat je morao pripremiti gozbu za sve mesare.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Sljedeće godine mora platiti jedan zlatni dukat.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Niti poslije toga ne htjede se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Miklec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ženiti.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Kazna je sada iznosila 4 ugarska forinta i 80 denara za objed mesarskog ceha.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tako je Martin godinama radije plaćao i častio nego se ženio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D7315C3-A19D-4AC1-9F5C-F6398AE1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06" y="1833647"/>
            <a:ext cx="4593507" cy="41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81819F9-8CAC-4A6C-8F06-0482027F9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3174532-72BE-4CF4-B38C-55F21E6B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1864865"/>
            <a:ext cx="8131550" cy="2262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Izradila: LOVORKA ERNOIĆ, dipl. ing. prehrambene tehnologije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DDA561A-DD39-4961-94A4-1246E116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3062" y="4127644"/>
            <a:ext cx="8131550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SREDNJA STRUKOVNA ŠKOLA VARAŽDIN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98CC08-AEC2-4E8F-8F52-0F5C6372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1545E6-EB3C-4478-A661-A2CA963F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0A75861-F6C5-44A9-B161-B03701CB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2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545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262F16-595D-4292-9780-CF592787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5882055" cy="1280890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Obrtništvo srednjeg vijeka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F45697-43DA-4C1C-A450-5C3875FD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5" y="2133599"/>
            <a:ext cx="3481431" cy="3249105"/>
          </a:xfrm>
        </p:spPr>
        <p:txBody>
          <a:bodyPr>
            <a:normAutofit/>
          </a:bodyPr>
          <a:lstStyle/>
          <a:p>
            <a:r>
              <a:rPr lang="hr-H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 je strukovna organizacija koja okuplja obrtnike iste ili u slučaju manjeg broja obrtnika, obrtnike srodnih struka. </a:t>
            </a:r>
          </a:p>
          <a:p>
            <a:r>
              <a:rPr lang="hr-H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su ujedno privilegirane organizacije sa strogom unutrašnjom hijerarhijskom strukturom određenom cehovskim pravilima čije je poštivanje zajamčeno snagom kraljevske vlasti. </a:t>
            </a:r>
            <a:endParaRPr lang="hr-HR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97413A5-3643-4922-AC55-5262EE1EB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3" t="15461" r="18777" b="9101"/>
          <a:stretch/>
        </p:blipFill>
        <p:spPr>
          <a:xfrm>
            <a:off x="5382704" y="1740275"/>
            <a:ext cx="5458420" cy="36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56E1958-DA59-4D89-BF69-A7C2C9A6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945" y="646148"/>
            <a:ext cx="4471884" cy="1324340"/>
          </a:xfrm>
        </p:spPr>
        <p:txBody>
          <a:bodyPr anchor="b">
            <a:norm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Obrtništvo srednjeg vijeka </a:t>
            </a:r>
            <a:endParaRPr lang="hr-HR" sz="2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A35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AE9BF2-BB58-4FF4-9345-B8BBF41A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9756" y="657049"/>
            <a:ext cx="5214080" cy="514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580A15-2C4D-43D3-9D60-4292FAE2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50" y="2255492"/>
            <a:ext cx="4093878" cy="352174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Varaždinu,  tipičnom srednjovjekovnom cehovskom gradu do danas je sačuvano obilje cehovske građe iz koje saznajemo o životu i radu varaždinskih mesarskih obrtnika.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Mesari su tako najprije bili udruženi u crkvene bratovštine kakve u to vrijeme nalazimo i u Dalmaciji i u ostalim zapadnim europskim zemljama u okruženju, a zatim su se organizirali u prave cehovske organizacije.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759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C9DDF-C1F4-48B4-BAC2-9983FB20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hr-HR" sz="3200">
                <a:latin typeface="Times New Roman" panose="02020603050405020304" pitchFamily="18" charset="0"/>
                <a:cs typeface="Times New Roman" panose="02020603050405020304" pitchFamily="18" charset="0"/>
              </a:rPr>
              <a:t>Obrtništvo srednjeg vijeka </a:t>
            </a:r>
            <a:endParaRPr lang="hr-HR" sz="32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8DA1EA-6EA8-4770-916F-CA71E981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Zahvaljujući mesarskom cehu koji je sačuvao knjigu računskih zapisa pisanu hrvatskim jezikom iz 1589. godine , a koje su mesari vodili neprekidno iz godine u godine, te ih uvezivali u jednu knjigu, saznajemo mnoge interesantne podatke iz tog vremena. </a:t>
            </a:r>
          </a:p>
          <a:p>
            <a:pPr>
              <a:lnSpc>
                <a:spcPct val="90000"/>
              </a:lnSpc>
            </a:pPr>
            <a:r>
              <a:rPr lang="hr-HR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Cehovska organizacija je djelovala kroz cehovske skupštine koje se održavaju 4 puta godišnje i na kojima se uplaćuju pristojbe i rješavaju svi poslovi vezani za rad ceha, kao što je i biranje cehmeštra. </a:t>
            </a:r>
            <a:endParaRPr lang="hr-HR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>
              <a:solidFill>
                <a:srgbClr val="000000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E0674A7-1FE2-4D7D-A228-B532C2F19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3" t="42020" r="30748" b="21277"/>
          <a:stretch/>
        </p:blipFill>
        <p:spPr>
          <a:xfrm>
            <a:off x="6432336" y="645106"/>
            <a:ext cx="4770787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6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C0A0BB-7C55-45E1-A5A2-46E6F511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46148"/>
            <a:ext cx="4092173" cy="132434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Organizacija mesarskog ceha </a:t>
            </a:r>
            <a:br>
              <a:rPr lang="hr-H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86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28060AC-8956-49FA-98FD-592A16BEC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1" t="33050" r="20532" b="39432"/>
          <a:stretch/>
        </p:blipFill>
        <p:spPr>
          <a:xfrm>
            <a:off x="1643262" y="657675"/>
            <a:ext cx="5247068" cy="5141403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1E1294-2B1C-44C7-B81A-A81CBF244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50" y="2255492"/>
            <a:ext cx="4093878" cy="3521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čelu ceha nalazi se cehovski starješina- </a:t>
            </a:r>
            <a:r>
              <a:rPr lang="hr-HR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kojeg mesari, članovi ceha biraju svake godine na dan sveca zaštitnika ceha ili na dan dobivanja cehovskih privilegija. U slučaju mesarskog ceha to je bilo na  korizmenu nedjelju u domu starog </a:t>
            </a:r>
            <a:r>
              <a:rPr lang="hr-HR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cehmeštra</a:t>
            </a: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r-HR" sz="17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841608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1B5A3FF-9DC3-4DDF-8A9C-826C573F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hr-HR" sz="3200" dirty="0">
                <a:solidFill>
                  <a:srgbClr val="FE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Cehovski starješina-</a:t>
            </a:r>
            <a:r>
              <a:rPr lang="hr-HR" sz="3200" dirty="0" err="1">
                <a:solidFill>
                  <a:srgbClr val="FE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endParaRPr lang="hr-HR" sz="3200" dirty="0">
              <a:solidFill>
                <a:srgbClr val="FE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E990B9-5D0B-46C0-9A8D-90EF214F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nadzire cjelokupan rad ceha i posrednik je između ceha i gradske vlasti.</a:t>
            </a:r>
          </a:p>
          <a:p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nadzire kvalitetu cehovskih proizvoda, rješava sporove među majstorima, predlaže nove članove ceha i raspravlja s ostalim majstorima o njihovom primitku. </a:t>
            </a:r>
          </a:p>
          <a:p>
            <a:r>
              <a:rPr lang="hr-HR" dirty="0" err="1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dirty="0">
                <a:solidFill>
                  <a:srgbClr val="FE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ujedno upravlja cehovskom imovinom, čuva cehovsku škrinju s cehovskim povlasticama, zapisima i novcem. U škrinji se nalaze i ostale stvari kao što su zastava, pečat, pozivnica, te neizbježni  cehovski vrč. </a:t>
            </a:r>
            <a:endParaRPr lang="hr-HR" dirty="0">
              <a:solidFill>
                <a:srgbClr val="FE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rgbClr val="FEFFFF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4116BC-C8BB-49D7-B6F8-039C306A5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16" t="15177" r="26906" b="33475"/>
          <a:stretch/>
        </p:blipFill>
        <p:spPr>
          <a:xfrm>
            <a:off x="8618706" y="2031999"/>
            <a:ext cx="2870948" cy="43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82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A1A7A9E-17C9-4FAF-805E-4DA6C5A8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80" y="543254"/>
            <a:ext cx="3650279" cy="1259894"/>
          </a:xfrm>
        </p:spPr>
        <p:txBody>
          <a:bodyPr>
            <a:normAutofit/>
          </a:bodyPr>
          <a:lstStyle/>
          <a:p>
            <a:r>
              <a:rPr lang="hr-HR" sz="3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Cehovski starješina-</a:t>
            </a:r>
            <a:r>
              <a:rPr lang="hr-HR" sz="3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endParaRPr lang="hr-HR" sz="33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BD4B97-0425-43E9-BE77-677B67FC4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hr-HR" sz="1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cehmeštra</a:t>
            </a: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uglavnom biraju uvažene starije majstore. </a:t>
            </a:r>
          </a:p>
          <a:p>
            <a:pPr>
              <a:lnSpc>
                <a:spcPct val="90000"/>
              </a:lnSpc>
            </a:pP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 </a:t>
            </a:r>
            <a:r>
              <a:rPr lang="hr-HR" sz="1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mogao ostati po nekoliko godina ako su majstori bili zadovoljni s njim i ako su ga ponovno izabrali, a što je on trebao i prihvatiti. </a:t>
            </a:r>
          </a:p>
          <a:p>
            <a:pPr>
              <a:lnSpc>
                <a:spcPct val="90000"/>
              </a:lnSpc>
            </a:pPr>
            <a:r>
              <a:rPr lang="hr-HR" sz="1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Kanditiraju</a:t>
            </a: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obično tri člana, a pobjeđuje onaj s najvećim brojem glasova uz javno glasovanje.</a:t>
            </a:r>
          </a:p>
          <a:p>
            <a:pPr>
              <a:lnSpc>
                <a:spcPct val="90000"/>
              </a:lnSpc>
            </a:pP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Izbor </a:t>
            </a:r>
            <a:r>
              <a:rPr lang="hr-HR" sz="1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cehmeštra</a:t>
            </a: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odvijao se uvijek kod otvorene škrinje koja je svojim sadržajem predstavljala svetinju za cijeli ceh. Nakon izbora </a:t>
            </a:r>
            <a:r>
              <a:rPr lang="hr-HR" sz="1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priređuje u svojoj kući svečanu gozbu za sve majstore i djetiće.  </a:t>
            </a:r>
            <a:endParaRPr lang="hr-HR" sz="15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 sz="15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B3E7BD3-8008-416F-A973-7C154D35D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85" t="40567" r="26906" b="17872"/>
          <a:stretch/>
        </p:blipFill>
        <p:spPr>
          <a:xfrm>
            <a:off x="5081915" y="799846"/>
            <a:ext cx="3372343" cy="525277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0057454-F8AA-4DFA-862F-6B66DD8F5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3" t="52624" r="51250" b="13806"/>
          <a:stretch/>
        </p:blipFill>
        <p:spPr>
          <a:xfrm>
            <a:off x="8625666" y="2133600"/>
            <a:ext cx="3394926" cy="2705268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E7AD023-763A-4A6E-8C2A-43BD748F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46148"/>
            <a:ext cx="4092173" cy="1324340"/>
          </a:xfrm>
        </p:spPr>
        <p:txBody>
          <a:bodyPr anchor="b">
            <a:normAutofit/>
          </a:bodyPr>
          <a:lstStyle/>
          <a:p>
            <a:r>
              <a:rPr lang="hr-HR" sz="2800">
                <a:latin typeface="Times New Roman" panose="02020603050405020304" pitchFamily="18" charset="0"/>
                <a:cs typeface="Times New Roman" panose="02020603050405020304" pitchFamily="18" charset="0"/>
              </a:rPr>
              <a:t>Otac meštar, mladi cehmeštar, bijarmeštar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A50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2E79C20-B336-41D8-8962-625F71592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15" t="20425" r="36968" b="41986"/>
          <a:stretch/>
        </p:blipFill>
        <p:spPr>
          <a:xfrm>
            <a:off x="1643262" y="879582"/>
            <a:ext cx="5247068" cy="469758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F063B8A-1CA9-4B8A-8ECA-EDDFA10C9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50" y="2255492"/>
            <a:ext cx="4093878" cy="3521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cehmeštra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obavljanju poslova ceha sudjeluju i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otacmeštar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mladi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bijarmeštar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cehovski sluga. </a:t>
            </a:r>
          </a:p>
          <a:p>
            <a:pPr>
              <a:lnSpc>
                <a:spcPct val="90000"/>
              </a:lnSpc>
            </a:pP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dok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otacmeštar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nadzire završene naučnike – djetiće i udomljuje na rad strane djetiće, mladi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cehmeštar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najmlađi majstor brine se o radu i miru na sajmovima, cehovskim sastancima te o cehovskom oltaru. </a:t>
            </a:r>
          </a:p>
          <a:p>
            <a:pPr>
              <a:lnSpc>
                <a:spcPct val="90000"/>
              </a:lnSpc>
            </a:pP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Bijarmeštar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poziva majstore na cehovske sastanke- </a:t>
            </a:r>
            <a:r>
              <a:rPr lang="hr-HR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bijaruše</a:t>
            </a:r>
            <a:r>
              <a:rPr lang="hr-HR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hr-HR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5799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1556</TotalTime>
  <Words>1908</Words>
  <Application>Microsoft Office PowerPoint</Application>
  <PresentationFormat>Široki zaslon</PresentationFormat>
  <Paragraphs>129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Didact Gothic</vt:lpstr>
      <vt:lpstr>Symbol</vt:lpstr>
      <vt:lpstr>Times New Roman</vt:lpstr>
      <vt:lpstr>Wingdings 3</vt:lpstr>
      <vt:lpstr>Pramen</vt:lpstr>
      <vt:lpstr>CEH MESARA </vt:lpstr>
      <vt:lpstr>Nastavna jedinica: Ceh mesara </vt:lpstr>
      <vt:lpstr>Obrtništvo srednjeg vijeka </vt:lpstr>
      <vt:lpstr>Obrtništvo srednjeg vijeka </vt:lpstr>
      <vt:lpstr>Obrtništvo srednjeg vijeka </vt:lpstr>
      <vt:lpstr>Organizacija mesarskog ceha  </vt:lpstr>
      <vt:lpstr>Cehovski starješina-cehmeštar</vt:lpstr>
      <vt:lpstr>Cehovski starješina-cehmeštar</vt:lpstr>
      <vt:lpstr>Otac meštar, mladi cehmeštar, bijarmeštar </vt:lpstr>
      <vt:lpstr>Od naučnika do majstora  </vt:lpstr>
      <vt:lpstr>Majstorski rad ili majstorluk</vt:lpstr>
      <vt:lpstr>Pravila polaganja majstorluka po redu:  </vt:lpstr>
      <vt:lpstr>Pravila polaganja majstorluka po redu:  </vt:lpstr>
      <vt:lpstr>Cehovska škrinja  </vt:lpstr>
      <vt:lpstr>Običaji mesarskog ceha  </vt:lpstr>
      <vt:lpstr>Obavljanje vjerskih dužnosti </vt:lpstr>
      <vt:lpstr>Cehmeštrov dom </vt:lpstr>
      <vt:lpstr>Gozbe varaždinskih mesara </vt:lpstr>
      <vt:lpstr>Gozbe varaždinskih mesara</vt:lpstr>
      <vt:lpstr>Cijene mesa </vt:lpstr>
      <vt:lpstr>Cijene mesa </vt:lpstr>
      <vt:lpstr>Cijene mesa </vt:lpstr>
      <vt:lpstr>Crtice iz svakodnevnog života varaždinskih mesara:  Skupa odluka mesara Mikleca</vt:lpstr>
      <vt:lpstr>Crtice iz svakodnevnog života varaždinskih mesara:  Skupa odluka mesara Mikleca</vt:lpstr>
      <vt:lpstr>Izradila: LOVORKA ERNOIĆ, dipl. ing. prehrambene tehnologije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CEH MESARA </dc:title>
  <dc:creator>Lovorka</dc:creator>
  <cp:lastModifiedBy>Učenik</cp:lastModifiedBy>
  <cp:revision>18</cp:revision>
  <dcterms:created xsi:type="dcterms:W3CDTF">2021-12-08T07:32:16Z</dcterms:created>
  <dcterms:modified xsi:type="dcterms:W3CDTF">2021-12-17T07:55:50Z</dcterms:modified>
</cp:coreProperties>
</file>