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28" r:id="rId2"/>
  </p:sldMasterIdLst>
  <p:sldIdLst>
    <p:sldId id="297" r:id="rId3"/>
    <p:sldId id="306" r:id="rId4"/>
    <p:sldId id="298" r:id="rId5"/>
    <p:sldId id="299" r:id="rId6"/>
    <p:sldId id="301" r:id="rId7"/>
    <p:sldId id="304" r:id="rId8"/>
    <p:sldId id="30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5" r:id="rId41"/>
    <p:sldId id="295" r:id="rId42"/>
    <p:sldId id="296" r:id="rId4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879FD4-4C0E-42DA-8F9B-03513BF43EFE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0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644D6-5C5A-43A2-B755-DF4E60BD5B94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3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C5AEC0-208F-46DB-B9E8-514BD2485D5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38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90F99-1A2E-4165-88A2-D008B2841859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4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B846B-9F61-4EFE-85B9-208B31F7A8FB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3672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0731C-3D3C-491A-9F5B-96ECB21BE624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67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1164B-AE03-4995-8851-152DFACE0F58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04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C1597-DB14-4A53-BBD0-122159DD617E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2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879FD4-4C0E-42DA-8F9B-03513BF43EFE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6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BB3E99-9717-4801-B29C-18C9411F9042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8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3ED66-83A5-4078-BE52-6BA7E97627BA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5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BB3E99-9717-4801-B29C-18C9411F9042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93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1986AD-2C9C-4F1D-A176-4B9550AE765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4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482CF0-20F4-4D37-A9D4-18D42B6EBDF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7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C8754-32C8-42C7-8E8B-01B70658789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534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ADEE5-7D26-47E3-837A-E26B02F768B0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C1F10-DC7D-4C6C-8ED9-179D8906CDCC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49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81A200-3CCA-4BE3-BF4B-0AB1CF2C69F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06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9644D6-5C5A-43A2-B755-DF4E60BD5B94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53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C5AEC0-208F-46DB-B9E8-514BD2485D5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229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90F99-1A2E-4165-88A2-D008B2841859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25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B846B-9F61-4EFE-85B9-208B31F7A8FB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399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3ED66-83A5-4078-BE52-6BA7E97627BA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9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0731C-3D3C-491A-9F5B-96ECB21BE624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77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C1164B-AE03-4995-8851-152DFACE0F58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5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C1597-DB14-4A53-BBD0-122159DD617E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7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1986AD-2C9C-4F1D-A176-4B9550AE765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482CF0-20F4-4D37-A9D4-18D42B6EBDF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7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C8754-32C8-42C7-8E8B-01B706587893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5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ADEE5-7D26-47E3-837A-E26B02F768B0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1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C1F10-DC7D-4C6C-8ED9-179D8906CDCC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4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81A200-3CCA-4BE3-BF4B-0AB1CF2C69F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78112-32DA-4E83-B90A-910AB20CD95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78112-32DA-4E83-B90A-910AB20CD957}" type="slidenum">
              <a:rPr lang="hr-HR" altLang="sr-Latn-R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8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78414" y="1843948"/>
            <a:ext cx="917685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Pripremila Lovorka </a:t>
            </a:r>
            <a:r>
              <a:rPr lang="hr-HR" altLang="sr-Latn-R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Ernoć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, dipl. ing. prehrambene tehnologije, nastavnik savjetnik </a:t>
            </a: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78414" y="654342"/>
            <a:ext cx="8495589" cy="1551963"/>
          </a:xfrm>
        </p:spPr>
        <p:txBody>
          <a:bodyPr/>
          <a:lstStyle/>
          <a:p>
            <a:pPr algn="l"/>
            <a:r>
              <a:rPr lang="pt-BR" sz="3600" dirty="0"/>
              <a:t>OBRADA JUNEĆE LOPATICE I MESA PREDNJE ČETVRT</a:t>
            </a:r>
            <a:endParaRPr lang="hr-HR" sz="3600" dirty="0"/>
          </a:p>
        </p:txBody>
      </p:sp>
      <p:sp>
        <p:nvSpPr>
          <p:cNvPr id="4" name="Podnaslov 3"/>
          <p:cNvSpPr>
            <a:spLocks noGrp="1"/>
          </p:cNvSpPr>
          <p:nvPr>
            <p:ph type="subTitle" idx="1"/>
          </p:nvPr>
        </p:nvSpPr>
        <p:spPr>
          <a:xfrm>
            <a:off x="855677" y="6191075"/>
            <a:ext cx="5503178" cy="192947"/>
          </a:xfrm>
        </p:spPr>
        <p:txBody>
          <a:bodyPr>
            <a:normAutofit fontScale="40000" lnSpcReduction="20000"/>
          </a:bodyPr>
          <a:lstStyle/>
          <a:p>
            <a:r>
              <a:rPr lang="hr-HR" dirty="0"/>
              <a:t>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25" y="2206305"/>
            <a:ext cx="3045551" cy="286526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55677" y="5475711"/>
            <a:ext cx="7832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b="1" dirty="0">
                <a:solidFill>
                  <a:prstClr val="black"/>
                </a:solidFill>
                <a:latin typeface="Times New Roman" panose="02020603050405020304" pitchFamily="18" charset="0"/>
              </a:rPr>
              <a:t>SREDNJA STRUKOVNA ŠKOLA VARAŽDIN</a:t>
            </a:r>
            <a:r>
              <a:rPr lang="hr-HR" altLang="sr-Latn-R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48271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/>
          <p:cNvSpPr>
            <a:spLocks noGrp="1"/>
          </p:cNvSpPr>
          <p:nvPr>
            <p:ph type="title"/>
          </p:nvPr>
        </p:nvSpPr>
        <p:spPr>
          <a:xfrm>
            <a:off x="810705" y="685800"/>
            <a:ext cx="9247695" cy="742950"/>
          </a:xfrm>
        </p:spPr>
        <p:txBody>
          <a:bodyPr>
            <a:noAutofit/>
          </a:bodyPr>
          <a:lstStyle/>
          <a:p>
            <a:r>
              <a:rPr lang="hr-HR" altLang="sr-Latn-R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 prednje četvrti </a:t>
            </a:r>
            <a:b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odvajanje lopatice ili plećke po mreni </a:t>
            </a:r>
            <a:b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plećka 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b.k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–bez kosti (oko 10 kg) može doći u prodaju zajedno s 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podplećkom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b.k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koja  obuhvaća meso leđa od 1.-6. prsnog kralješka i 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međurebreni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dio 1.-6. rebra bez grudne trećine (oko 18 kg)   </a:t>
            </a:r>
            <a:br>
              <a:rPr lang="hr-HR" altLang="sr-Latn-R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altLang="sr-Latn-R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7" name="Picture 2" descr="F:\New Folder\TMP24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9" y="3311255"/>
            <a:ext cx="4966459" cy="2244939"/>
          </a:xfrm>
          <a:noFill/>
        </p:spPr>
      </p:pic>
      <p:pic>
        <p:nvPicPr>
          <p:cNvPr id="77828" name="Picture 2" descr="F:\SSŠ - meso\scan0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b="2008"/>
          <a:stretch>
            <a:fillRect/>
          </a:stretch>
        </p:blipFill>
        <p:spPr>
          <a:xfrm>
            <a:off x="5746989" y="2714391"/>
            <a:ext cx="3398838" cy="3848100"/>
          </a:xfrm>
          <a:noFill/>
        </p:spPr>
      </p:pic>
    </p:spTree>
    <p:extLst>
      <p:ext uri="{BB962C8B-B14F-4D97-AF65-F5344CB8AC3E}">
        <p14:creationId xmlns:p14="http://schemas.microsoft.com/office/powerpoint/2010/main" val="707029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slov 2"/>
          <p:cNvSpPr>
            <a:spLocks noGrp="1"/>
          </p:cNvSpPr>
          <p:nvPr>
            <p:ph type="title"/>
          </p:nvPr>
        </p:nvSpPr>
        <p:spPr>
          <a:xfrm>
            <a:off x="642027" y="522514"/>
            <a:ext cx="9416374" cy="1382486"/>
          </a:xfrm>
        </p:spPr>
        <p:txBody>
          <a:bodyPr>
            <a:normAutofit/>
          </a:bodyPr>
          <a:lstStyle/>
          <a:p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Iskoštavanje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lopatice</a:t>
            </a:r>
            <a:b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odvajanje poklopca lopatice od lopatične kosti po pokosnici     </a:t>
            </a:r>
          </a:p>
        </p:txBody>
      </p:sp>
      <p:pic>
        <p:nvPicPr>
          <p:cNvPr id="78851" name="Picture 2" descr="F:\New Folder\TMP25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575" y="1686078"/>
            <a:ext cx="4459287" cy="3036887"/>
          </a:xfrm>
          <a:noFill/>
        </p:spPr>
      </p:pic>
      <p:pic>
        <p:nvPicPr>
          <p:cNvPr id="78852" name="Picture 2" descr="F:\New Folder\TMP26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9588" y="2803086"/>
            <a:ext cx="4468813" cy="2786062"/>
          </a:xfrm>
          <a:noFill/>
        </p:spPr>
      </p:pic>
      <p:sp>
        <p:nvSpPr>
          <p:cNvPr id="78853" name="Rectangle 12"/>
          <p:cNvSpPr>
            <a:spLocks noChangeArrowheads="1"/>
          </p:cNvSpPr>
          <p:nvPr/>
        </p:nvSpPr>
        <p:spPr bwMode="auto">
          <a:xfrm>
            <a:off x="4824919" y="5045078"/>
            <a:ext cx="60700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A735B82-4A37-4DCF-9B3E-D63A62C6DEC5}"/>
              </a:ext>
            </a:extLst>
          </p:cNvPr>
          <p:cNvSpPr txBox="1"/>
          <p:nvPr/>
        </p:nvSpPr>
        <p:spPr>
          <a:xfrm>
            <a:off x="4242061" y="5693513"/>
            <a:ext cx="6231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Vađenje lopatične kosti- rezanje po hrskavičnom  dijelu vrha lopatične kosti   </a:t>
            </a:r>
          </a:p>
        </p:txBody>
      </p:sp>
    </p:spTree>
    <p:extLst>
      <p:ext uri="{BB962C8B-B14F-4D97-AF65-F5344CB8AC3E}">
        <p14:creationId xmlns:p14="http://schemas.microsoft.com/office/powerpoint/2010/main" val="248337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slov 2"/>
          <p:cNvSpPr>
            <a:spLocks noGrp="1"/>
          </p:cNvSpPr>
          <p:nvPr>
            <p:ph type="title"/>
          </p:nvPr>
        </p:nvSpPr>
        <p:spPr>
          <a:xfrm>
            <a:off x="564204" y="440871"/>
            <a:ext cx="9494198" cy="714255"/>
          </a:xfrm>
        </p:spPr>
        <p:txBody>
          <a:bodyPr>
            <a:normAutofit/>
          </a:bodyPr>
          <a:lstStyle/>
          <a:p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 podlaktice (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b.k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oko 2 kg) ili vađenje podlaktičnih kosti  </a:t>
            </a:r>
          </a:p>
        </p:txBody>
      </p:sp>
      <p:pic>
        <p:nvPicPr>
          <p:cNvPr id="79875" name="Picture 2" descr="F:\New Folder\TMP27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111" y="1009212"/>
            <a:ext cx="4969086" cy="3395662"/>
          </a:xfrm>
          <a:noFill/>
        </p:spPr>
      </p:pic>
      <p:pic>
        <p:nvPicPr>
          <p:cNvPr id="79876" name="Picture 2" descr="F:\New Folder\TMP28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 b="6328"/>
          <a:stretch>
            <a:fillRect/>
          </a:stretch>
        </p:blipFill>
        <p:spPr>
          <a:xfrm>
            <a:off x="5118979" y="2874828"/>
            <a:ext cx="4740275" cy="2771775"/>
          </a:xfrm>
          <a:noFill/>
        </p:spPr>
      </p:pic>
      <p:sp>
        <p:nvSpPr>
          <p:cNvPr id="79877" name="Rectangle 6"/>
          <p:cNvSpPr>
            <a:spLocks noChangeArrowheads="1"/>
          </p:cNvSpPr>
          <p:nvPr/>
        </p:nvSpPr>
        <p:spPr bwMode="auto">
          <a:xfrm>
            <a:off x="4941651" y="5204298"/>
            <a:ext cx="56323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Vađenje nadlaktične kosti </a:t>
            </a:r>
            <a:endParaRPr lang="hr-HR" altLang="sr-Latn-R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1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slov 1"/>
          <p:cNvSpPr>
            <a:spLocks noGrp="1"/>
          </p:cNvSpPr>
          <p:nvPr>
            <p:ph type="title"/>
          </p:nvPr>
        </p:nvSpPr>
        <p:spPr>
          <a:xfrm>
            <a:off x="1061357" y="623889"/>
            <a:ext cx="8997043" cy="1019175"/>
          </a:xfrm>
        </p:spPr>
        <p:txBody>
          <a:bodyPr>
            <a:normAutofit fontScale="90000"/>
          </a:bodyPr>
          <a:lstStyle/>
          <a:p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Dijelovi lopatice : </a:t>
            </a:r>
            <a:b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RAME (7)-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VRH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lopatice,plećna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ribica ili </a:t>
            </a:r>
            <a:r>
              <a:rPr lang="hr-HR" altLang="sr-Latn-RS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lažni file</a:t>
            </a: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KAVALIRŠPIC</a:t>
            </a:r>
            <a:b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PREDNJI BOČNJAK (8)-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prednja koljenica </a:t>
            </a:r>
            <a:b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PODPLEĆKA (9)-</a:t>
            </a:r>
            <a:r>
              <a:rPr lang="hr-HR" altLang="sr-Latn-R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podlopatica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poklopac, </a:t>
            </a: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ŠULTERPLATN</a:t>
            </a:r>
            <a:b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DOPLEĆKA ILI NADPLEĆKA(10)-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tanji središnji </a:t>
            </a:r>
            <a:r>
              <a:rPr lang="hr-HR" altLang="sr-Latn-R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dio,</a:t>
            </a:r>
            <a:r>
              <a:rPr lang="hr-HR" altLang="sr-Latn-R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ŠULTERMAJZL</a:t>
            </a:r>
            <a:b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PLEĆKA</a:t>
            </a:r>
            <a: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r-HR" altLang="sr-Latn-R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11)- debeli prednji dio, ŠULTER </a:t>
            </a:r>
            <a:br>
              <a:rPr lang="hr-HR" altLang="sr-Latn-R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r-HR" altLang="sr-Latn-RS" sz="2000" dirty="0"/>
            </a:br>
            <a:br>
              <a:rPr lang="hr-HR" altLang="sr-Latn-RS" sz="2000" dirty="0"/>
            </a:br>
            <a:endParaRPr lang="hr-HR" alt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9" name="Rezervirano mjesto sadržaja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2347" r="13483" b="18864"/>
          <a:stretch>
            <a:fillRect/>
          </a:stretch>
        </p:blipFill>
        <p:spPr bwMode="auto">
          <a:xfrm>
            <a:off x="3575051" y="2852738"/>
            <a:ext cx="49688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797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1922" name="Picture 2" descr="F:\New Folder\TMP29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r="13013"/>
          <a:stretch/>
        </p:blipFill>
        <p:spPr bwMode="auto">
          <a:xfrm>
            <a:off x="4075889" y="-8467"/>
            <a:ext cx="8116111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15"/>
          <p:cNvSpPr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Otkošteno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meso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lopatice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komadu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kg)   </a:t>
            </a:r>
            <a:endParaRPr lang="en-US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8089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685167" y="836579"/>
            <a:ext cx="3720916" cy="488474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poklopca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podlopatice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mreni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sr-Latn-R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6" name="Picture 2" descr="F:\New Folder\TMP5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6482" y="1870235"/>
            <a:ext cx="6161739" cy="38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7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6254885" y="2266545"/>
            <a:ext cx="3718236" cy="377481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preostalog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lopatice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uklanjanje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masnog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vezivnog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tkiva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podjela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dijelove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0" name="Picture 2" descr="F:\New Folder\TMP6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28693" b="-2"/>
          <a:stretch/>
        </p:blipFill>
        <p:spPr bwMode="auto">
          <a:xfrm>
            <a:off x="19" y="-1"/>
            <a:ext cx="5797665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823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New Folder\TMP6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49426"/>
            <a:ext cx="7239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1741251" y="5500688"/>
            <a:ext cx="6855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Odvojeni i oblikovani dijelovi lopatice- debeli dio, srednji i vrh lopatice- ribica ili lažni file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4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New Folder\TMP6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56" y="1297596"/>
            <a:ext cx="6307137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1663430" y="5000626"/>
            <a:ext cx="6932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 poklopca ili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podlopatice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-odvajanje mesa po mrenama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92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New Folder\TMP6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81" y="657226"/>
            <a:ext cx="731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1780162" y="5000625"/>
            <a:ext cx="6721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Obrađeni dijelovi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podlopatice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spremni za prodaju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50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jedinica: Obrada juneće lopatice i mesa prednje  četvrti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Vrsta materijala: Prezentacija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zanimanja/kvalifikacije : JMO MESAR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predmeta: Primarna obrada stoke za klanje i obrada mesa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cjelina: Rasijecanje i kategorizacija junećeg mesa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u kojem se obrađuje tema:  2. razred </a:t>
            </a:r>
          </a:p>
          <a:p>
            <a:pPr algn="l" fontAlgn="base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koga je kreiran materijal: Za učenike i nastavnike </a:t>
            </a:r>
            <a:endParaRPr lang="hr-HR" sz="2000" b="0" i="0" dirty="0">
              <a:solidFill>
                <a:srgbClr val="30A5C9"/>
              </a:solidFill>
              <a:effectLst/>
              <a:latin typeface="Didact Gothic"/>
            </a:endParaRPr>
          </a:p>
          <a:p>
            <a:pPr algn="l" fontAlgn="base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Kojem uzrastu učenika je namijenjen</a:t>
            </a:r>
            <a:r>
              <a:rPr lang="hr-HR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2.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srednje škole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 i prezime autora: Lovorka Ernoić, dipl. ing. 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prehrambene tehnologije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26137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8066" name="Picture 2" descr="F:\New Folder\TMP64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r="14007" b="-1"/>
          <a:stretch/>
        </p:blipFill>
        <p:spPr bwMode="auto">
          <a:xfrm>
            <a:off x="3492230" y="-1"/>
            <a:ext cx="869977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debelog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lopatice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uklanjanje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vanjske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debele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tetive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mrene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4246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New Folder\TMP6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95" y="495301"/>
            <a:ext cx="7162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2"/>
          <p:cNvSpPr>
            <a:spLocks noChangeArrowheads="1"/>
          </p:cNvSpPr>
          <p:nvPr/>
        </p:nvSpPr>
        <p:spPr bwMode="auto">
          <a:xfrm>
            <a:off x="1896895" y="5143501"/>
            <a:ext cx="6913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Obrađeni dijelovi lopatice- debeli dio, srednji i gornji rameni dio – ribica spremni za prodaju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14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New Folder\TMP6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72" y="814326"/>
            <a:ext cx="7315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1663431" y="5643564"/>
            <a:ext cx="75043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Obrađeni svi dijelovi lopatice spremni za prodaju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:\New Folder\TMP2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94" y="361157"/>
            <a:ext cx="701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Rezervirano mjesto sadržaja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6293" r="3520" b="18188"/>
          <a:stretch>
            <a:fillRect/>
          </a:stretch>
        </p:blipFill>
        <p:spPr bwMode="auto">
          <a:xfrm>
            <a:off x="6275388" y="4265614"/>
            <a:ext cx="43926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1225685" y="5143500"/>
            <a:ext cx="68705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 preostalog dijela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prednje četvrti 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1.vrat, 2. rebra, 3.prsa,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potplećka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4.greben, 5.zaplećak i 6.jarmina 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48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2162" name="Picture 2" descr="F:\New Folder\TMP67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r="6229" b="-1"/>
          <a:stretch/>
        </p:blipFill>
        <p:spPr bwMode="auto">
          <a:xfrm>
            <a:off x="3171217" y="-1"/>
            <a:ext cx="9020783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Grudnorebreni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vađenje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rebara</a:t>
            </a:r>
            <a:r>
              <a:rPr lang="en-US" altLang="sr-Latn-R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sr-Latn-R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7174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:\New Folder\TMP6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868" y="596630"/>
            <a:ext cx="6934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1780162" y="5229225"/>
            <a:ext cx="78162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Otkošten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grudnorebreni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dio s vratom, grebenom i prsima      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65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6556443" y="1225685"/>
            <a:ext cx="3317131" cy="481567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endParaRPr lang="en-US" altLang="sr-Latn-RS" sz="2000" b="1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US" altLang="sr-Latn-R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vrata</a:t>
            </a:r>
            <a:r>
              <a:rPr lang="en-US" altLang="sr-Latn-R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grebena</a:t>
            </a:r>
            <a:r>
              <a:rPr lang="en-US" altLang="sr-Latn-R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potplećni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1.- 5.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sr-Latn-R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sr-Latn-RS" sz="22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komadu</a:t>
            </a:r>
            <a:r>
              <a:rPr lang="en-US" altLang="sr-Latn-R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grudnorebrenog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području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rebara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kralješaka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hr-HR" altLang="sr-Latn-RS" sz="2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endParaRPr lang="en-US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Greben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doći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komadu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prsnim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dijelom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1. do 10.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rebra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kg)-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predpržolica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pržolica</a:t>
            </a:r>
            <a:r>
              <a:rPr lang="en-US" altLang="sr-Latn-R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endParaRPr lang="en-US" altLang="sr-Latn-R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4210" name="Picture 2" descr="F:\New Folder\TMP7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r="30526" b="-1"/>
          <a:stretch/>
        </p:blipFill>
        <p:spPr bwMode="auto">
          <a:xfrm>
            <a:off x="19" y="-1"/>
            <a:ext cx="6058331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466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:\New Folder\TMP6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72" y="560615"/>
            <a:ext cx="70104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972767" y="5229226"/>
            <a:ext cx="87665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Otkošteni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grudno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rebreni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dio 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(oko 9 kg) bez vrata i grebena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međurebreno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meso od 1.-5. ili 6. rebra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53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:\New Folder\TMP7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28" y="789214"/>
            <a:ext cx="685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1322962" y="5666013"/>
            <a:ext cx="8487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 prsa BRUSTŠPIC ili grudi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b.k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od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grudnorebrenog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dijela u području veze rebara i prsne kosti 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10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6690248" y="2062265"/>
            <a:ext cx="2583754" cy="397909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spremno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kg)   </a:t>
            </a:r>
            <a:endParaRPr lang="en-US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2" name="Picture 2" descr="F:\New Folder\TMP7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3422"/>
          <a:stretch/>
        </p:blipFill>
        <p:spPr bwMode="auto">
          <a:xfrm>
            <a:off x="20" y="-1"/>
            <a:ext cx="638171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017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486" name="Rectangle 7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87" name="Straight Connector 7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8" name="Straight Connector 7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br>
              <a:rPr lang="pl-PL" altLang="sr-Latn-R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sr-Latn-R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sr-Latn-RS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Rasijecanje goveđeg trupa na polovice</a:t>
            </a:r>
            <a:br>
              <a:rPr lang="pl-PL" altLang="sr-Latn-R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altLang="sr-Latn-RS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A75B46B-F870-418D-A7B3-86E87683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obavlja se na liniji klanja nakon primarne obrade trupa ( skidanja kože i vađenja iznutrica )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-trup je u visećem položaju, a rasijeca se pomoću električne pile ili ručno sjekirom ( specijalni zahtjev kupca )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-prepolove se svi kralješci po sredini, kao i </a:t>
            </a:r>
            <a:r>
              <a:rPr lang="hr-HR" altLang="sr-Latn-R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trnasti</a:t>
            </a: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nastavci ( linija reza ide malo desno od sredine, tako da </a:t>
            </a:r>
            <a:r>
              <a:rPr lang="hr-HR" altLang="sr-Latn-R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trnasti</a:t>
            </a: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nastavak svakog kralješka ostane na lijevoj polovici trupa, kao i rep )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 taj način dobijemo dvije polovice : 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- lijeva polovica- tvrda polovica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- desna polovica – meka polovica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-rasijecanje započinje od zadnjeg križnog kralješka, pa sve do prvog vratnog  kralješka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r-HR" altLang="sr-Latn-R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:\New Folder\TMP7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778328"/>
            <a:ext cx="685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2383971" y="5159829"/>
            <a:ext cx="63552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 ravnih rebara narezano na manje dijelove i spremno za prodaju  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87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:\New Folder\TMP7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992685"/>
            <a:ext cx="701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1712068" y="5600700"/>
            <a:ext cx="6527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Odvojeni vrat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b.k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i greben -prednji prsni dio leđa-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zaplećje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b.k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56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:\New Folder\TMP7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664029"/>
            <a:ext cx="6934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1590676" y="5519056"/>
            <a:ext cx="69342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 tankih plosnatih mišića s gornje strane grebena i vrata </a:t>
            </a:r>
          </a:p>
        </p:txBody>
      </p:sp>
    </p:spTree>
    <p:extLst>
      <p:ext uri="{BB962C8B-B14F-4D97-AF65-F5344CB8AC3E}">
        <p14:creationId xmlns:p14="http://schemas.microsoft.com/office/powerpoint/2010/main" val="205004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:\New Folder\TMP7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2" y="517072"/>
            <a:ext cx="7010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1992086" y="5159830"/>
            <a:ext cx="653278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Odvajanje poklopca i obrada 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mesa gornje strane grebena i vrata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81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F:\New Folder\TMP9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86" y="680357"/>
            <a:ext cx="6934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2661557" y="5339442"/>
            <a:ext cx="5720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Obrađeni mišići poklopca grebena i vrata spremni za prodaju  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09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:\New Folder\TMP9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4" y="862014"/>
            <a:ext cx="6705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ChangeArrowheads="1"/>
          </p:cNvSpPr>
          <p:nvPr/>
        </p:nvSpPr>
        <p:spPr bwMode="auto">
          <a:xfrm rot="10800000" flipV="1">
            <a:off x="2237014" y="5757923"/>
            <a:ext cx="6074229" cy="39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 mišića vrata po mrenama   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12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:\New Folder\TMP9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684179"/>
            <a:ext cx="6477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1877438" y="4929189"/>
            <a:ext cx="7076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Fina završna obrada mesa grebena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95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:\New Folder\TMP9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32" y="851258"/>
            <a:ext cx="628173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1945532" y="4929188"/>
            <a:ext cx="64364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Obrađeni greben i vrat </a:t>
            </a:r>
            <a:r>
              <a:rPr lang="hr-HR" altLang="sr-Latn-RS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b.k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(oko 6-8 kg)- spremni za prodaju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12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:\New Folder\TMP9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90" y="859746"/>
            <a:ext cx="6524625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1846490" y="4849587"/>
            <a:ext cx="7035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Mesni obresci i manji komadi mesa –spremni za prodaju i daljnju pripremu ( gulaš ) </a:t>
            </a: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70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583871"/>
            <a:ext cx="8596668" cy="4457491"/>
          </a:xfrm>
        </p:spPr>
        <p:txBody>
          <a:bodyPr>
            <a:normAutofit lnSpcReduction="10000"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Nabroji dijelove prednje četvrti.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Navedi na kojem mjestu se odvaja prednja od zadnje četvrti ?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3..Nabroji po redu kosti koje vadimo iz lopatice . 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Nabroji dijelove lopatice.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Opiši obradu pojedinih dijelova lopatice.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Nabroji ostale dijelove mesa dobivene obradom preostalog dijela prednje četvrti.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Opiši postupak odvajanja kosti rebara.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Opiši odvajanje i obradu vrata.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Što su mesni obresci ? 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977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Pravokutnik 3"/>
          <p:cNvSpPr>
            <a:spLocks noChangeArrowheads="1"/>
          </p:cNvSpPr>
          <p:nvPr/>
        </p:nvSpPr>
        <p:spPr bwMode="auto">
          <a:xfrm>
            <a:off x="1102936" y="4800600"/>
            <a:ext cx="329938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Zaštitna metalna pregača, metalna rukavica  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3957CEF-5A29-471D-A5D1-FC623195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Zaštitna odjeća mesara </a:t>
            </a:r>
          </a:p>
        </p:txBody>
      </p:sp>
      <p:pic>
        <p:nvPicPr>
          <p:cNvPr id="6" name="Slika 2">
            <a:extLst>
              <a:ext uri="{FF2B5EF4-FFF2-40B4-BE49-F238E27FC236}">
                <a16:creationId xmlns:a16="http://schemas.microsoft.com/office/drawing/2014/main" id="{F5593791-0EB7-414D-B384-F275202CF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907" r="6300"/>
          <a:stretch>
            <a:fillRect/>
          </a:stretch>
        </p:blipFill>
        <p:spPr bwMode="auto">
          <a:xfrm>
            <a:off x="1211952" y="1373201"/>
            <a:ext cx="399697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1">
            <a:extLst>
              <a:ext uri="{FF2B5EF4-FFF2-40B4-BE49-F238E27FC236}">
                <a16:creationId xmlns:a16="http://schemas.microsoft.com/office/drawing/2014/main" id="{79D84694-7519-46F2-AD1A-00328D2F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>
            <a:fillRect/>
          </a:stretch>
        </p:blipFill>
        <p:spPr bwMode="auto">
          <a:xfrm>
            <a:off x="6054373" y="1373201"/>
            <a:ext cx="3644118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327F5DF-B0D4-4840-986A-BEFEA5E9E3C9}"/>
              </a:ext>
            </a:extLst>
          </p:cNvPr>
          <p:cNvSpPr txBox="1"/>
          <p:nvPr/>
        </p:nvSpPr>
        <p:spPr>
          <a:xfrm>
            <a:off x="5089317" y="5901179"/>
            <a:ext cx="4891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hr-HR" altLang="sr-Latn-RS" sz="20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</a:t>
            </a:r>
            <a:r>
              <a:rPr lang="en-US" altLang="sr-Latn-RS" sz="20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Gumena</a:t>
            </a:r>
            <a:r>
              <a:rPr lang="en-US" altLang="sr-Latn-RS" sz="20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sr-Latn-RS" sz="20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prega</a:t>
            </a:r>
            <a:r>
              <a:rPr lang="hr-HR" altLang="sr-Latn-RS" sz="20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č</a:t>
            </a:r>
            <a:r>
              <a:rPr lang="en-US" altLang="sr-Latn-RS" sz="20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hr-HR" altLang="sr-Latn-RS" sz="20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zaštitna kaciga </a:t>
            </a:r>
            <a:r>
              <a:rPr lang="en-US" altLang="sr-Latn-RS" sz="20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865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616530" y="857251"/>
            <a:ext cx="8513310" cy="714375"/>
          </a:xfrm>
        </p:spPr>
        <p:txBody>
          <a:bodyPr>
            <a:normAutofit/>
          </a:bodyPr>
          <a:lstStyle/>
          <a:p>
            <a:r>
              <a:rPr lang="hr-HR" altLang="sr-Latn-R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POPIS LITERATURE </a:t>
            </a:r>
          </a:p>
        </p:txBody>
      </p:sp>
      <p:sp>
        <p:nvSpPr>
          <p:cNvPr id="107523" name="Content Placeholder 4"/>
          <p:cNvSpPr>
            <a:spLocks noGrp="1"/>
          </p:cNvSpPr>
          <p:nvPr>
            <p:ph idx="1"/>
          </p:nvPr>
        </p:nvSpPr>
        <p:spPr>
          <a:xfrm>
            <a:off x="1338943" y="1571626"/>
            <a:ext cx="8719457" cy="4340224"/>
          </a:xfrm>
        </p:spPr>
        <p:txBody>
          <a:bodyPr>
            <a:normAutofit/>
          </a:bodyPr>
          <a:lstStyle/>
          <a:p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Bučar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Meso- poznavanje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priprava,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Kmečki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glas, Ljubljana 1997.</a:t>
            </a:r>
          </a:p>
          <a:p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Bukač Vladimir, Tehnologija mesa i mesnih proizvoda, Školska knjiga, Zagreb, 1957.  </a:t>
            </a:r>
          </a:p>
          <a:p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Cartl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Stanislav,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Raskosanje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izkoščevanje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mesa,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Kmetijska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založba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Ljubljana 2001.</a:t>
            </a:r>
          </a:p>
          <a:p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Fuchs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Hans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Fuchs Martin,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Qualitatsfleisch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Fachgeschaft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Deutscher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Fachverlag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frankfurt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1989. </a:t>
            </a:r>
          </a:p>
          <a:p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Habel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Vedran, Ugostiteljsko kuharstvo, Školska knjiga, Zagreb 2010. </a:t>
            </a:r>
          </a:p>
          <a:p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Kovačević Dragan, Kemija i tehnologija mesa i ribe, Sveučilište J.J. Strossmayer, Osijek, 2001.</a:t>
            </a:r>
          </a:p>
          <a:p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Schmidt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Claudia,Veliki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kuharski priručnik, Mozaik knjiga, Grupa </a:t>
            </a:r>
            <a:r>
              <a:rPr lang="hr-HR" altLang="sr-Latn-R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Mladinska</a:t>
            </a:r>
            <a:r>
              <a:rPr lang="hr-HR" altLang="sr-Latn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knjiga, 2008.</a:t>
            </a:r>
          </a:p>
        </p:txBody>
      </p:sp>
    </p:spTree>
    <p:extLst>
      <p:ext uri="{BB962C8B-B14F-4D97-AF65-F5344CB8AC3E}">
        <p14:creationId xmlns:p14="http://schemas.microsoft.com/office/powerpoint/2010/main" val="993451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ctrTitle"/>
          </p:nvPr>
        </p:nvSpPr>
        <p:spPr>
          <a:xfrm>
            <a:off x="3467100" y="2514601"/>
            <a:ext cx="6599238" cy="1914525"/>
          </a:xfrm>
        </p:spPr>
        <p:txBody>
          <a:bodyPr/>
          <a:lstStyle/>
          <a:p>
            <a:r>
              <a:rPr lang="hr-HR" alt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HVALA NA PAŽNJI 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7100" y="4776789"/>
            <a:ext cx="6599238" cy="112712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defRPr/>
            </a:pPr>
            <a:r>
              <a:rPr lang="hr-HR" sz="2400" b="1" dirty="0">
                <a:latin typeface="Times New Roman" pitchFamily="18" charset="0"/>
                <a:cs typeface="Times New Roman" pitchFamily="18" charset="0"/>
              </a:rPr>
              <a:t>Pripremila: Lovorka Ernoić, dipl. ing. prehrambene tehnologije  </a:t>
            </a:r>
          </a:p>
          <a:p>
            <a:pPr>
              <a:spcBef>
                <a:spcPts val="0"/>
              </a:spcBef>
              <a:defRPr/>
            </a:pPr>
            <a:r>
              <a:rPr lang="hr-HR" sz="2400" b="1" dirty="0">
                <a:latin typeface="Times New Roman" pitchFamily="18" charset="0"/>
                <a:cs typeface="Times New Roman" pitchFamily="18" charset="0"/>
              </a:rPr>
              <a:t>SREDNJA STRUKOVNA ŠKOLA VARAŽDIN</a:t>
            </a:r>
          </a:p>
          <a:p>
            <a:pPr>
              <a:defRPr/>
            </a:pP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7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971800" y="59436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667000" y="60198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AutoShape 7" descr="Slikovni rezultat za goveđa polovic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hr-HR" altLang="sr-Latn-R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033AD1-356D-40A7-9838-467BCF58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Juneće  polovice </a:t>
            </a:r>
            <a:br>
              <a:rPr lang="hr-HR" altLang="sr-Latn-R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hr-HR" dirty="0"/>
          </a:p>
        </p:txBody>
      </p:sp>
      <p:pic>
        <p:nvPicPr>
          <p:cNvPr id="10" name="Slika 6">
            <a:extLst>
              <a:ext uri="{FF2B5EF4-FFF2-40B4-BE49-F238E27FC236}">
                <a16:creationId xmlns:a16="http://schemas.microsoft.com/office/drawing/2014/main" id="{BC967A9E-4C0B-4C4C-B5F1-5BC1CE6CD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r="16998"/>
          <a:stretch>
            <a:fillRect/>
          </a:stretch>
        </p:blipFill>
        <p:spPr bwMode="auto">
          <a:xfrm>
            <a:off x="1253767" y="1793799"/>
            <a:ext cx="4296558" cy="35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E66C722-37A2-4134-9A1F-37FEF86E0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867" y="1600028"/>
            <a:ext cx="243251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2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8DB5E1C-7065-4A8D-9DC8-33327B47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sr-Latn-RS" sz="2800" b="1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Rasijecanje juneće polovice na prednju i stražnju četvrt </a:t>
            </a:r>
            <a:br>
              <a:rPr lang="en-US" altLang="sr-Latn-RS" sz="2800" b="1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sr-Latn-RS" sz="2800" b="1" kern="1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između 6. i 7. rebra ili 6. i 7. prsnog kralješka</a:t>
            </a:r>
            <a:br>
              <a:rPr lang="en-US" altLang="sr-Latn-RS" sz="26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F:\SSŠ - meso\scan0003.jpg">
            <a:extLst>
              <a:ext uri="{FF2B5EF4-FFF2-40B4-BE49-F238E27FC236}">
                <a16:creationId xmlns:a16="http://schemas.microsoft.com/office/drawing/2014/main" id="{1C9D9DFD-9285-4F06-B71A-499AECE693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6001" b="3680"/>
          <a:stretch>
            <a:fillRect/>
          </a:stretch>
        </p:blipFill>
        <p:spPr bwMode="auto">
          <a:xfrm>
            <a:off x="6575904" y="938406"/>
            <a:ext cx="2297053" cy="530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91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1F3519E-9634-4042-8C65-3BF30325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hr-HR" altLang="sr-Latn-RS" sz="3300" b="1" u="sng">
                <a:solidFill>
                  <a:srgbClr val="FFFFFF"/>
                </a:solidFill>
                <a:latin typeface="Times New Roman" panose="02020603050405020304" pitchFamily="18" charset="0"/>
              </a:rPr>
              <a:t>Dijelovi prednje goveđe četvrti dobiveni rasijecanjem :</a:t>
            </a:r>
            <a:r>
              <a:rPr lang="hr-HR" altLang="sr-Latn-RS" sz="3300" u="sng">
                <a:solidFill>
                  <a:srgbClr val="FFFFFF"/>
                </a:solidFill>
                <a:latin typeface="Times New Roman" panose="02020603050405020304" pitchFamily="18" charset="0"/>
              </a:rPr>
              <a:t>  </a:t>
            </a:r>
            <a:br>
              <a:rPr lang="hr-HR" altLang="sr-Latn-RS" sz="3300" u="sng">
                <a:solidFill>
                  <a:srgbClr val="FFFFFF"/>
                </a:solidFill>
                <a:latin typeface="Times New Roman" panose="02020603050405020304" pitchFamily="18" charset="0"/>
              </a:rPr>
            </a:br>
            <a:endParaRPr lang="hr-HR" sz="3300">
              <a:solidFill>
                <a:srgbClr val="FFFFFF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93C2BF-F322-45C6-B9D6-1E7BB14A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47" t="-4225"/>
          <a:stretch/>
        </p:blipFill>
        <p:spPr>
          <a:xfrm>
            <a:off x="778342" y="1579223"/>
            <a:ext cx="4268920" cy="3691086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62D0C1-4B6F-4996-8AC4-9A5A207FA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400050" fontAlgn="base">
              <a:spcBef>
                <a:spcPct val="5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</a:pPr>
            <a:r>
              <a:rPr lang="hr-HR" altLang="sr-Latn-RS">
                <a:solidFill>
                  <a:srgbClr val="FFFFFF"/>
                </a:solidFill>
                <a:latin typeface="Times New Roman" panose="02020603050405020304" pitchFamily="18" charset="0"/>
              </a:rPr>
              <a:t>Lopatica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</a:pPr>
            <a:r>
              <a:rPr lang="hr-HR" altLang="sr-Latn-RS">
                <a:solidFill>
                  <a:srgbClr val="FFFFFF"/>
                </a:solidFill>
                <a:latin typeface="Times New Roman" panose="02020603050405020304" pitchFamily="18" charset="0"/>
              </a:rPr>
              <a:t>Prsa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</a:pPr>
            <a:r>
              <a:rPr lang="hr-HR" altLang="sr-Latn-RS">
                <a:solidFill>
                  <a:srgbClr val="FFFFFF"/>
                </a:solidFill>
                <a:latin typeface="Times New Roman" panose="02020603050405020304" pitchFamily="18" charset="0"/>
              </a:rPr>
              <a:t>Rebra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</a:pPr>
            <a:r>
              <a:rPr lang="hr-HR" altLang="sr-Latn-RS">
                <a:solidFill>
                  <a:srgbClr val="FFFFFF"/>
                </a:solidFill>
                <a:latin typeface="Times New Roman" panose="02020603050405020304" pitchFamily="18" charset="0"/>
              </a:rPr>
              <a:t>Vrat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Font typeface="Courier New" panose="02070309020205020404" pitchFamily="49" charset="0"/>
              <a:buChar char="o"/>
            </a:pPr>
            <a:r>
              <a:rPr lang="hr-HR" altLang="sr-Latn-RS">
                <a:solidFill>
                  <a:srgbClr val="FFFFFF"/>
                </a:solidFill>
                <a:latin typeface="Times New Roman" panose="02020603050405020304" pitchFamily="18" charset="0"/>
              </a:rPr>
              <a:t> Potkoljenica i podlaktica </a:t>
            </a:r>
          </a:p>
          <a:p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0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Isosceles Triangle 140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Isosceles Triangle 144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48733" y="2160589"/>
            <a:ext cx="3957350" cy="356073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Prednja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juneća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četvrt</a:t>
            </a:r>
            <a:endParaRPr lang="en-US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8" name="Picture 2" descr="F:\New Folder\TMP2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744" y="750179"/>
            <a:ext cx="4602747" cy="50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11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slov 3"/>
          <p:cNvSpPr>
            <a:spLocks noGrp="1"/>
          </p:cNvSpPr>
          <p:nvPr>
            <p:ph type="title"/>
          </p:nvPr>
        </p:nvSpPr>
        <p:spPr>
          <a:xfrm>
            <a:off x="1121791" y="623888"/>
            <a:ext cx="8936610" cy="128111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Osnovni dijelovi prednje četvrti: </a:t>
            </a:r>
            <a:b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lopatica ili plećka </a:t>
            </a:r>
            <a:b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vrat, rebra, prsa, 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podplećka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ili </a:t>
            </a:r>
            <a:r>
              <a:rPr lang="hr-HR" altLang="sr-Latn-R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zaplećje</a:t>
            </a:r>
            <a:r>
              <a:rPr lang="hr-HR" altLang="sr-Latn-R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hr-HR" altLang="sr-Latn-RS" sz="2400" dirty="0">
              <a:solidFill>
                <a:schemeClr val="tx1"/>
              </a:solidFill>
            </a:endParaRPr>
          </a:p>
        </p:txBody>
      </p:sp>
      <p:pic>
        <p:nvPicPr>
          <p:cNvPr id="76803" name="Picture 2" descr="F:\SSŠ - meso\scan000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b="3616"/>
          <a:stretch>
            <a:fillRect/>
          </a:stretch>
        </p:blipFill>
        <p:spPr>
          <a:xfrm>
            <a:off x="2475377" y="2046402"/>
            <a:ext cx="5202238" cy="4003675"/>
          </a:xfrm>
          <a:noFill/>
        </p:spPr>
      </p:pic>
    </p:spTree>
    <p:extLst>
      <p:ext uri="{BB962C8B-B14F-4D97-AF65-F5344CB8AC3E}">
        <p14:creationId xmlns:p14="http://schemas.microsoft.com/office/powerpoint/2010/main" val="170541819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1066</Words>
  <Application>Microsoft Office PowerPoint</Application>
  <PresentationFormat>Široki zaslon</PresentationFormat>
  <Paragraphs>106</Paragraphs>
  <Slides>41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41</vt:i4>
      </vt:variant>
    </vt:vector>
  </HeadingPairs>
  <TitlesOfParts>
    <vt:vector size="49" baseType="lpstr">
      <vt:lpstr>Arial</vt:lpstr>
      <vt:lpstr>Courier New</vt:lpstr>
      <vt:lpstr>Didact Gothic</vt:lpstr>
      <vt:lpstr>Times New Roman</vt:lpstr>
      <vt:lpstr>Trebuchet MS</vt:lpstr>
      <vt:lpstr>Wingdings 3</vt:lpstr>
      <vt:lpstr>Faseta</vt:lpstr>
      <vt:lpstr>1_Faseta</vt:lpstr>
      <vt:lpstr>OBRADA JUNEĆE LOPATICE I MESA PREDNJE ČETVRT</vt:lpstr>
      <vt:lpstr>Nastavna jedinica: Obrada juneće lopatice i mesa prednje  četvrti </vt:lpstr>
      <vt:lpstr>  Rasijecanje goveđeg trupa na polovice </vt:lpstr>
      <vt:lpstr>Zaštitna odjeća mesara </vt:lpstr>
      <vt:lpstr>Juneće  polovice  </vt:lpstr>
      <vt:lpstr>Rasijecanje juneće polovice na prednju i stražnju četvrt  - između 6. i 7. rebra ili 6. i 7. prsnog kralješka </vt:lpstr>
      <vt:lpstr>Dijelovi prednje goveđe četvrti dobiveni rasijecanjem :   </vt:lpstr>
      <vt:lpstr>PowerPoint prezentacija</vt:lpstr>
      <vt:lpstr>Osnovni dijelovi prednje četvrti:  - lopatica ili plećka  - vrat, rebra, prsa, podplećka ili zaplećje  </vt:lpstr>
      <vt:lpstr>Obrada prednje četvrti  – odvajanje lopatice ili plećke po mreni  - plećka b.k. –bez kosti (oko 10 kg) može doći u prodaju zajedno s podplećkom b.k. koja  obuhvaća meso leđa od 1.-6. prsnog kralješka i međurebreni dio 1.-6. rebra bez grudne trećine (oko 18 kg)    </vt:lpstr>
      <vt:lpstr>Iskoštavanje  lopatice - odvajanje poklopca lopatice od lopatične kosti po pokosnici     </vt:lpstr>
      <vt:lpstr>Odvajanje podlaktice (b.k. oko 2 kg) ili vađenje podlaktičnih kosti  </vt:lpstr>
      <vt:lpstr>Dijelovi lopatice :  RAME (7)- VRH lopatice,plećna ribica ili lažni file- KAVALIRŠPIC PREDNJI BOČNJAK (8)- prednja koljenica  PODPLEĆKA (9)-podlopatica, poklopac, ŠULTERPLATN DOPLEĆKA ILI NADPLEĆKA(10)-tanji središnji dio,ŠULTERMAJZL PLEĆKA (11)- debeli prednji dio, ŠULTER 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ZADATAK</vt:lpstr>
      <vt:lpstr>POPIS LITERATURE </vt:lpstr>
      <vt:lpstr>HVALA NA PAŽNJI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User</dc:creator>
  <cp:lastModifiedBy>Lovorka</cp:lastModifiedBy>
  <cp:revision>14</cp:revision>
  <dcterms:created xsi:type="dcterms:W3CDTF">2020-03-19T11:52:44Z</dcterms:created>
  <dcterms:modified xsi:type="dcterms:W3CDTF">2021-12-07T08:06:39Z</dcterms:modified>
</cp:coreProperties>
</file>