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1" r:id="rId40"/>
    <p:sldId id="300" r:id="rId4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F8278A-0CCA-48AF-8124-8D07734D274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191E6A8-2A2B-47D8-ABCD-2EB31B75053F}">
      <dgm:prSet custT="1"/>
      <dgm:spPr/>
      <dgm:t>
        <a:bodyPr/>
        <a:lstStyle/>
        <a:p>
          <a:r>
            <a:rPr lang="hr-HR" sz="18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Dijelovi goveđe polovice dobiveni rasijecanjem :</a:t>
          </a:r>
          <a:r>
            <a:rPr lang="hr-HR" sz="1800" u="sng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634D79D-9CDD-446A-9687-2C327120F971}" type="parTrans" cxnId="{47C22D57-3866-4A50-971A-9E1429E6029A}">
      <dgm:prSet/>
      <dgm:spPr/>
      <dgm:t>
        <a:bodyPr/>
        <a:lstStyle/>
        <a:p>
          <a:endParaRPr lang="en-US"/>
        </a:p>
      </dgm:t>
    </dgm:pt>
    <dgm:pt modelId="{1C3F59BD-A031-468B-B6FA-1259478CF265}" type="sibTrans" cxnId="{47C22D57-3866-4A50-971A-9E1429E6029A}">
      <dgm:prSet/>
      <dgm:spPr/>
      <dgm:t>
        <a:bodyPr/>
        <a:lstStyle/>
        <a:p>
          <a:endParaRPr lang="en-US"/>
        </a:p>
      </dgm:t>
    </dgm:pt>
    <dgm:pt modelId="{85A1A050-3941-4D3A-BDB2-B6C6D34204EA}">
      <dgm:prSet custT="1"/>
      <dgm:spPr/>
      <dgm:t>
        <a:bodyPr/>
        <a:lstStyle/>
        <a:p>
          <a:r>
            <a:rPr lang="hr-H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But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A697B7-994A-443F-A85A-4020726C93B2}" type="parTrans" cxnId="{928431DE-9633-422D-AF73-37433E92A41D}">
      <dgm:prSet/>
      <dgm:spPr/>
      <dgm:t>
        <a:bodyPr/>
        <a:lstStyle/>
        <a:p>
          <a:endParaRPr lang="en-US"/>
        </a:p>
      </dgm:t>
    </dgm:pt>
    <dgm:pt modelId="{26F79865-C4B0-436F-93F4-23CE2F739D5F}" type="sibTrans" cxnId="{928431DE-9633-422D-AF73-37433E92A41D}">
      <dgm:prSet/>
      <dgm:spPr/>
      <dgm:t>
        <a:bodyPr/>
        <a:lstStyle/>
        <a:p>
          <a:endParaRPr lang="en-US"/>
        </a:p>
      </dgm:t>
    </dgm:pt>
    <dgm:pt modelId="{6C3CA917-A17A-4050-A5B1-F6AE7D74E031}">
      <dgm:prSet custT="1"/>
      <dgm:spPr/>
      <dgm:t>
        <a:bodyPr/>
        <a:lstStyle/>
        <a:p>
          <a:r>
            <a:rPr lang="hr-H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Lopatica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50D669-DA92-46FA-95EC-A5CE5A8C39EA}" type="parTrans" cxnId="{4FA43206-6481-48EA-B19E-0E81A31A9831}">
      <dgm:prSet/>
      <dgm:spPr/>
      <dgm:t>
        <a:bodyPr/>
        <a:lstStyle/>
        <a:p>
          <a:endParaRPr lang="en-US"/>
        </a:p>
      </dgm:t>
    </dgm:pt>
    <dgm:pt modelId="{B3D4C370-8C17-4174-A7A2-292D8D9CD53D}" type="sibTrans" cxnId="{4FA43206-6481-48EA-B19E-0E81A31A9831}">
      <dgm:prSet/>
      <dgm:spPr/>
      <dgm:t>
        <a:bodyPr/>
        <a:lstStyle/>
        <a:p>
          <a:endParaRPr lang="en-US"/>
        </a:p>
      </dgm:t>
    </dgm:pt>
    <dgm:pt modelId="{910197E4-D85C-4C1D-B004-BE9F55FBBF2F}">
      <dgm:prSet custT="1"/>
      <dgm:spPr/>
      <dgm:t>
        <a:bodyPr/>
        <a:lstStyle/>
        <a:p>
          <a:r>
            <a:rPr lang="hr-H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Leđa- prsni + slabinski dio 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29612C-363E-47AF-94C6-D5D10DF67A10}" type="parTrans" cxnId="{0EF614FF-239D-4136-A159-781426B7A0E6}">
      <dgm:prSet/>
      <dgm:spPr/>
      <dgm:t>
        <a:bodyPr/>
        <a:lstStyle/>
        <a:p>
          <a:endParaRPr lang="en-US"/>
        </a:p>
      </dgm:t>
    </dgm:pt>
    <dgm:pt modelId="{6423AAE1-A554-4B17-82E8-42CF8FF35417}" type="sibTrans" cxnId="{0EF614FF-239D-4136-A159-781426B7A0E6}">
      <dgm:prSet/>
      <dgm:spPr/>
      <dgm:t>
        <a:bodyPr/>
        <a:lstStyle/>
        <a:p>
          <a:endParaRPr lang="en-US"/>
        </a:p>
      </dgm:t>
    </dgm:pt>
    <dgm:pt modelId="{893BA772-A62E-45DD-9E5A-C0C22987FA05}">
      <dgm:prSet custT="1"/>
      <dgm:spPr/>
      <dgm:t>
        <a:bodyPr/>
        <a:lstStyle/>
        <a:p>
          <a:r>
            <a:rPr lang="hr-H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File</a:t>
          </a:r>
          <a:r>
            <a:rPr lang="hr-HR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r-HR" sz="2600" dirty="0"/>
            <a:t>  </a:t>
          </a:r>
          <a:endParaRPr lang="en-US" sz="2600" dirty="0"/>
        </a:p>
      </dgm:t>
    </dgm:pt>
    <dgm:pt modelId="{E6EBA82B-3659-42F1-88E7-1E650618D334}" type="parTrans" cxnId="{597144A3-D924-4A9A-8023-021DFD795F66}">
      <dgm:prSet/>
      <dgm:spPr/>
      <dgm:t>
        <a:bodyPr/>
        <a:lstStyle/>
        <a:p>
          <a:endParaRPr lang="en-US"/>
        </a:p>
      </dgm:t>
    </dgm:pt>
    <dgm:pt modelId="{150CC664-6390-4EAD-B947-C73471CCDE6C}" type="sibTrans" cxnId="{597144A3-D924-4A9A-8023-021DFD795F66}">
      <dgm:prSet/>
      <dgm:spPr/>
      <dgm:t>
        <a:bodyPr/>
        <a:lstStyle/>
        <a:p>
          <a:endParaRPr lang="en-US"/>
        </a:p>
      </dgm:t>
    </dgm:pt>
    <dgm:pt modelId="{D4F78FA7-D156-4C0B-A08F-31A9011D1C78}">
      <dgm:prSet custT="1"/>
      <dgm:spPr/>
      <dgm:t>
        <a:bodyPr/>
        <a:lstStyle/>
        <a:p>
          <a:r>
            <a:rPr lang="hr-HR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Potrbušina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01B3CC-3831-4487-AFB9-235388EAC9DC}" type="parTrans" cxnId="{DB26BDC7-D324-4315-ADA0-7A2AB1933645}">
      <dgm:prSet/>
      <dgm:spPr/>
      <dgm:t>
        <a:bodyPr/>
        <a:lstStyle/>
        <a:p>
          <a:endParaRPr lang="en-US"/>
        </a:p>
      </dgm:t>
    </dgm:pt>
    <dgm:pt modelId="{7363CF51-F709-4B81-8065-1EE562720DE1}" type="sibTrans" cxnId="{DB26BDC7-D324-4315-ADA0-7A2AB1933645}">
      <dgm:prSet/>
      <dgm:spPr/>
      <dgm:t>
        <a:bodyPr/>
        <a:lstStyle/>
        <a:p>
          <a:endParaRPr lang="en-US"/>
        </a:p>
      </dgm:t>
    </dgm:pt>
    <dgm:pt modelId="{B9854A4A-1D73-4FE2-8E6D-79A11F0F8471}">
      <dgm:prSet custT="1"/>
      <dgm:spPr/>
      <dgm:t>
        <a:bodyPr/>
        <a:lstStyle/>
        <a:p>
          <a:r>
            <a:rPr lang="hr-H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Rebra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D90C37-19F4-467D-93C3-280348059FB4}" type="parTrans" cxnId="{7B3E99AA-68CC-4516-91D4-8DE57651AFB8}">
      <dgm:prSet/>
      <dgm:spPr/>
      <dgm:t>
        <a:bodyPr/>
        <a:lstStyle/>
        <a:p>
          <a:endParaRPr lang="en-US"/>
        </a:p>
      </dgm:t>
    </dgm:pt>
    <dgm:pt modelId="{D809D866-BC87-4F00-8674-2455ECA3F24F}" type="sibTrans" cxnId="{7B3E99AA-68CC-4516-91D4-8DE57651AFB8}">
      <dgm:prSet/>
      <dgm:spPr/>
      <dgm:t>
        <a:bodyPr/>
        <a:lstStyle/>
        <a:p>
          <a:endParaRPr lang="en-US"/>
        </a:p>
      </dgm:t>
    </dgm:pt>
    <dgm:pt modelId="{61DFC5CB-6B06-4E21-AF89-A63F022371E4}">
      <dgm:prSet custT="1"/>
      <dgm:spPr/>
      <dgm:t>
        <a:bodyPr/>
        <a:lstStyle/>
        <a:p>
          <a:r>
            <a:rPr lang="hr-H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Vrat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2CC142-EEEC-4354-9793-B48B5B2C0B1F}" type="parTrans" cxnId="{0CC0F4C6-F8BA-4680-B21E-E805D0A85A0D}">
      <dgm:prSet/>
      <dgm:spPr/>
      <dgm:t>
        <a:bodyPr/>
        <a:lstStyle/>
        <a:p>
          <a:endParaRPr lang="en-US"/>
        </a:p>
      </dgm:t>
    </dgm:pt>
    <dgm:pt modelId="{A62D131A-B8D4-48AA-86FB-E968B7CA3DD5}" type="sibTrans" cxnId="{0CC0F4C6-F8BA-4680-B21E-E805D0A85A0D}">
      <dgm:prSet/>
      <dgm:spPr/>
      <dgm:t>
        <a:bodyPr/>
        <a:lstStyle/>
        <a:p>
          <a:endParaRPr lang="en-US"/>
        </a:p>
      </dgm:t>
    </dgm:pt>
    <dgm:pt modelId="{7517038D-2587-4F08-870D-5C65A9B8A815}">
      <dgm:prSet custT="1"/>
      <dgm:spPr/>
      <dgm:t>
        <a:bodyPr/>
        <a:lstStyle/>
        <a:p>
          <a:r>
            <a:rPr lang="hr-HR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Potkoljenica i podlaktica 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741109-C95B-4404-8B08-1455AD6B0FC2}" type="parTrans" cxnId="{A32345A1-8365-499D-BE94-D981400A7BAA}">
      <dgm:prSet/>
      <dgm:spPr/>
      <dgm:t>
        <a:bodyPr/>
        <a:lstStyle/>
        <a:p>
          <a:endParaRPr lang="en-US"/>
        </a:p>
      </dgm:t>
    </dgm:pt>
    <dgm:pt modelId="{6A16044D-67A1-4611-9AA3-66662FD55B74}" type="sibTrans" cxnId="{A32345A1-8365-499D-BE94-D981400A7BAA}">
      <dgm:prSet/>
      <dgm:spPr/>
      <dgm:t>
        <a:bodyPr/>
        <a:lstStyle/>
        <a:p>
          <a:endParaRPr lang="en-US"/>
        </a:p>
      </dgm:t>
    </dgm:pt>
    <dgm:pt modelId="{62A02609-9722-455B-A9C9-24EC1F8E16FB}" type="pres">
      <dgm:prSet presAssocID="{ECF8278A-0CCA-48AF-8124-8D07734D2746}" presName="vert0" presStyleCnt="0">
        <dgm:presLayoutVars>
          <dgm:dir/>
          <dgm:animOne val="branch"/>
          <dgm:animLvl val="lvl"/>
        </dgm:presLayoutVars>
      </dgm:prSet>
      <dgm:spPr/>
    </dgm:pt>
    <dgm:pt modelId="{824B186A-11EB-4DDD-9738-8FA9F55A3E51}" type="pres">
      <dgm:prSet presAssocID="{5191E6A8-2A2B-47D8-ABCD-2EB31B75053F}" presName="thickLine" presStyleLbl="alignNode1" presStyleIdx="0" presStyleCnt="9"/>
      <dgm:spPr/>
    </dgm:pt>
    <dgm:pt modelId="{2FA5DFF5-60EE-4AFD-9FA7-9E6987217725}" type="pres">
      <dgm:prSet presAssocID="{5191E6A8-2A2B-47D8-ABCD-2EB31B75053F}" presName="horz1" presStyleCnt="0"/>
      <dgm:spPr/>
    </dgm:pt>
    <dgm:pt modelId="{2E7E458A-3024-47DD-9578-2829A3EFC296}" type="pres">
      <dgm:prSet presAssocID="{5191E6A8-2A2B-47D8-ABCD-2EB31B75053F}" presName="tx1" presStyleLbl="revTx" presStyleIdx="0" presStyleCnt="9"/>
      <dgm:spPr/>
    </dgm:pt>
    <dgm:pt modelId="{2BE4C66B-5CB4-498A-B528-DD8672D09F17}" type="pres">
      <dgm:prSet presAssocID="{5191E6A8-2A2B-47D8-ABCD-2EB31B75053F}" presName="vert1" presStyleCnt="0"/>
      <dgm:spPr/>
    </dgm:pt>
    <dgm:pt modelId="{A64B9DF4-6FF2-4FBA-87AD-53FEB50939E5}" type="pres">
      <dgm:prSet presAssocID="{85A1A050-3941-4D3A-BDB2-B6C6D34204EA}" presName="thickLine" presStyleLbl="alignNode1" presStyleIdx="1" presStyleCnt="9"/>
      <dgm:spPr/>
    </dgm:pt>
    <dgm:pt modelId="{2EA57BBD-1669-4FC8-80A8-4EEC93FBE954}" type="pres">
      <dgm:prSet presAssocID="{85A1A050-3941-4D3A-BDB2-B6C6D34204EA}" presName="horz1" presStyleCnt="0"/>
      <dgm:spPr/>
    </dgm:pt>
    <dgm:pt modelId="{DF7178C6-D73E-459F-8AAD-C4C938FE2DA1}" type="pres">
      <dgm:prSet presAssocID="{85A1A050-3941-4D3A-BDB2-B6C6D34204EA}" presName="tx1" presStyleLbl="revTx" presStyleIdx="1" presStyleCnt="9"/>
      <dgm:spPr/>
    </dgm:pt>
    <dgm:pt modelId="{88AC32D1-2D2D-4D11-8563-4D911DB75B8D}" type="pres">
      <dgm:prSet presAssocID="{85A1A050-3941-4D3A-BDB2-B6C6D34204EA}" presName="vert1" presStyleCnt="0"/>
      <dgm:spPr/>
    </dgm:pt>
    <dgm:pt modelId="{B6147373-91BA-492B-9FA6-91A98DAC2042}" type="pres">
      <dgm:prSet presAssocID="{6C3CA917-A17A-4050-A5B1-F6AE7D74E031}" presName="thickLine" presStyleLbl="alignNode1" presStyleIdx="2" presStyleCnt="9"/>
      <dgm:spPr/>
    </dgm:pt>
    <dgm:pt modelId="{AB8BFF9F-2DFD-4D66-A0D5-AA32A9B94806}" type="pres">
      <dgm:prSet presAssocID="{6C3CA917-A17A-4050-A5B1-F6AE7D74E031}" presName="horz1" presStyleCnt="0"/>
      <dgm:spPr/>
    </dgm:pt>
    <dgm:pt modelId="{6664C21D-9D65-46C9-9114-5B46C3CC703B}" type="pres">
      <dgm:prSet presAssocID="{6C3CA917-A17A-4050-A5B1-F6AE7D74E031}" presName="tx1" presStyleLbl="revTx" presStyleIdx="2" presStyleCnt="9"/>
      <dgm:spPr/>
    </dgm:pt>
    <dgm:pt modelId="{05BCD931-A3E7-40DB-B6EA-39532C1D23F9}" type="pres">
      <dgm:prSet presAssocID="{6C3CA917-A17A-4050-A5B1-F6AE7D74E031}" presName="vert1" presStyleCnt="0"/>
      <dgm:spPr/>
    </dgm:pt>
    <dgm:pt modelId="{E7448C44-1EC7-4EB9-86F0-F14B930B1FBA}" type="pres">
      <dgm:prSet presAssocID="{910197E4-D85C-4C1D-B004-BE9F55FBBF2F}" presName="thickLine" presStyleLbl="alignNode1" presStyleIdx="3" presStyleCnt="9"/>
      <dgm:spPr/>
    </dgm:pt>
    <dgm:pt modelId="{B6612D68-54D6-4A3D-BB48-42A4E1C5468F}" type="pres">
      <dgm:prSet presAssocID="{910197E4-D85C-4C1D-B004-BE9F55FBBF2F}" presName="horz1" presStyleCnt="0"/>
      <dgm:spPr/>
    </dgm:pt>
    <dgm:pt modelId="{25BDA869-4121-4E81-93E3-DAD97DB276A7}" type="pres">
      <dgm:prSet presAssocID="{910197E4-D85C-4C1D-B004-BE9F55FBBF2F}" presName="tx1" presStyleLbl="revTx" presStyleIdx="3" presStyleCnt="9"/>
      <dgm:spPr/>
    </dgm:pt>
    <dgm:pt modelId="{ECDEDAA4-74CA-40AB-958D-3813E0F54EC7}" type="pres">
      <dgm:prSet presAssocID="{910197E4-D85C-4C1D-B004-BE9F55FBBF2F}" presName="vert1" presStyleCnt="0"/>
      <dgm:spPr/>
    </dgm:pt>
    <dgm:pt modelId="{C30244F3-11FE-432A-98CE-E9E77E978E48}" type="pres">
      <dgm:prSet presAssocID="{893BA772-A62E-45DD-9E5A-C0C22987FA05}" presName="thickLine" presStyleLbl="alignNode1" presStyleIdx="4" presStyleCnt="9"/>
      <dgm:spPr/>
    </dgm:pt>
    <dgm:pt modelId="{A90CD1B8-8CA4-451A-8B36-BAAFE2EE1AE2}" type="pres">
      <dgm:prSet presAssocID="{893BA772-A62E-45DD-9E5A-C0C22987FA05}" presName="horz1" presStyleCnt="0"/>
      <dgm:spPr/>
    </dgm:pt>
    <dgm:pt modelId="{322A5493-8B4E-46AC-B787-FEB737B630B8}" type="pres">
      <dgm:prSet presAssocID="{893BA772-A62E-45DD-9E5A-C0C22987FA05}" presName="tx1" presStyleLbl="revTx" presStyleIdx="4" presStyleCnt="9"/>
      <dgm:spPr/>
    </dgm:pt>
    <dgm:pt modelId="{8C2ADA87-38B3-4CE9-82CD-5F29E07A46E9}" type="pres">
      <dgm:prSet presAssocID="{893BA772-A62E-45DD-9E5A-C0C22987FA05}" presName="vert1" presStyleCnt="0"/>
      <dgm:spPr/>
    </dgm:pt>
    <dgm:pt modelId="{96319FDE-D66B-4733-93DC-FA040CB47128}" type="pres">
      <dgm:prSet presAssocID="{D4F78FA7-D156-4C0B-A08F-31A9011D1C78}" presName="thickLine" presStyleLbl="alignNode1" presStyleIdx="5" presStyleCnt="9"/>
      <dgm:spPr/>
    </dgm:pt>
    <dgm:pt modelId="{C133484A-31E5-4AFD-A4B9-DC8BB227A638}" type="pres">
      <dgm:prSet presAssocID="{D4F78FA7-D156-4C0B-A08F-31A9011D1C78}" presName="horz1" presStyleCnt="0"/>
      <dgm:spPr/>
    </dgm:pt>
    <dgm:pt modelId="{7C4166DA-725E-4023-8BB0-56544392929C}" type="pres">
      <dgm:prSet presAssocID="{D4F78FA7-D156-4C0B-A08F-31A9011D1C78}" presName="tx1" presStyleLbl="revTx" presStyleIdx="5" presStyleCnt="9"/>
      <dgm:spPr/>
    </dgm:pt>
    <dgm:pt modelId="{0252255B-B093-435A-BF96-F197A6F4F084}" type="pres">
      <dgm:prSet presAssocID="{D4F78FA7-D156-4C0B-A08F-31A9011D1C78}" presName="vert1" presStyleCnt="0"/>
      <dgm:spPr/>
    </dgm:pt>
    <dgm:pt modelId="{809B3FC0-5340-4365-BF32-9F3FBEBD77A5}" type="pres">
      <dgm:prSet presAssocID="{B9854A4A-1D73-4FE2-8E6D-79A11F0F8471}" presName="thickLine" presStyleLbl="alignNode1" presStyleIdx="6" presStyleCnt="9"/>
      <dgm:spPr/>
    </dgm:pt>
    <dgm:pt modelId="{694F07E2-7BCF-4B6B-8E33-1ED82324431D}" type="pres">
      <dgm:prSet presAssocID="{B9854A4A-1D73-4FE2-8E6D-79A11F0F8471}" presName="horz1" presStyleCnt="0"/>
      <dgm:spPr/>
    </dgm:pt>
    <dgm:pt modelId="{92663C9A-19EC-4717-B084-50CF2B188A9C}" type="pres">
      <dgm:prSet presAssocID="{B9854A4A-1D73-4FE2-8E6D-79A11F0F8471}" presName="tx1" presStyleLbl="revTx" presStyleIdx="6" presStyleCnt="9"/>
      <dgm:spPr/>
    </dgm:pt>
    <dgm:pt modelId="{6E52168B-63E1-4566-AF32-4A0A347ECC21}" type="pres">
      <dgm:prSet presAssocID="{B9854A4A-1D73-4FE2-8E6D-79A11F0F8471}" presName="vert1" presStyleCnt="0"/>
      <dgm:spPr/>
    </dgm:pt>
    <dgm:pt modelId="{70C8231F-59BB-4CB6-AB8A-70A6B352E863}" type="pres">
      <dgm:prSet presAssocID="{61DFC5CB-6B06-4E21-AF89-A63F022371E4}" presName="thickLine" presStyleLbl="alignNode1" presStyleIdx="7" presStyleCnt="9"/>
      <dgm:spPr/>
    </dgm:pt>
    <dgm:pt modelId="{8E0A39FF-3288-4B34-83A0-29748941E849}" type="pres">
      <dgm:prSet presAssocID="{61DFC5CB-6B06-4E21-AF89-A63F022371E4}" presName="horz1" presStyleCnt="0"/>
      <dgm:spPr/>
    </dgm:pt>
    <dgm:pt modelId="{763F9738-89F4-48BB-89D6-43E574B826A3}" type="pres">
      <dgm:prSet presAssocID="{61DFC5CB-6B06-4E21-AF89-A63F022371E4}" presName="tx1" presStyleLbl="revTx" presStyleIdx="7" presStyleCnt="9"/>
      <dgm:spPr/>
    </dgm:pt>
    <dgm:pt modelId="{469C4CC4-DA8D-4DEB-ABB7-5E3AE02F2D2E}" type="pres">
      <dgm:prSet presAssocID="{61DFC5CB-6B06-4E21-AF89-A63F022371E4}" presName="vert1" presStyleCnt="0"/>
      <dgm:spPr/>
    </dgm:pt>
    <dgm:pt modelId="{42E6F3F6-9B3A-4F74-8288-27385A759F83}" type="pres">
      <dgm:prSet presAssocID="{7517038D-2587-4F08-870D-5C65A9B8A815}" presName="thickLine" presStyleLbl="alignNode1" presStyleIdx="8" presStyleCnt="9"/>
      <dgm:spPr/>
    </dgm:pt>
    <dgm:pt modelId="{E64DCC34-7E12-49FC-BD51-44A9D8445A53}" type="pres">
      <dgm:prSet presAssocID="{7517038D-2587-4F08-870D-5C65A9B8A815}" presName="horz1" presStyleCnt="0"/>
      <dgm:spPr/>
    </dgm:pt>
    <dgm:pt modelId="{ECBB0C0F-9CFF-44F4-BC41-E8F04C798EC4}" type="pres">
      <dgm:prSet presAssocID="{7517038D-2587-4F08-870D-5C65A9B8A815}" presName="tx1" presStyleLbl="revTx" presStyleIdx="8" presStyleCnt="9"/>
      <dgm:spPr/>
    </dgm:pt>
    <dgm:pt modelId="{23439B35-E04E-4E55-9A7C-20B08D39D152}" type="pres">
      <dgm:prSet presAssocID="{7517038D-2587-4F08-870D-5C65A9B8A815}" presName="vert1" presStyleCnt="0"/>
      <dgm:spPr/>
    </dgm:pt>
  </dgm:ptLst>
  <dgm:cxnLst>
    <dgm:cxn modelId="{69D6B804-181A-4A16-9987-EB84E4CAAFAE}" type="presOf" srcId="{D4F78FA7-D156-4C0B-A08F-31A9011D1C78}" destId="{7C4166DA-725E-4023-8BB0-56544392929C}" srcOrd="0" destOrd="0" presId="urn:microsoft.com/office/officeart/2008/layout/LinedList"/>
    <dgm:cxn modelId="{4FA43206-6481-48EA-B19E-0E81A31A9831}" srcId="{ECF8278A-0CCA-48AF-8124-8D07734D2746}" destId="{6C3CA917-A17A-4050-A5B1-F6AE7D74E031}" srcOrd="2" destOrd="0" parTransId="{F150D669-DA92-46FA-95EC-A5CE5A8C39EA}" sibTransId="{B3D4C370-8C17-4174-A7A2-292D8D9CD53D}"/>
    <dgm:cxn modelId="{F49D6B0B-B7EC-484B-AE16-E4DECDE159C1}" type="presOf" srcId="{910197E4-D85C-4C1D-B004-BE9F55FBBF2F}" destId="{25BDA869-4121-4E81-93E3-DAD97DB276A7}" srcOrd="0" destOrd="0" presId="urn:microsoft.com/office/officeart/2008/layout/LinedList"/>
    <dgm:cxn modelId="{32CAF833-B02A-4008-86B5-9C5B37C916B2}" type="presOf" srcId="{85A1A050-3941-4D3A-BDB2-B6C6D34204EA}" destId="{DF7178C6-D73E-459F-8AAD-C4C938FE2DA1}" srcOrd="0" destOrd="0" presId="urn:microsoft.com/office/officeart/2008/layout/LinedList"/>
    <dgm:cxn modelId="{9B783643-1C8A-4860-982A-108A2D5DA1DF}" type="presOf" srcId="{6C3CA917-A17A-4050-A5B1-F6AE7D74E031}" destId="{6664C21D-9D65-46C9-9114-5B46C3CC703B}" srcOrd="0" destOrd="0" presId="urn:microsoft.com/office/officeart/2008/layout/LinedList"/>
    <dgm:cxn modelId="{671D6A65-4D45-4D96-A32E-8EEE48D04118}" type="presOf" srcId="{893BA772-A62E-45DD-9E5A-C0C22987FA05}" destId="{322A5493-8B4E-46AC-B787-FEB737B630B8}" srcOrd="0" destOrd="0" presId="urn:microsoft.com/office/officeart/2008/layout/LinedList"/>
    <dgm:cxn modelId="{47C22D57-3866-4A50-971A-9E1429E6029A}" srcId="{ECF8278A-0CCA-48AF-8124-8D07734D2746}" destId="{5191E6A8-2A2B-47D8-ABCD-2EB31B75053F}" srcOrd="0" destOrd="0" parTransId="{B634D79D-9CDD-446A-9687-2C327120F971}" sibTransId="{1C3F59BD-A031-468B-B6FA-1259478CF265}"/>
    <dgm:cxn modelId="{522F037E-D2AE-4242-8DB4-E2F612564E79}" type="presOf" srcId="{7517038D-2587-4F08-870D-5C65A9B8A815}" destId="{ECBB0C0F-9CFF-44F4-BC41-E8F04C798EC4}" srcOrd="0" destOrd="0" presId="urn:microsoft.com/office/officeart/2008/layout/LinedList"/>
    <dgm:cxn modelId="{A32345A1-8365-499D-BE94-D981400A7BAA}" srcId="{ECF8278A-0CCA-48AF-8124-8D07734D2746}" destId="{7517038D-2587-4F08-870D-5C65A9B8A815}" srcOrd="8" destOrd="0" parTransId="{69741109-C95B-4404-8B08-1455AD6B0FC2}" sibTransId="{6A16044D-67A1-4611-9AA3-66662FD55B74}"/>
    <dgm:cxn modelId="{597144A3-D924-4A9A-8023-021DFD795F66}" srcId="{ECF8278A-0CCA-48AF-8124-8D07734D2746}" destId="{893BA772-A62E-45DD-9E5A-C0C22987FA05}" srcOrd="4" destOrd="0" parTransId="{E6EBA82B-3659-42F1-88E7-1E650618D334}" sibTransId="{150CC664-6390-4EAD-B947-C73471CCDE6C}"/>
    <dgm:cxn modelId="{7B3E99AA-68CC-4516-91D4-8DE57651AFB8}" srcId="{ECF8278A-0CCA-48AF-8124-8D07734D2746}" destId="{B9854A4A-1D73-4FE2-8E6D-79A11F0F8471}" srcOrd="6" destOrd="0" parTransId="{80D90C37-19F4-467D-93C3-280348059FB4}" sibTransId="{D809D866-BC87-4F00-8674-2455ECA3F24F}"/>
    <dgm:cxn modelId="{8F41DEC5-6BCD-4AA2-8163-B41EE83DCF29}" type="presOf" srcId="{5191E6A8-2A2B-47D8-ABCD-2EB31B75053F}" destId="{2E7E458A-3024-47DD-9578-2829A3EFC296}" srcOrd="0" destOrd="0" presId="urn:microsoft.com/office/officeart/2008/layout/LinedList"/>
    <dgm:cxn modelId="{0CC0F4C6-F8BA-4680-B21E-E805D0A85A0D}" srcId="{ECF8278A-0CCA-48AF-8124-8D07734D2746}" destId="{61DFC5CB-6B06-4E21-AF89-A63F022371E4}" srcOrd="7" destOrd="0" parTransId="{DE2CC142-EEEC-4354-9793-B48B5B2C0B1F}" sibTransId="{A62D131A-B8D4-48AA-86FB-E968B7CA3DD5}"/>
    <dgm:cxn modelId="{DB26BDC7-D324-4315-ADA0-7A2AB1933645}" srcId="{ECF8278A-0CCA-48AF-8124-8D07734D2746}" destId="{D4F78FA7-D156-4C0B-A08F-31A9011D1C78}" srcOrd="5" destOrd="0" parTransId="{9301B3CC-3831-4487-AFB9-235388EAC9DC}" sibTransId="{7363CF51-F709-4B81-8065-1EE562720DE1}"/>
    <dgm:cxn modelId="{E1F80ED5-5894-4BD9-8A9A-08238521A31B}" type="presOf" srcId="{ECF8278A-0CCA-48AF-8124-8D07734D2746}" destId="{62A02609-9722-455B-A9C9-24EC1F8E16FB}" srcOrd="0" destOrd="0" presId="urn:microsoft.com/office/officeart/2008/layout/LinedList"/>
    <dgm:cxn modelId="{928431DE-9633-422D-AF73-37433E92A41D}" srcId="{ECF8278A-0CCA-48AF-8124-8D07734D2746}" destId="{85A1A050-3941-4D3A-BDB2-B6C6D34204EA}" srcOrd="1" destOrd="0" parTransId="{49A697B7-994A-443F-A85A-4020726C93B2}" sibTransId="{26F79865-C4B0-436F-93F4-23CE2F739D5F}"/>
    <dgm:cxn modelId="{A2BCB0DE-46FC-466C-B2F6-5CCEE2AA7049}" type="presOf" srcId="{61DFC5CB-6B06-4E21-AF89-A63F022371E4}" destId="{763F9738-89F4-48BB-89D6-43E574B826A3}" srcOrd="0" destOrd="0" presId="urn:microsoft.com/office/officeart/2008/layout/LinedList"/>
    <dgm:cxn modelId="{88CF9BEA-2A67-4BD6-BF98-080F5E7DC604}" type="presOf" srcId="{B9854A4A-1D73-4FE2-8E6D-79A11F0F8471}" destId="{92663C9A-19EC-4717-B084-50CF2B188A9C}" srcOrd="0" destOrd="0" presId="urn:microsoft.com/office/officeart/2008/layout/LinedList"/>
    <dgm:cxn modelId="{0EF614FF-239D-4136-A159-781426B7A0E6}" srcId="{ECF8278A-0CCA-48AF-8124-8D07734D2746}" destId="{910197E4-D85C-4C1D-B004-BE9F55FBBF2F}" srcOrd="3" destOrd="0" parTransId="{BA29612C-363E-47AF-94C6-D5D10DF67A10}" sibTransId="{6423AAE1-A554-4B17-82E8-42CF8FF35417}"/>
    <dgm:cxn modelId="{81CCE4A2-EA63-4BEB-B33D-77AA92C62B3E}" type="presParOf" srcId="{62A02609-9722-455B-A9C9-24EC1F8E16FB}" destId="{824B186A-11EB-4DDD-9738-8FA9F55A3E51}" srcOrd="0" destOrd="0" presId="urn:microsoft.com/office/officeart/2008/layout/LinedList"/>
    <dgm:cxn modelId="{A0DA02C0-0CA1-408B-BF98-201F32AC9653}" type="presParOf" srcId="{62A02609-9722-455B-A9C9-24EC1F8E16FB}" destId="{2FA5DFF5-60EE-4AFD-9FA7-9E6987217725}" srcOrd="1" destOrd="0" presId="urn:microsoft.com/office/officeart/2008/layout/LinedList"/>
    <dgm:cxn modelId="{FBD5499C-6CAA-45E8-ABC5-631E785BBF02}" type="presParOf" srcId="{2FA5DFF5-60EE-4AFD-9FA7-9E6987217725}" destId="{2E7E458A-3024-47DD-9578-2829A3EFC296}" srcOrd="0" destOrd="0" presId="urn:microsoft.com/office/officeart/2008/layout/LinedList"/>
    <dgm:cxn modelId="{7A438AFD-2548-47FC-A15F-878075434C30}" type="presParOf" srcId="{2FA5DFF5-60EE-4AFD-9FA7-9E6987217725}" destId="{2BE4C66B-5CB4-498A-B528-DD8672D09F17}" srcOrd="1" destOrd="0" presId="urn:microsoft.com/office/officeart/2008/layout/LinedList"/>
    <dgm:cxn modelId="{AB305519-B33B-4C4D-A25C-F8B951C9AB62}" type="presParOf" srcId="{62A02609-9722-455B-A9C9-24EC1F8E16FB}" destId="{A64B9DF4-6FF2-4FBA-87AD-53FEB50939E5}" srcOrd="2" destOrd="0" presId="urn:microsoft.com/office/officeart/2008/layout/LinedList"/>
    <dgm:cxn modelId="{48AEF810-6036-4899-AA5E-09177223C2F0}" type="presParOf" srcId="{62A02609-9722-455B-A9C9-24EC1F8E16FB}" destId="{2EA57BBD-1669-4FC8-80A8-4EEC93FBE954}" srcOrd="3" destOrd="0" presId="urn:microsoft.com/office/officeart/2008/layout/LinedList"/>
    <dgm:cxn modelId="{19CB3D1E-B28B-46FA-9276-17F1FBC2B5AA}" type="presParOf" srcId="{2EA57BBD-1669-4FC8-80A8-4EEC93FBE954}" destId="{DF7178C6-D73E-459F-8AAD-C4C938FE2DA1}" srcOrd="0" destOrd="0" presId="urn:microsoft.com/office/officeart/2008/layout/LinedList"/>
    <dgm:cxn modelId="{700E4257-891A-49B8-89EB-6A5102B04194}" type="presParOf" srcId="{2EA57BBD-1669-4FC8-80A8-4EEC93FBE954}" destId="{88AC32D1-2D2D-4D11-8563-4D911DB75B8D}" srcOrd="1" destOrd="0" presId="urn:microsoft.com/office/officeart/2008/layout/LinedList"/>
    <dgm:cxn modelId="{FA39AF8A-CC7A-4AD6-8FF5-B6F35F78972C}" type="presParOf" srcId="{62A02609-9722-455B-A9C9-24EC1F8E16FB}" destId="{B6147373-91BA-492B-9FA6-91A98DAC2042}" srcOrd="4" destOrd="0" presId="urn:microsoft.com/office/officeart/2008/layout/LinedList"/>
    <dgm:cxn modelId="{514C02E7-B0B2-40C8-994A-76430167B046}" type="presParOf" srcId="{62A02609-9722-455B-A9C9-24EC1F8E16FB}" destId="{AB8BFF9F-2DFD-4D66-A0D5-AA32A9B94806}" srcOrd="5" destOrd="0" presId="urn:microsoft.com/office/officeart/2008/layout/LinedList"/>
    <dgm:cxn modelId="{273F67ED-D015-4661-A6F3-3162E5753AD8}" type="presParOf" srcId="{AB8BFF9F-2DFD-4D66-A0D5-AA32A9B94806}" destId="{6664C21D-9D65-46C9-9114-5B46C3CC703B}" srcOrd="0" destOrd="0" presId="urn:microsoft.com/office/officeart/2008/layout/LinedList"/>
    <dgm:cxn modelId="{5429D66F-7342-4176-959E-04A9DBCCD624}" type="presParOf" srcId="{AB8BFF9F-2DFD-4D66-A0D5-AA32A9B94806}" destId="{05BCD931-A3E7-40DB-B6EA-39532C1D23F9}" srcOrd="1" destOrd="0" presId="urn:microsoft.com/office/officeart/2008/layout/LinedList"/>
    <dgm:cxn modelId="{1CAB2B2F-5E9B-40B6-960B-62F5F55E1513}" type="presParOf" srcId="{62A02609-9722-455B-A9C9-24EC1F8E16FB}" destId="{E7448C44-1EC7-4EB9-86F0-F14B930B1FBA}" srcOrd="6" destOrd="0" presId="urn:microsoft.com/office/officeart/2008/layout/LinedList"/>
    <dgm:cxn modelId="{28D845CF-3EBD-479E-8A1D-FC94B91BD560}" type="presParOf" srcId="{62A02609-9722-455B-A9C9-24EC1F8E16FB}" destId="{B6612D68-54D6-4A3D-BB48-42A4E1C5468F}" srcOrd="7" destOrd="0" presId="urn:microsoft.com/office/officeart/2008/layout/LinedList"/>
    <dgm:cxn modelId="{654377ED-641E-421C-90F6-27ED607ACB9A}" type="presParOf" srcId="{B6612D68-54D6-4A3D-BB48-42A4E1C5468F}" destId="{25BDA869-4121-4E81-93E3-DAD97DB276A7}" srcOrd="0" destOrd="0" presId="urn:microsoft.com/office/officeart/2008/layout/LinedList"/>
    <dgm:cxn modelId="{4F80C44A-35D9-4BF0-8E95-48EBC8FCA73A}" type="presParOf" srcId="{B6612D68-54D6-4A3D-BB48-42A4E1C5468F}" destId="{ECDEDAA4-74CA-40AB-958D-3813E0F54EC7}" srcOrd="1" destOrd="0" presId="urn:microsoft.com/office/officeart/2008/layout/LinedList"/>
    <dgm:cxn modelId="{99758C41-46E6-4136-B479-1036D2982602}" type="presParOf" srcId="{62A02609-9722-455B-A9C9-24EC1F8E16FB}" destId="{C30244F3-11FE-432A-98CE-E9E77E978E48}" srcOrd="8" destOrd="0" presId="urn:microsoft.com/office/officeart/2008/layout/LinedList"/>
    <dgm:cxn modelId="{90EF27DE-7238-4E51-8DB3-2A83848B97BA}" type="presParOf" srcId="{62A02609-9722-455B-A9C9-24EC1F8E16FB}" destId="{A90CD1B8-8CA4-451A-8B36-BAAFE2EE1AE2}" srcOrd="9" destOrd="0" presId="urn:microsoft.com/office/officeart/2008/layout/LinedList"/>
    <dgm:cxn modelId="{640A0828-51EC-4797-A91D-181732DC4BDA}" type="presParOf" srcId="{A90CD1B8-8CA4-451A-8B36-BAAFE2EE1AE2}" destId="{322A5493-8B4E-46AC-B787-FEB737B630B8}" srcOrd="0" destOrd="0" presId="urn:microsoft.com/office/officeart/2008/layout/LinedList"/>
    <dgm:cxn modelId="{EC6252C3-76BF-49C4-ACC5-566D8AB8A247}" type="presParOf" srcId="{A90CD1B8-8CA4-451A-8B36-BAAFE2EE1AE2}" destId="{8C2ADA87-38B3-4CE9-82CD-5F29E07A46E9}" srcOrd="1" destOrd="0" presId="urn:microsoft.com/office/officeart/2008/layout/LinedList"/>
    <dgm:cxn modelId="{DA330420-84BD-4D63-A351-8340F1018BCB}" type="presParOf" srcId="{62A02609-9722-455B-A9C9-24EC1F8E16FB}" destId="{96319FDE-D66B-4733-93DC-FA040CB47128}" srcOrd="10" destOrd="0" presId="urn:microsoft.com/office/officeart/2008/layout/LinedList"/>
    <dgm:cxn modelId="{C267DDB9-AB41-4988-B428-5F4CD7788216}" type="presParOf" srcId="{62A02609-9722-455B-A9C9-24EC1F8E16FB}" destId="{C133484A-31E5-4AFD-A4B9-DC8BB227A638}" srcOrd="11" destOrd="0" presId="urn:microsoft.com/office/officeart/2008/layout/LinedList"/>
    <dgm:cxn modelId="{72CEF1EF-34AF-450D-AE8E-23BE61B642FF}" type="presParOf" srcId="{C133484A-31E5-4AFD-A4B9-DC8BB227A638}" destId="{7C4166DA-725E-4023-8BB0-56544392929C}" srcOrd="0" destOrd="0" presId="urn:microsoft.com/office/officeart/2008/layout/LinedList"/>
    <dgm:cxn modelId="{7D5DFFBF-8247-4928-88B0-5E4159140F2A}" type="presParOf" srcId="{C133484A-31E5-4AFD-A4B9-DC8BB227A638}" destId="{0252255B-B093-435A-BF96-F197A6F4F084}" srcOrd="1" destOrd="0" presId="urn:microsoft.com/office/officeart/2008/layout/LinedList"/>
    <dgm:cxn modelId="{A7E51CBC-4EB4-4E4F-8042-F51C6B79CAE3}" type="presParOf" srcId="{62A02609-9722-455B-A9C9-24EC1F8E16FB}" destId="{809B3FC0-5340-4365-BF32-9F3FBEBD77A5}" srcOrd="12" destOrd="0" presId="urn:microsoft.com/office/officeart/2008/layout/LinedList"/>
    <dgm:cxn modelId="{6712F0FD-21C8-46C8-8FE7-93062A5F4B90}" type="presParOf" srcId="{62A02609-9722-455B-A9C9-24EC1F8E16FB}" destId="{694F07E2-7BCF-4B6B-8E33-1ED82324431D}" srcOrd="13" destOrd="0" presId="urn:microsoft.com/office/officeart/2008/layout/LinedList"/>
    <dgm:cxn modelId="{0BB3739D-0373-4DDF-BC16-EC9329F52523}" type="presParOf" srcId="{694F07E2-7BCF-4B6B-8E33-1ED82324431D}" destId="{92663C9A-19EC-4717-B084-50CF2B188A9C}" srcOrd="0" destOrd="0" presId="urn:microsoft.com/office/officeart/2008/layout/LinedList"/>
    <dgm:cxn modelId="{C855B596-2A5E-485D-A3C5-806CED990CEA}" type="presParOf" srcId="{694F07E2-7BCF-4B6B-8E33-1ED82324431D}" destId="{6E52168B-63E1-4566-AF32-4A0A347ECC21}" srcOrd="1" destOrd="0" presId="urn:microsoft.com/office/officeart/2008/layout/LinedList"/>
    <dgm:cxn modelId="{F05A402A-629A-45B8-95C3-E32A1B2646CA}" type="presParOf" srcId="{62A02609-9722-455B-A9C9-24EC1F8E16FB}" destId="{70C8231F-59BB-4CB6-AB8A-70A6B352E863}" srcOrd="14" destOrd="0" presId="urn:microsoft.com/office/officeart/2008/layout/LinedList"/>
    <dgm:cxn modelId="{56D5D76E-8D28-4AC3-9469-26AFF1AC15D6}" type="presParOf" srcId="{62A02609-9722-455B-A9C9-24EC1F8E16FB}" destId="{8E0A39FF-3288-4B34-83A0-29748941E849}" srcOrd="15" destOrd="0" presId="urn:microsoft.com/office/officeart/2008/layout/LinedList"/>
    <dgm:cxn modelId="{6EE88C41-9A63-456A-A9C8-6400E50361DE}" type="presParOf" srcId="{8E0A39FF-3288-4B34-83A0-29748941E849}" destId="{763F9738-89F4-48BB-89D6-43E574B826A3}" srcOrd="0" destOrd="0" presId="urn:microsoft.com/office/officeart/2008/layout/LinedList"/>
    <dgm:cxn modelId="{A9ACE3BB-B707-4FAF-9413-0FACEDC0ADCA}" type="presParOf" srcId="{8E0A39FF-3288-4B34-83A0-29748941E849}" destId="{469C4CC4-DA8D-4DEB-ABB7-5E3AE02F2D2E}" srcOrd="1" destOrd="0" presId="urn:microsoft.com/office/officeart/2008/layout/LinedList"/>
    <dgm:cxn modelId="{BA342215-AB72-4564-82E9-D20916894C45}" type="presParOf" srcId="{62A02609-9722-455B-A9C9-24EC1F8E16FB}" destId="{42E6F3F6-9B3A-4F74-8288-27385A759F83}" srcOrd="16" destOrd="0" presId="urn:microsoft.com/office/officeart/2008/layout/LinedList"/>
    <dgm:cxn modelId="{6208F842-89A5-4DCF-9033-23188C64045B}" type="presParOf" srcId="{62A02609-9722-455B-A9C9-24EC1F8E16FB}" destId="{E64DCC34-7E12-49FC-BD51-44A9D8445A53}" srcOrd="17" destOrd="0" presId="urn:microsoft.com/office/officeart/2008/layout/LinedList"/>
    <dgm:cxn modelId="{17BDB32B-F183-411A-BDC1-4565C40051F2}" type="presParOf" srcId="{E64DCC34-7E12-49FC-BD51-44A9D8445A53}" destId="{ECBB0C0F-9CFF-44F4-BC41-E8F04C798EC4}" srcOrd="0" destOrd="0" presId="urn:microsoft.com/office/officeart/2008/layout/LinedList"/>
    <dgm:cxn modelId="{66CE6057-657D-421C-8D28-2FA9C2828546}" type="presParOf" srcId="{E64DCC34-7E12-49FC-BD51-44A9D8445A53}" destId="{23439B35-E04E-4E55-9A7C-20B08D39D15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B186A-11EB-4DDD-9738-8FA9F55A3E51}">
      <dsp:nvSpPr>
        <dsp:cNvPr id="0" name=""/>
        <dsp:cNvSpPr/>
      </dsp:nvSpPr>
      <dsp:spPr>
        <a:xfrm>
          <a:off x="0" y="602"/>
          <a:ext cx="4240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E458A-3024-47DD-9578-2829A3EFC296}">
      <dsp:nvSpPr>
        <dsp:cNvPr id="0" name=""/>
        <dsp:cNvSpPr/>
      </dsp:nvSpPr>
      <dsp:spPr>
        <a:xfrm>
          <a:off x="0" y="602"/>
          <a:ext cx="4240188" cy="548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Dijelovi goveđe polovice dobiveni rasijecanjem :</a:t>
          </a:r>
          <a:r>
            <a:rPr lang="hr-HR" sz="1800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02"/>
        <a:ext cx="4240188" cy="548076"/>
      </dsp:txXfrm>
    </dsp:sp>
    <dsp:sp modelId="{A64B9DF4-6FF2-4FBA-87AD-53FEB50939E5}">
      <dsp:nvSpPr>
        <dsp:cNvPr id="0" name=""/>
        <dsp:cNvSpPr/>
      </dsp:nvSpPr>
      <dsp:spPr>
        <a:xfrm>
          <a:off x="0" y="548678"/>
          <a:ext cx="4240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7178C6-D73E-459F-8AAD-C4C938FE2DA1}">
      <dsp:nvSpPr>
        <dsp:cNvPr id="0" name=""/>
        <dsp:cNvSpPr/>
      </dsp:nvSpPr>
      <dsp:spPr>
        <a:xfrm>
          <a:off x="0" y="548678"/>
          <a:ext cx="4240188" cy="548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But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48678"/>
        <a:ext cx="4240188" cy="548076"/>
      </dsp:txXfrm>
    </dsp:sp>
    <dsp:sp modelId="{B6147373-91BA-492B-9FA6-91A98DAC2042}">
      <dsp:nvSpPr>
        <dsp:cNvPr id="0" name=""/>
        <dsp:cNvSpPr/>
      </dsp:nvSpPr>
      <dsp:spPr>
        <a:xfrm>
          <a:off x="0" y="1096754"/>
          <a:ext cx="4240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4C21D-9D65-46C9-9114-5B46C3CC703B}">
      <dsp:nvSpPr>
        <dsp:cNvPr id="0" name=""/>
        <dsp:cNvSpPr/>
      </dsp:nvSpPr>
      <dsp:spPr>
        <a:xfrm>
          <a:off x="0" y="1096754"/>
          <a:ext cx="4240188" cy="548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Lopatica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096754"/>
        <a:ext cx="4240188" cy="548076"/>
      </dsp:txXfrm>
    </dsp:sp>
    <dsp:sp modelId="{E7448C44-1EC7-4EB9-86F0-F14B930B1FBA}">
      <dsp:nvSpPr>
        <dsp:cNvPr id="0" name=""/>
        <dsp:cNvSpPr/>
      </dsp:nvSpPr>
      <dsp:spPr>
        <a:xfrm>
          <a:off x="0" y="1644830"/>
          <a:ext cx="4240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DA869-4121-4E81-93E3-DAD97DB276A7}">
      <dsp:nvSpPr>
        <dsp:cNvPr id="0" name=""/>
        <dsp:cNvSpPr/>
      </dsp:nvSpPr>
      <dsp:spPr>
        <a:xfrm>
          <a:off x="0" y="1644830"/>
          <a:ext cx="4240188" cy="548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Leđa- prsni + slabinski dio 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44830"/>
        <a:ext cx="4240188" cy="548076"/>
      </dsp:txXfrm>
    </dsp:sp>
    <dsp:sp modelId="{C30244F3-11FE-432A-98CE-E9E77E978E48}">
      <dsp:nvSpPr>
        <dsp:cNvPr id="0" name=""/>
        <dsp:cNvSpPr/>
      </dsp:nvSpPr>
      <dsp:spPr>
        <a:xfrm>
          <a:off x="0" y="2192906"/>
          <a:ext cx="4240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2A5493-8B4E-46AC-B787-FEB737B630B8}">
      <dsp:nvSpPr>
        <dsp:cNvPr id="0" name=""/>
        <dsp:cNvSpPr/>
      </dsp:nvSpPr>
      <dsp:spPr>
        <a:xfrm>
          <a:off x="0" y="2192906"/>
          <a:ext cx="4240188" cy="548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File</a:t>
          </a:r>
          <a:r>
            <a:rPr lang="hr-HR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hr-HR" sz="2600" kern="1200" dirty="0"/>
            <a:t>  </a:t>
          </a:r>
          <a:endParaRPr lang="en-US" sz="2600" kern="1200" dirty="0"/>
        </a:p>
      </dsp:txBody>
      <dsp:txXfrm>
        <a:off x="0" y="2192906"/>
        <a:ext cx="4240188" cy="548076"/>
      </dsp:txXfrm>
    </dsp:sp>
    <dsp:sp modelId="{96319FDE-D66B-4733-93DC-FA040CB47128}">
      <dsp:nvSpPr>
        <dsp:cNvPr id="0" name=""/>
        <dsp:cNvSpPr/>
      </dsp:nvSpPr>
      <dsp:spPr>
        <a:xfrm>
          <a:off x="0" y="2740983"/>
          <a:ext cx="4240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4166DA-725E-4023-8BB0-56544392929C}">
      <dsp:nvSpPr>
        <dsp:cNvPr id="0" name=""/>
        <dsp:cNvSpPr/>
      </dsp:nvSpPr>
      <dsp:spPr>
        <a:xfrm>
          <a:off x="0" y="2740983"/>
          <a:ext cx="4240188" cy="548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Potrbušina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740983"/>
        <a:ext cx="4240188" cy="548076"/>
      </dsp:txXfrm>
    </dsp:sp>
    <dsp:sp modelId="{809B3FC0-5340-4365-BF32-9F3FBEBD77A5}">
      <dsp:nvSpPr>
        <dsp:cNvPr id="0" name=""/>
        <dsp:cNvSpPr/>
      </dsp:nvSpPr>
      <dsp:spPr>
        <a:xfrm>
          <a:off x="0" y="3289059"/>
          <a:ext cx="4240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663C9A-19EC-4717-B084-50CF2B188A9C}">
      <dsp:nvSpPr>
        <dsp:cNvPr id="0" name=""/>
        <dsp:cNvSpPr/>
      </dsp:nvSpPr>
      <dsp:spPr>
        <a:xfrm>
          <a:off x="0" y="3289059"/>
          <a:ext cx="4240188" cy="548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Rebra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289059"/>
        <a:ext cx="4240188" cy="548076"/>
      </dsp:txXfrm>
    </dsp:sp>
    <dsp:sp modelId="{70C8231F-59BB-4CB6-AB8A-70A6B352E863}">
      <dsp:nvSpPr>
        <dsp:cNvPr id="0" name=""/>
        <dsp:cNvSpPr/>
      </dsp:nvSpPr>
      <dsp:spPr>
        <a:xfrm>
          <a:off x="0" y="3837135"/>
          <a:ext cx="4240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3F9738-89F4-48BB-89D6-43E574B826A3}">
      <dsp:nvSpPr>
        <dsp:cNvPr id="0" name=""/>
        <dsp:cNvSpPr/>
      </dsp:nvSpPr>
      <dsp:spPr>
        <a:xfrm>
          <a:off x="0" y="3837135"/>
          <a:ext cx="4240188" cy="548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Vrat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837135"/>
        <a:ext cx="4240188" cy="548076"/>
      </dsp:txXfrm>
    </dsp:sp>
    <dsp:sp modelId="{42E6F3F6-9B3A-4F74-8288-27385A759F83}">
      <dsp:nvSpPr>
        <dsp:cNvPr id="0" name=""/>
        <dsp:cNvSpPr/>
      </dsp:nvSpPr>
      <dsp:spPr>
        <a:xfrm>
          <a:off x="0" y="4385211"/>
          <a:ext cx="42401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BB0C0F-9CFF-44F4-BC41-E8F04C798EC4}">
      <dsp:nvSpPr>
        <dsp:cNvPr id="0" name=""/>
        <dsp:cNvSpPr/>
      </dsp:nvSpPr>
      <dsp:spPr>
        <a:xfrm>
          <a:off x="0" y="4385211"/>
          <a:ext cx="4240188" cy="548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Potkoljenica i podlaktica 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385211"/>
        <a:ext cx="4240188" cy="548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BBE7-4809-4B94-A1EA-4A9A5B88F8B4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61DD5-D502-4371-95B0-F1EDF7AF7A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274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BBE7-4809-4B94-A1EA-4A9A5B88F8B4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61DD5-D502-4371-95B0-F1EDF7AF7A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3794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BBE7-4809-4B94-A1EA-4A9A5B88F8B4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61DD5-D502-4371-95B0-F1EDF7AF7A69}" type="slidenum">
              <a:rPr lang="hr-HR" smtClean="0"/>
              <a:t>‹#›</a:t>
            </a:fld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1457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BBE7-4809-4B94-A1EA-4A9A5B88F8B4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61DD5-D502-4371-95B0-F1EDF7AF7A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5052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BBE7-4809-4B94-A1EA-4A9A5B88F8B4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61DD5-D502-4371-95B0-F1EDF7AF7A69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5018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BBE7-4809-4B94-A1EA-4A9A5B88F8B4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61DD5-D502-4371-95B0-F1EDF7AF7A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5013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BBE7-4809-4B94-A1EA-4A9A5B88F8B4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61DD5-D502-4371-95B0-F1EDF7AF7A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4784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BBE7-4809-4B94-A1EA-4A9A5B88F8B4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61DD5-D502-4371-95B0-F1EDF7AF7A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8352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BBE7-4809-4B94-A1EA-4A9A5B88F8B4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61DD5-D502-4371-95B0-F1EDF7AF7A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536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BBE7-4809-4B94-A1EA-4A9A5B88F8B4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61DD5-D502-4371-95B0-F1EDF7AF7A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7685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BBE7-4809-4B94-A1EA-4A9A5B88F8B4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61DD5-D502-4371-95B0-F1EDF7AF7A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901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BBE7-4809-4B94-A1EA-4A9A5B88F8B4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61DD5-D502-4371-95B0-F1EDF7AF7A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36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BBE7-4809-4B94-A1EA-4A9A5B88F8B4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61DD5-D502-4371-95B0-F1EDF7AF7A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4034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BBE7-4809-4B94-A1EA-4A9A5B88F8B4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61DD5-D502-4371-95B0-F1EDF7AF7A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4990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BBE7-4809-4B94-A1EA-4A9A5B88F8B4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61DD5-D502-4371-95B0-F1EDF7AF7A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017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FBBE7-4809-4B94-A1EA-4A9A5B88F8B4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61DD5-D502-4371-95B0-F1EDF7AF7A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867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FBBE7-4809-4B94-A1EA-4A9A5B88F8B4}" type="datetimeFigureOut">
              <a:rPr lang="hr-HR" smtClean="0"/>
              <a:t>7.12.2021.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6A61DD5-D502-4371-95B0-F1EDF7AF7A6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5936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1073791" y="1375793"/>
            <a:ext cx="8908408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ts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Pripremila Lovorka </a:t>
            </a:r>
            <a:r>
              <a:rPr lang="hr-HR" altLang="sr-Latn-R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Ernoć</a:t>
            </a: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, dipl. ing. prehrambene tehnologije, nastavnik savjetnik</a:t>
            </a:r>
          </a:p>
          <a:p>
            <a:pPr fontAlgn="base">
              <a:spcBef>
                <a:spcPts val="0"/>
              </a:spcBef>
              <a:spcAft>
                <a:spcPct val="0"/>
              </a:spcAft>
              <a:buClrTx/>
              <a:buNone/>
            </a:pP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hr-HR" altLang="sr-Latn-RS" sz="2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SREDNJA STRUKOVNA ŠKOLA VARAŽDIN</a:t>
            </a:r>
            <a:r>
              <a:rPr lang="hr-HR" altLang="sr-Latn-RS" sz="36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7067" y="1375793"/>
            <a:ext cx="7766936" cy="302005"/>
          </a:xfrm>
        </p:spPr>
        <p:txBody>
          <a:bodyPr/>
          <a:lstStyle/>
          <a:p>
            <a:pPr algn="l"/>
            <a:r>
              <a:rPr lang="hr-HR" sz="4800" dirty="0"/>
              <a:t>OBRADA JUNEĆEG BUTA 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 flipV="1">
            <a:off x="7533314" y="5142451"/>
            <a:ext cx="1740688" cy="134224"/>
          </a:xfrm>
        </p:spPr>
        <p:txBody>
          <a:bodyPr>
            <a:normAutofit fontScale="25000" lnSpcReduction="20000"/>
          </a:bodyPr>
          <a:lstStyle/>
          <a:p>
            <a:pPr algn="l"/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870" y="2101889"/>
            <a:ext cx="4266631" cy="26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90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85167" y="2160589"/>
            <a:ext cx="3720916" cy="356073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 fontScale="92500" lnSpcReduction="10000"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Položaj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kosti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vade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navedenom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korijena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repa</a:t>
            </a:r>
            <a:endParaRPr lang="hr-HR" altLang="sr-Latn-R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Zdjelična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</a:t>
            </a:r>
            <a:endParaRPr lang="hr-HR" altLang="sr-Latn-R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Potkoljenica</a:t>
            </a:r>
            <a:endParaRPr lang="hr-HR" altLang="sr-Latn-R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Butna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r-HR" altLang="sr-Latn-R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a-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smjer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reza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kojim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otvaramo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mišiće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vađenje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butne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kosti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2770" name="Picture 2" descr="F:\SSŠ - meso\scan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" b="3603"/>
          <a:stretch>
            <a:fillRect/>
          </a:stretch>
        </p:blipFill>
        <p:spPr bwMode="auto">
          <a:xfrm>
            <a:off x="5164715" y="632145"/>
            <a:ext cx="3581387" cy="508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727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SSŠ - meso\scan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40" y="591766"/>
            <a:ext cx="5486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254868" y="5638800"/>
            <a:ext cx="88035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Rez kroz mišiće zdjelice i priprema za vađenje kosti križnih kralješaka    </a:t>
            </a:r>
          </a:p>
        </p:txBody>
      </p:sp>
    </p:spTree>
    <p:extLst>
      <p:ext uri="{BB962C8B-B14F-4D97-AF65-F5344CB8AC3E}">
        <p14:creationId xmlns:p14="http://schemas.microsoft.com/office/powerpoint/2010/main" val="3129572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SSŠ - meso\scan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983" y="814280"/>
            <a:ext cx="5257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524000" y="5582055"/>
            <a:ext cx="7239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Vađenje križnih kralješaka - korijen repa   </a:t>
            </a:r>
          </a:p>
        </p:txBody>
      </p:sp>
    </p:spTree>
    <p:extLst>
      <p:ext uri="{BB962C8B-B14F-4D97-AF65-F5344CB8AC3E}">
        <p14:creationId xmlns:p14="http://schemas.microsoft.com/office/powerpoint/2010/main" val="3050098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5843" name="Picture 2" descr="F:\SSŠ - meso\scan001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 r="3454" b="3"/>
          <a:stretch/>
        </p:blipFill>
        <p:spPr>
          <a:xfrm>
            <a:off x="322048" y="-1"/>
            <a:ext cx="5773952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  <a:noFill/>
        </p:spPr>
      </p:pic>
      <p:sp>
        <p:nvSpPr>
          <p:cNvPr id="35842" name="Title 3"/>
          <p:cNvSpPr>
            <a:spLocks noGrp="1"/>
          </p:cNvSpPr>
          <p:nvPr>
            <p:ph type="title"/>
          </p:nvPr>
        </p:nvSpPr>
        <p:spPr>
          <a:xfrm>
            <a:off x="5321029" y="609600"/>
            <a:ext cx="3952971" cy="132080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Prilikom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vađenja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zdjelične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kosti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možemo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prepiliti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dva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dijela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vadimo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jednom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komadu</a:t>
            </a:r>
            <a:br>
              <a:rPr lang="en-US" altLang="sr-Latn-RS" sz="2000" b="1" dirty="0"/>
            </a:br>
            <a:endParaRPr lang="en-US" altLang="sr-Latn-RS" sz="2000" dirty="0"/>
          </a:p>
        </p:txBody>
      </p:sp>
      <p:pic>
        <p:nvPicPr>
          <p:cNvPr id="35844" name="Picture 2" descr="F:\SSŠ - meso\scan001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r="22612" b="2"/>
          <a:stretch/>
        </p:blipFill>
        <p:spPr>
          <a:xfrm>
            <a:off x="-10634" y="3428999"/>
            <a:ext cx="4397807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</p:spPr>
      </p:pic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B31FD3CE-CE0A-4FD9-967C-4D340CA37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Isosceles Triangle 30">
            <a:extLst>
              <a:ext uri="{FF2B5EF4-FFF2-40B4-BE49-F238E27FC236}">
                <a16:creationId xmlns:a16="http://schemas.microsoft.com/office/drawing/2014/main" id="{0663EB55-934F-42EF-80DE-098647DE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845" name="Rectangle 8"/>
          <p:cNvSpPr>
            <a:spLocks noChangeArrowheads="1"/>
          </p:cNvSpPr>
          <p:nvPr/>
        </p:nvSpPr>
        <p:spPr bwMode="auto">
          <a:xfrm>
            <a:off x="5653043" y="3048000"/>
            <a:ext cx="3620958" cy="29933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Vađenje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zdjelične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kosti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jednom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komadu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pažljivo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nožem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odvajamo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pokosnice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koja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ostaje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mesu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</a:p>
        </p:txBody>
      </p:sp>
    </p:spTree>
    <p:extLst>
      <p:ext uri="{BB962C8B-B14F-4D97-AF65-F5344CB8AC3E}">
        <p14:creationId xmlns:p14="http://schemas.microsoft.com/office/powerpoint/2010/main" val="2583964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SSŠ - meso\scan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374" y="802532"/>
            <a:ext cx="5105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945533" y="5300663"/>
            <a:ext cx="74635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Neoštećena pokosnica uslijed pažljivog i pravilnog vađenja  zdjelične kosti</a:t>
            </a:r>
          </a:p>
        </p:txBody>
      </p:sp>
    </p:spTree>
    <p:extLst>
      <p:ext uri="{BB962C8B-B14F-4D97-AF65-F5344CB8AC3E}">
        <p14:creationId xmlns:p14="http://schemas.microsoft.com/office/powerpoint/2010/main" val="1157727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7890" name="Picture 2" descr="F:\SSŠ - meso\scan00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36" b="-1"/>
          <a:stretch/>
        </p:blipFill>
        <p:spPr bwMode="auto">
          <a:xfrm>
            <a:off x="2513136" y="662334"/>
            <a:ext cx="7550012" cy="5855066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77334" y="2743200"/>
            <a:ext cx="3007349" cy="32981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Odsijecanje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potkoljenice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koljenom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zglobu</a:t>
            </a:r>
            <a:endParaRPr lang="en-US" altLang="sr-Latn-RS" sz="24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4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8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0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62447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Početni rez otvaranja mišića buta po mreni i odvajanje  poklopca- </a:t>
            </a:r>
            <a:r>
              <a:rPr lang="hr-HR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šola</a:t>
            </a:r>
            <a:r>
              <a:rPr lang="hr-HR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te vađenje butne kosti</a:t>
            </a:r>
            <a:br>
              <a:rPr lang="hr-HR" altLang="sr-Latn-R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altLang="sr-Latn-R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5" name="Picture 2" descr="F:\SSŠ - meso\scan00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3"/>
          <a:stretch>
            <a:fillRect/>
          </a:stretch>
        </p:blipFill>
        <p:spPr>
          <a:xfrm>
            <a:off x="677334" y="1694437"/>
            <a:ext cx="4071938" cy="2882900"/>
          </a:xfrm>
          <a:noFill/>
        </p:spPr>
      </p:pic>
      <p:pic>
        <p:nvPicPr>
          <p:cNvPr id="38916" name="Picture 2" descr="F:\SSŠ - meso\scan0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6" r="3557"/>
          <a:stretch>
            <a:fillRect/>
          </a:stretch>
        </p:blipFill>
        <p:spPr>
          <a:xfrm>
            <a:off x="5067605" y="2490586"/>
            <a:ext cx="4462462" cy="2974975"/>
          </a:xfrm>
          <a:noFill/>
        </p:spPr>
      </p:pic>
      <p:sp>
        <p:nvSpPr>
          <p:cNvPr id="38917" name="Rectangle 8"/>
          <p:cNvSpPr>
            <a:spLocks noChangeArrowheads="1"/>
          </p:cNvSpPr>
          <p:nvPr/>
        </p:nvSpPr>
        <p:spPr bwMode="auto">
          <a:xfrm>
            <a:off x="4452937" y="5643564"/>
            <a:ext cx="53981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Odvajanje butne kosti po pokosnici  </a:t>
            </a:r>
            <a:endParaRPr lang="hr-HR" altLang="sr-Latn-RS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318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43" name="Group 73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0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" name="Isosceles Triangle 101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9938" name="Rezervirano mjesto sadržaja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7251" y="1954845"/>
            <a:ext cx="3856774" cy="303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Pravokutnik 10"/>
          <p:cNvSpPr>
            <a:spLocks noChangeArrowheads="1"/>
          </p:cNvSpPr>
          <p:nvPr/>
        </p:nvSpPr>
        <p:spPr bwMode="auto">
          <a:xfrm>
            <a:off x="6197631" y="1605064"/>
            <a:ext cx="5497082" cy="455020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400" dirty="0" err="1">
                <a:solidFill>
                  <a:srgbClr val="FFFFFF"/>
                </a:solidFill>
                <a:latin typeface="+mn-lt"/>
              </a:rPr>
              <a:t>Dijelovi</a:t>
            </a:r>
            <a:r>
              <a:rPr lang="en-US" altLang="sr-Latn-RS" sz="24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altLang="sr-Latn-RS" sz="2400" dirty="0" err="1">
                <a:solidFill>
                  <a:srgbClr val="FFFFFF"/>
                </a:solidFill>
                <a:latin typeface="+mn-lt"/>
              </a:rPr>
              <a:t>buta</a:t>
            </a:r>
            <a:r>
              <a:rPr lang="en-US" altLang="sr-Latn-RS" sz="2400" dirty="0">
                <a:solidFill>
                  <a:srgbClr val="FFFFFF"/>
                </a:solidFill>
                <a:latin typeface="+mn-lt"/>
              </a:rPr>
              <a:t>:</a:t>
            </a: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400" b="1" dirty="0">
                <a:solidFill>
                  <a:srgbClr val="FFFFFF"/>
                </a:solidFill>
                <a:latin typeface="+mn-lt"/>
              </a:rPr>
              <a:t>UNUTRAŠNJA BUTINA - ŠOL (24)</a:t>
            </a:r>
            <a:endParaRPr lang="en-US" altLang="sr-Latn-RS" sz="2400" dirty="0">
              <a:solidFill>
                <a:srgbClr val="FFFFFF"/>
              </a:solidFill>
              <a:latin typeface="+mn-lt"/>
            </a:endParaRP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400" b="1" dirty="0">
                <a:solidFill>
                  <a:srgbClr val="FFFFFF"/>
                </a:solidFill>
                <a:latin typeface="+mn-lt"/>
              </a:rPr>
              <a:t>VANJSKA BUTINA (26) - TAFLŠPIC, FRIKANDO</a:t>
            </a: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400" b="1" dirty="0">
                <a:solidFill>
                  <a:srgbClr val="FFFFFF"/>
                </a:solidFill>
                <a:latin typeface="+mn-lt"/>
              </a:rPr>
              <a:t>ORAH (27)-KUGLA, RUŽA, ROZN</a:t>
            </a: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400" b="1" dirty="0">
                <a:solidFill>
                  <a:srgbClr val="FFFFFF"/>
                </a:solidFill>
                <a:latin typeface="+mn-lt"/>
              </a:rPr>
              <a:t>KUK (28) – HIFTL,BOK, </a:t>
            </a:r>
            <a:r>
              <a:rPr lang="en-US" altLang="sr-Latn-RS" sz="2400" b="1" dirty="0" err="1">
                <a:solidFill>
                  <a:srgbClr val="FFFFFF"/>
                </a:solidFill>
                <a:latin typeface="+mn-lt"/>
              </a:rPr>
              <a:t>kapak</a:t>
            </a:r>
            <a:r>
              <a:rPr lang="en-US" altLang="sr-Latn-RS" sz="24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altLang="sr-Latn-RS" sz="2400" b="1" dirty="0" err="1">
                <a:solidFill>
                  <a:srgbClr val="FFFFFF"/>
                </a:solidFill>
                <a:latin typeface="+mn-lt"/>
              </a:rPr>
              <a:t>i</a:t>
            </a:r>
            <a:r>
              <a:rPr lang="en-US" altLang="sr-Latn-RS" sz="2400" b="1" dirty="0">
                <a:solidFill>
                  <a:srgbClr val="FFFFFF"/>
                </a:solidFill>
                <a:latin typeface="+mn-lt"/>
              </a:rPr>
              <a:t> VRH KUKA (29)-</a:t>
            </a:r>
            <a:r>
              <a:rPr lang="en-US" altLang="sr-Latn-RS" sz="2400" dirty="0" err="1">
                <a:solidFill>
                  <a:srgbClr val="FFFFFF"/>
                </a:solidFill>
                <a:latin typeface="+mn-lt"/>
              </a:rPr>
              <a:t>hiftlšpic</a:t>
            </a:r>
            <a:endParaRPr lang="en-US" altLang="sr-Latn-RS" sz="2400" dirty="0">
              <a:solidFill>
                <a:srgbClr val="FFFFFF"/>
              </a:solidFill>
              <a:latin typeface="+mn-lt"/>
            </a:endParaRP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400" b="1" dirty="0">
                <a:solidFill>
                  <a:srgbClr val="FFFFFF"/>
                </a:solidFill>
                <a:latin typeface="+mn-lt"/>
              </a:rPr>
              <a:t>STRAŽNJI KOLJENICA (25) I REP (30)</a:t>
            </a:r>
          </a:p>
        </p:txBody>
      </p:sp>
      <p:sp>
        <p:nvSpPr>
          <p:cNvPr id="39939" name="Pravokutnik 6"/>
          <p:cNvSpPr>
            <a:spLocks noChangeArrowheads="1"/>
          </p:cNvSpPr>
          <p:nvPr/>
        </p:nvSpPr>
        <p:spPr bwMode="auto">
          <a:xfrm>
            <a:off x="2782888" y="3716339"/>
            <a:ext cx="645795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None/>
            </a:pPr>
            <a:endParaRPr lang="hr-HR" altLang="sr-Latn-RS" sz="20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hr-HR" altLang="sr-Latn-RS" sz="20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9940" name="Pravokutnik 9"/>
          <p:cNvSpPr>
            <a:spLocks noChangeArrowheads="1"/>
          </p:cNvSpPr>
          <p:nvPr/>
        </p:nvSpPr>
        <p:spPr bwMode="auto">
          <a:xfrm>
            <a:off x="2782889" y="3644900"/>
            <a:ext cx="576103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None/>
            </a:pPr>
            <a:endParaRPr lang="hr-HR" altLang="sr-Latn-R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None/>
            </a:pPr>
            <a:endParaRPr lang="hr-HR" altLang="sr-Latn-RS" sz="2000" b="1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None/>
            </a:pPr>
            <a:endParaRPr lang="hr-HR" altLang="sr-Latn-RS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44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SSŠ - meso\scan0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96" y="56906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945532" y="5445126"/>
            <a:ext cx="8038256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Odvajanje oraha ili kugle – srednjeg dijela buta od ostalog mesa buta po mreni 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675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:\SSŠ - meso\scan0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b="5251"/>
          <a:stretch>
            <a:fillRect/>
          </a:stretch>
        </p:blipFill>
        <p:spPr bwMode="auto">
          <a:xfrm>
            <a:off x="1984207" y="521985"/>
            <a:ext cx="60007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894945" y="5229225"/>
            <a:ext cx="87824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Vanjski debeli dio buta ili </a:t>
            </a: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Ober</a:t>
            </a: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–</a:t>
            </a: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schale</a:t>
            </a:r>
            <a:endParaRPr lang="hr-HR" altLang="sr-Latn-RS" sz="2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72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Nastavna jedinica: Obrada junećeg buta </a:t>
            </a:r>
            <a:br>
              <a:rPr lang="hr-HR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779815"/>
            <a:ext cx="8596668" cy="4261548"/>
          </a:xfrm>
        </p:spPr>
        <p:txBody>
          <a:bodyPr/>
          <a:lstStyle/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Vrsta materijala: Prezentacija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Naziv zanimanja/kvalifikacije : JMO MESAR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Naziv predmeta : Primarna obrada stoke za klanje i obrada mesa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Nastavna cjelina: Rasijecanje i kategorizacija junećeg mesa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Razred u kojem se obrađuje tema:  2. razred </a:t>
            </a:r>
          </a:p>
          <a:p>
            <a:pPr algn="l" fontAlgn="base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koga je kreiran materijal: Za učenike i nastavnike </a:t>
            </a:r>
            <a:endParaRPr lang="hr-HR" sz="2000" b="0" i="0" dirty="0">
              <a:solidFill>
                <a:srgbClr val="30A5C9"/>
              </a:solidFill>
              <a:effectLst/>
              <a:latin typeface="Didact Gothic"/>
            </a:endParaRPr>
          </a:p>
          <a:p>
            <a:pPr algn="l" fontAlgn="base"/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Kojem uzrastu učenika je namijenjen</a:t>
            </a:r>
            <a:r>
              <a:rPr lang="hr-HR" sz="2000">
                <a:latin typeface="Times New Roman" panose="02020603050405020304" pitchFamily="18" charset="0"/>
                <a:cs typeface="Times New Roman" panose="02020603050405020304" pitchFamily="18" charset="0"/>
              </a:rPr>
              <a:t>: 2. </a:t>
            </a:r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razred srednje škole </a:t>
            </a: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Ime i prezime autora: Lovorka Ernoić, dipl. ing. </a:t>
            </a:r>
            <a:r>
              <a:rPr lang="hr-HR" altLang="sr-Latn-R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prehrambene tehnologije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02247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SSŠ - meso\scan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/>
          <a:stretch>
            <a:fillRect/>
          </a:stretch>
        </p:blipFill>
        <p:spPr bwMode="auto">
          <a:xfrm>
            <a:off x="2336295" y="419506"/>
            <a:ext cx="5792787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001948" y="5067706"/>
            <a:ext cx="97860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Dijeli se na dva dijela: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-odvaja se rola - </a:t>
            </a: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frikando</a:t>
            </a: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ili bijela pečenica ili </a:t>
            </a: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vajsbratn</a:t>
            </a: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Schwanz</a:t>
            </a: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-rolla, repni valjak ( desno)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- i preostali vanjski dio debelog buta -crna pečenica ili  </a:t>
            </a: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švancla</a:t>
            </a: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( lijevo )</a:t>
            </a:r>
            <a:r>
              <a:rPr lang="hr-HR" altLang="sr-Latn-R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hr-HR" altLang="sr-Latn-R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2871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:\SSŠ - meso\scan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192" y="734438"/>
            <a:ext cx="6477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352145" y="5229225"/>
            <a:ext cx="84887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Od vanjskog buta -crne pečenice se može odvojiti prednji vrh - </a:t>
            </a: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taflšpic</a:t>
            </a:r>
            <a:endParaRPr lang="hr-HR" altLang="sr-Latn-RS" sz="2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196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New Folder\TMP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6" t="3474" r="3757" b="3685"/>
          <a:stretch>
            <a:fillRect/>
          </a:stretch>
        </p:blipFill>
        <p:spPr bwMode="auto">
          <a:xfrm>
            <a:off x="2520681" y="872179"/>
            <a:ext cx="64817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906621" y="5084763"/>
            <a:ext cx="78469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Obrađeno meso  vanjskog buta - crne pečenice (oko 4kg)- spremno za prodaju</a:t>
            </a:r>
          </a:p>
        </p:txBody>
      </p:sp>
    </p:spTree>
    <p:extLst>
      <p:ext uri="{BB962C8B-B14F-4D97-AF65-F5344CB8AC3E}">
        <p14:creationId xmlns:p14="http://schemas.microsoft.com/office/powerpoint/2010/main" val="1456613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:\New Folder\TMP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1" t="3394" r="5055" b="5258"/>
          <a:stretch>
            <a:fillRect/>
          </a:stretch>
        </p:blipFill>
        <p:spPr bwMode="auto">
          <a:xfrm>
            <a:off x="2240909" y="794359"/>
            <a:ext cx="518477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449422" y="5229225"/>
            <a:ext cx="66050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Taflšpic</a:t>
            </a: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-spreman za prodaju  </a:t>
            </a:r>
          </a:p>
        </p:txBody>
      </p:sp>
    </p:spTree>
    <p:extLst>
      <p:ext uri="{BB962C8B-B14F-4D97-AF65-F5344CB8AC3E}">
        <p14:creationId xmlns:p14="http://schemas.microsoft.com/office/powerpoint/2010/main" val="838222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:\New Folder\TMP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3770"/>
          <a:stretch>
            <a:fillRect/>
          </a:stretch>
        </p:blipFill>
        <p:spPr bwMode="auto">
          <a:xfrm>
            <a:off x="2254690" y="959730"/>
            <a:ext cx="6376987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780162" y="5013326"/>
            <a:ext cx="77448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Frikando</a:t>
            </a: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ili bijela pečenica ( oko 2 kg)– repni valjak  spreman za prodaju</a:t>
            </a:r>
          </a:p>
        </p:txBody>
      </p:sp>
    </p:spTree>
    <p:extLst>
      <p:ext uri="{BB962C8B-B14F-4D97-AF65-F5344CB8AC3E}">
        <p14:creationId xmlns:p14="http://schemas.microsoft.com/office/powerpoint/2010/main" val="1594124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:\SSŠ - meso\scan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9" r="2719"/>
          <a:stretch>
            <a:fillRect/>
          </a:stretch>
        </p:blipFill>
        <p:spPr bwMode="auto">
          <a:xfrm>
            <a:off x="1959516" y="857520"/>
            <a:ext cx="6448425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196503" y="5445125"/>
            <a:ext cx="86007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Obrada unutarnjeg buta, </a:t>
            </a: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šola</a:t>
            </a: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ili </a:t>
            </a: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Unter</a:t>
            </a: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- </a:t>
            </a: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schala</a:t>
            </a: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za prodaju </a:t>
            </a:r>
          </a:p>
        </p:txBody>
      </p:sp>
    </p:spTree>
    <p:extLst>
      <p:ext uri="{BB962C8B-B14F-4D97-AF65-F5344CB8AC3E}">
        <p14:creationId xmlns:p14="http://schemas.microsoft.com/office/powerpoint/2010/main" val="2689557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6690248" y="2373549"/>
            <a:ext cx="2583754" cy="3667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Odvajanje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gornjeg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poklopca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šola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49154" name="Picture 2" descr="F:\SSŠ - meso\scan002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"/>
          <a:stretch/>
        </p:blipFill>
        <p:spPr bwMode="auto">
          <a:xfrm>
            <a:off x="-6653" y="-8467"/>
            <a:ext cx="5979435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17886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4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8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0178" name="Picture 2" descr="F:\SSŠ - meso\scan00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"/>
          <a:stretch>
            <a:fillRect/>
          </a:stretch>
        </p:blipFill>
        <p:spPr bwMode="auto">
          <a:xfrm>
            <a:off x="484327" y="1847690"/>
            <a:ext cx="4606989" cy="348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7181725" y="2837329"/>
            <a:ext cx="4512988" cy="33179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Obrađeni</a:t>
            </a:r>
            <a:r>
              <a:rPr lang="en-US" altLang="sr-Latn-R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šol</a:t>
            </a:r>
            <a:r>
              <a:rPr lang="en-US" altLang="sr-Latn-R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oko</a:t>
            </a:r>
            <a:r>
              <a:rPr lang="en-US" altLang="sr-Latn-R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7,5 kg )- </a:t>
            </a: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spreman</a:t>
            </a:r>
            <a:r>
              <a:rPr lang="en-US" altLang="sr-Latn-R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prodaju</a:t>
            </a:r>
            <a:endParaRPr lang="en-US" altLang="sr-Latn-RS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67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SSŠ - meso\scan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1482" r="5127" b="12500"/>
          <a:stretch>
            <a:fillRect/>
          </a:stretch>
        </p:blipFill>
        <p:spPr bwMode="auto">
          <a:xfrm>
            <a:off x="1729397" y="667967"/>
            <a:ext cx="6605587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274324" y="4581526"/>
            <a:ext cx="89253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Odrezani gornji dio </a:t>
            </a: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šola</a:t>
            </a: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obradimo odsijecanjem masnog i vezivnog tkiva na vanjskoj strani, obje strane izravnamo i odstranimo nakupine tetiva, žile i mrene    </a:t>
            </a:r>
          </a:p>
        </p:txBody>
      </p:sp>
    </p:spTree>
    <p:extLst>
      <p:ext uri="{BB962C8B-B14F-4D97-AF65-F5344CB8AC3E}">
        <p14:creationId xmlns:p14="http://schemas.microsoft.com/office/powerpoint/2010/main" val="3628663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SSŠ - meso\scan0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t="3741" r="6746" b="5540"/>
          <a:stretch>
            <a:fillRect/>
          </a:stretch>
        </p:blipFill>
        <p:spPr bwMode="auto">
          <a:xfrm>
            <a:off x="2190716" y="1167355"/>
            <a:ext cx="6553200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138136" y="4868864"/>
            <a:ext cx="87742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Obrađeni gornji dio </a:t>
            </a: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šola</a:t>
            </a: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spreman za prodaju </a:t>
            </a:r>
          </a:p>
        </p:txBody>
      </p:sp>
    </p:spTree>
    <p:extLst>
      <p:ext uri="{BB962C8B-B14F-4D97-AF65-F5344CB8AC3E}">
        <p14:creationId xmlns:p14="http://schemas.microsoft.com/office/powerpoint/2010/main" val="1295177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065" y="503981"/>
            <a:ext cx="2883658" cy="4682134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5519957" y="5552657"/>
            <a:ext cx="2673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Goveđa polovica  </a:t>
            </a:r>
          </a:p>
        </p:txBody>
      </p:sp>
      <p:graphicFrame>
        <p:nvGraphicFramePr>
          <p:cNvPr id="25606" name="Text Box 2">
            <a:extLst>
              <a:ext uri="{FF2B5EF4-FFF2-40B4-BE49-F238E27FC236}">
                <a16:creationId xmlns:a16="http://schemas.microsoft.com/office/drawing/2014/main" id="{67A90E4F-0392-4C34-AB73-AD181706D8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6622746"/>
              </p:ext>
            </p:extLst>
          </p:nvPr>
        </p:nvGraphicFramePr>
        <p:xfrm>
          <a:off x="1070044" y="642026"/>
          <a:ext cx="4240188" cy="4933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17829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4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8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3250" name="Picture 2" descr="F:\SSŠ - meso\scan00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0" r="5016"/>
          <a:stretch>
            <a:fillRect/>
          </a:stretch>
        </p:blipFill>
        <p:spPr bwMode="auto">
          <a:xfrm>
            <a:off x="577503" y="2218755"/>
            <a:ext cx="5437206" cy="273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7181725" y="2837329"/>
            <a:ext cx="4512988" cy="33179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Obrada</a:t>
            </a:r>
            <a:r>
              <a:rPr lang="en-US" altLang="sr-Latn-R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oraha</a:t>
            </a:r>
            <a:r>
              <a:rPr lang="en-US" altLang="sr-Latn-R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prodaju</a:t>
            </a:r>
            <a:r>
              <a:rPr lang="en-US" altLang="sr-Latn-R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odvajanjem</a:t>
            </a:r>
            <a:r>
              <a:rPr lang="en-US" altLang="sr-Latn-R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donjeg</a:t>
            </a:r>
            <a:r>
              <a:rPr lang="en-US" altLang="sr-Latn-R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dijela</a:t>
            </a:r>
            <a:r>
              <a:rPr lang="en-US" altLang="sr-Latn-R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čišćenjem</a:t>
            </a:r>
            <a:r>
              <a:rPr lang="en-US" altLang="sr-Latn-R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grubog</a:t>
            </a:r>
            <a:r>
              <a:rPr lang="en-US" altLang="sr-Latn-R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masnog</a:t>
            </a:r>
            <a:r>
              <a:rPr lang="en-US" altLang="sr-Latn-R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vezivnog</a:t>
            </a:r>
            <a:r>
              <a:rPr lang="en-US" altLang="sr-Latn-R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tkiva</a:t>
            </a:r>
            <a:r>
              <a:rPr lang="en-US" altLang="sr-Latn-R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3161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SSŠ - meso\scan00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" t="1454" r="5963" b="3783"/>
          <a:stretch>
            <a:fillRect/>
          </a:stretch>
        </p:blipFill>
        <p:spPr bwMode="auto">
          <a:xfrm>
            <a:off x="1993935" y="765244"/>
            <a:ext cx="6161087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653702" y="4941889"/>
            <a:ext cx="78712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Odvojeni dijelovi oraha – veliki orah ili RUŽA i mali orah</a:t>
            </a:r>
          </a:p>
        </p:txBody>
      </p:sp>
    </p:spTree>
    <p:extLst>
      <p:ext uri="{BB962C8B-B14F-4D97-AF65-F5344CB8AC3E}">
        <p14:creationId xmlns:p14="http://schemas.microsoft.com/office/powerpoint/2010/main" val="3248577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5298" name="Naslov 3"/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Obrađeni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veliki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orah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ruža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oko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kg )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donji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dio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oraha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spreman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prodaju</a:t>
            </a:r>
            <a:endParaRPr lang="en-US" altLang="sr-Latn-R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0" name="Picture 2" descr="F:\SSŠ - meso\scan00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t="5052" r="10117" b="10059"/>
          <a:stretch>
            <a:fillRect/>
          </a:stretch>
        </p:blipFill>
        <p:spPr>
          <a:xfrm>
            <a:off x="985965" y="738794"/>
            <a:ext cx="4883927" cy="3383969"/>
          </a:xfrm>
          <a:prstGeom prst="rect">
            <a:avLst/>
          </a:prstGeom>
          <a:noFill/>
        </p:spPr>
      </p:pic>
      <p:pic>
        <p:nvPicPr>
          <p:cNvPr id="55299" name="Picture 2" descr="F:\SSŠ - meso\scan00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3030" r="19000" b="1517"/>
          <a:stretch>
            <a:fillRect/>
          </a:stretch>
        </p:blipFill>
        <p:spPr>
          <a:xfrm>
            <a:off x="6097461" y="684324"/>
            <a:ext cx="3176540" cy="3492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8400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:\SSŠ - meso\scan0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9" r="4007"/>
          <a:stretch>
            <a:fillRect/>
          </a:stretch>
        </p:blipFill>
        <p:spPr bwMode="auto">
          <a:xfrm>
            <a:off x="1685994" y="658172"/>
            <a:ext cx="6145213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797669" y="5516563"/>
            <a:ext cx="74124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Odvajanje kuka ili kapka, </a:t>
            </a: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podoraha</a:t>
            </a: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hr-HR" altLang="sr-Latn-RS" sz="2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hiftl</a:t>
            </a: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   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01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346" name="Naslov 3"/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kuka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odvaja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vrh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kuka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sr-Latn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8" name="Picture 2" descr="F:\New Folder\TMP2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9" r="14098" b="-935"/>
          <a:stretch>
            <a:fillRect/>
          </a:stretch>
        </p:blipFill>
        <p:spPr>
          <a:xfrm>
            <a:off x="985966" y="1279199"/>
            <a:ext cx="3176538" cy="2303158"/>
          </a:xfrm>
          <a:prstGeom prst="rect">
            <a:avLst/>
          </a:prstGeom>
          <a:noFill/>
        </p:spPr>
      </p:pic>
      <p:pic>
        <p:nvPicPr>
          <p:cNvPr id="57347" name="Picture 2" descr="F:\SSŠ - meso\scan00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0"/>
          <a:stretch>
            <a:fillRect/>
          </a:stretch>
        </p:blipFill>
        <p:spPr>
          <a:xfrm>
            <a:off x="4391102" y="767942"/>
            <a:ext cx="4882899" cy="33256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7773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8370" name="Naslov 9"/>
          <p:cNvSpPr>
            <a:spLocks noGrp="1"/>
          </p:cNvSpPr>
          <p:nvPr>
            <p:ph type="title"/>
          </p:nvPr>
        </p:nvSpPr>
        <p:spPr>
          <a:xfrm>
            <a:off x="985968" y="4473225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Obrađeno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meso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kuka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oko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4-5 kg)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vrha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kuka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spremno</a:t>
            </a:r>
            <a:r>
              <a:rPr lang="en-US" altLang="sr-Latn-R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 </a:t>
            </a:r>
            <a:r>
              <a:rPr lang="en-US" altLang="sr-Latn-R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prodaju</a:t>
            </a:r>
            <a:br>
              <a:rPr lang="en-US" altLang="sr-Latn-RS" sz="2300" b="1" dirty="0"/>
            </a:br>
            <a:endParaRPr lang="en-US" altLang="sr-Latn-RS" sz="2300" dirty="0"/>
          </a:p>
        </p:txBody>
      </p:sp>
      <p:pic>
        <p:nvPicPr>
          <p:cNvPr id="58371" name="Picture 2" descr="F:\New Folder\TMP1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45" y="609600"/>
            <a:ext cx="3642357" cy="3642357"/>
          </a:xfrm>
          <a:prstGeom prst="rect">
            <a:avLst/>
          </a:prstGeom>
          <a:noFill/>
        </p:spPr>
      </p:pic>
      <p:pic>
        <p:nvPicPr>
          <p:cNvPr id="58372" name="Picture 2" descr="F:\New Folder\TMP3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6767" r="4678" b="5251"/>
          <a:stretch>
            <a:fillRect/>
          </a:stretch>
        </p:blipFill>
        <p:spPr>
          <a:xfrm>
            <a:off x="5244284" y="1391483"/>
            <a:ext cx="4029717" cy="2078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14644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7" name="Group 71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9394" name="Picture 2" descr="F:\New Folder\TMP8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r="1" b="1"/>
          <a:stretch/>
        </p:blipFill>
        <p:spPr bwMode="auto">
          <a:xfrm>
            <a:off x="4055845" y="8466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677334" y="2160589"/>
            <a:ext cx="3851122" cy="388077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Obrada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mišića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donjeg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dijela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stražnje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noge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veliki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ribić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59398" name="Straight Connector 83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0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2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4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6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8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0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8825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:\New Folder\TMP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3500" r="9952" b="7155"/>
          <a:stretch>
            <a:fillRect/>
          </a:stretch>
        </p:blipFill>
        <p:spPr bwMode="auto">
          <a:xfrm>
            <a:off x="2366930" y="1112331"/>
            <a:ext cx="56896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585610" y="5013326"/>
            <a:ext cx="8091792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Meso donjeg dijela stražnje noge - veliki ribić (oko 1,7 kg)- spremno za prodaju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hr-HR" altLang="sr-Latn-R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43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:\New Folder\TMP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8" t="5058" r="5495" b="6741"/>
          <a:stretch>
            <a:fillRect/>
          </a:stretch>
        </p:blipFill>
        <p:spPr bwMode="auto">
          <a:xfrm>
            <a:off x="2221015" y="834721"/>
            <a:ext cx="61452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1449421" y="4941888"/>
            <a:ext cx="84676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Obrađeno meso potkoljenice - mali ribić (oko 1,6 kg) spreman za prodaju</a:t>
            </a:r>
          </a:p>
        </p:txBody>
      </p:sp>
    </p:spTree>
    <p:extLst>
      <p:ext uri="{BB962C8B-B14F-4D97-AF65-F5344CB8AC3E}">
        <p14:creationId xmlns:p14="http://schemas.microsoft.com/office/powerpoint/2010/main" val="2825245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843375" cy="5175624"/>
          </a:xfrm>
        </p:spPr>
        <p:txBody>
          <a:bodyPr anchor="ctr">
            <a:normAutofit/>
          </a:bodyPr>
          <a:lstStyle/>
          <a:p>
            <a:r>
              <a:rPr lang="hr-HR">
                <a:solidFill>
                  <a:schemeClr val="tx1">
                    <a:lumMod val="85000"/>
                    <a:lumOff val="15000"/>
                  </a:schemeClr>
                </a:solidFill>
              </a:rPr>
              <a:t>ZADATAK 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116084" y="609601"/>
            <a:ext cx="5511296" cy="5175624"/>
          </a:xfrm>
        </p:spPr>
        <p:txBody>
          <a:bodyPr anchor="ctr">
            <a:normAutofit/>
          </a:bodyPr>
          <a:lstStyle/>
          <a:p>
            <a:r>
              <a:rPr lang="hr-H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Navedi alat i mjesto odvajanje junećeg buta od zadnje četvrti. </a:t>
            </a:r>
          </a:p>
          <a:p>
            <a:r>
              <a:rPr lang="hr-H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Nabroji po redu kosti koje vadimo iz junećeg buta.  </a:t>
            </a:r>
          </a:p>
          <a:p>
            <a:r>
              <a:rPr lang="hr-H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Nabroji dijelove junećeg buta dobivene rasijecanjem. </a:t>
            </a:r>
          </a:p>
          <a:p>
            <a:r>
              <a:rPr lang="hr-H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Na koje dijelove obrađujemo vanjski but za prodaju ?</a:t>
            </a:r>
          </a:p>
          <a:p>
            <a:r>
              <a:rPr lang="hr-H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Kojim rezovima obrađujemo unutarnji but ? </a:t>
            </a:r>
          </a:p>
          <a:p>
            <a:r>
              <a:rPr lang="hr-H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Koji dio buta je ruža ? </a:t>
            </a:r>
          </a:p>
          <a:p>
            <a:r>
              <a:rPr lang="hr-H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Kako obrađujemo kuk ? </a:t>
            </a:r>
          </a:p>
          <a:p>
            <a:r>
              <a:rPr lang="hr-HR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Koliko teži obrađeni mali i veliki ribić ? Koji je to dio mesa ? </a:t>
            </a:r>
          </a:p>
          <a:p>
            <a:endParaRPr lang="hr-HR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486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6627" name="Pravokutnik 2"/>
          <p:cNvSpPr>
            <a:spLocks noChangeArrowheads="1"/>
          </p:cNvSpPr>
          <p:nvPr/>
        </p:nvSpPr>
        <p:spPr bwMode="auto">
          <a:xfrm>
            <a:off x="5209563" y="2791838"/>
            <a:ext cx="4064439" cy="324952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4572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Rasijecanje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goveđe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juneće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polovice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prednju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stražnju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četvrt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između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rebra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prsnog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kralješka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( 4. 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altLang="sr-Latn-RS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8.) </a:t>
            </a:r>
          </a:p>
        </p:txBody>
      </p:sp>
      <p:pic>
        <p:nvPicPr>
          <p:cNvPr id="26626" name="Picture 2" descr="F:\SSŠ - meso\scan000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7" r="-2" b="3235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1456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52ED567-06B3-4107-9773-BBB6BD786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7334" y="1253067"/>
            <a:ext cx="6155266" cy="435186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Bučar Franc, Meso- poznavanje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priprava,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Kmečki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glas, Ljubljana 1997.</a:t>
            </a:r>
          </a:p>
          <a:p>
            <a:pPr>
              <a:lnSpc>
                <a:spcPct val="90000"/>
              </a:lnSpc>
            </a:pP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Bukač Vladimir, Tehnologija mesa i mesnih proizvoda, Školska knjiga, Zagreb, 1957.  </a:t>
            </a:r>
          </a:p>
          <a:p>
            <a:pPr>
              <a:lnSpc>
                <a:spcPct val="90000"/>
              </a:lnSpc>
            </a:pP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Cartl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Stanislav,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Raskosanje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izkoščevanje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mesa,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Kmetijska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založba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Ljubljana 2001.</a:t>
            </a:r>
          </a:p>
          <a:p>
            <a:pPr>
              <a:lnSpc>
                <a:spcPct val="90000"/>
              </a:lnSpc>
            </a:pP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Fuchs Hans, Fuchs Martin,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Qualitatsfleisch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aus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Fachgeschaft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Deutscher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Fachverlag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frankfurt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1989. </a:t>
            </a:r>
          </a:p>
          <a:p>
            <a:pPr>
              <a:lnSpc>
                <a:spcPct val="90000"/>
              </a:lnSpc>
            </a:pP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Habel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Vedran, Ugostiteljsko kuharstvo, Školska knjiga, Zagreb 2010. </a:t>
            </a:r>
          </a:p>
          <a:p>
            <a:pPr>
              <a:lnSpc>
                <a:spcPct val="90000"/>
              </a:lnSpc>
            </a:pP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Kovačević Dragan, Kemija i tehnologija mesa i ribe, Sveučilište J.J. Strossmayer, Osijek, 2001.</a:t>
            </a:r>
          </a:p>
          <a:p>
            <a:pPr>
              <a:lnSpc>
                <a:spcPct val="90000"/>
              </a:lnSpc>
            </a:pP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REWE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grup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Mapa za školovanje djelatnika na odjelu mesa </a:t>
            </a:r>
          </a:p>
          <a:p>
            <a:pPr>
              <a:lnSpc>
                <a:spcPct val="90000"/>
              </a:lnSpc>
            </a:pP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Schmidt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Claudia,Veliki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kuharski priručnik, Mozaik knjiga, Grupa </a:t>
            </a:r>
            <a:r>
              <a:rPr lang="hr-HR" altLang="sr-Latn-R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Mladinska</a:t>
            </a:r>
            <a:r>
              <a:rPr lang="hr-HR" altLang="sr-Latn-R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knjiga, 2008.</a:t>
            </a:r>
          </a:p>
          <a:p>
            <a:pPr>
              <a:lnSpc>
                <a:spcPct val="90000"/>
              </a:lnSpc>
            </a:pPr>
            <a:endParaRPr lang="hr-HR" sz="1500" dirty="0"/>
          </a:p>
          <a:p>
            <a:pPr>
              <a:lnSpc>
                <a:spcPct val="90000"/>
              </a:lnSpc>
            </a:pPr>
            <a:endParaRPr lang="hr-HR" sz="1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551D8B-3775-4477-88B7-7B7C350D3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901C3D-CFAE-460D-BD0E-7D22164D7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590212" y="0"/>
            <a:ext cx="1059921" cy="6858000"/>
          </a:xfrm>
          <a:prstGeom prst="line">
            <a:avLst/>
          </a:prstGeom>
          <a:ln w="9525">
            <a:solidFill>
              <a:srgbClr val="BFBFBF">
                <a:alpha val="7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7C0EA9-1437-4437-9D20-2BBDA1AA9F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21600" y="3721395"/>
            <a:ext cx="4345560" cy="3136604"/>
          </a:xfrm>
          <a:prstGeom prst="line">
            <a:avLst/>
          </a:prstGeom>
          <a:ln w="9525">
            <a:solidFill>
              <a:srgbClr val="BFBFBF">
                <a:alpha val="69804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BB934D2B-85E2-4375-94EE-B66C16BF7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9B445E02-D785-4565-B842-9567BBC09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2C153736-D102-4F57-9DE7-615AFC02B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BA407A52-66F4-4CDE-A726-FF79F3EC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D28FFB34-4FC3-46F5-B900-D3B774FD0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205F7B13-ACB5-46BE-8070-0431266B1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D52A0D23-45DD-4DF4-ADE6-A81F409BB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29658" y="1253067"/>
            <a:ext cx="3371742" cy="4351866"/>
          </a:xfrm>
        </p:spPr>
        <p:txBody>
          <a:bodyPr anchor="ctr">
            <a:normAutofit/>
          </a:bodyPr>
          <a:lstStyle/>
          <a:p>
            <a:r>
              <a:rPr lang="hr-HR">
                <a:solidFill>
                  <a:schemeClr val="bg1"/>
                </a:solidFill>
              </a:rPr>
              <a:t>POPIS LITERATURE </a:t>
            </a:r>
          </a:p>
        </p:txBody>
      </p:sp>
    </p:spTree>
    <p:extLst>
      <p:ext uri="{BB962C8B-B14F-4D97-AF65-F5344CB8AC3E}">
        <p14:creationId xmlns:p14="http://schemas.microsoft.com/office/powerpoint/2010/main" val="1782516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SSŠ - meso\scan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367" y="327322"/>
            <a:ext cx="3542731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Pravokutnik 1"/>
          <p:cNvSpPr>
            <a:spLocks noChangeArrowheads="1"/>
          </p:cNvSpPr>
          <p:nvPr/>
        </p:nvSpPr>
        <p:spPr bwMode="auto">
          <a:xfrm>
            <a:off x="2337847" y="6069013"/>
            <a:ext cx="53297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Zadnja ili stražnja juneća četvrt </a:t>
            </a:r>
          </a:p>
        </p:txBody>
      </p:sp>
    </p:spTree>
    <p:extLst>
      <p:ext uri="{BB962C8B-B14F-4D97-AF65-F5344CB8AC3E}">
        <p14:creationId xmlns:p14="http://schemas.microsoft.com/office/powerpoint/2010/main" val="2030979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77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Isosceles Triangle 82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685167" y="2160589"/>
            <a:ext cx="3720916" cy="356073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Rasijecanje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stražnje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juneće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četvrti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osnovne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dijelove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457200" fontAlgn="base">
              <a:lnSpc>
                <a:spcPct val="90000"/>
              </a:lnSpc>
              <a:buSzPct val="80000"/>
              <a:buFont typeface="Wingdings 3" charset="2"/>
              <a:buChar char=""/>
            </a:pP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but,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leđa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file ,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stražnja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rebra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potrbušina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8674" name="Picture 2" descr="F:\SSŠ - meso\scan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t="3394" r="10075" b="1534"/>
          <a:stretch>
            <a:fillRect/>
          </a:stretch>
        </p:blipFill>
        <p:spPr bwMode="auto">
          <a:xfrm>
            <a:off x="5517686" y="632145"/>
            <a:ext cx="2875445" cy="508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413126" y="5451475"/>
            <a:ext cx="5578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sr-Latn-CS" altLang="sr-Latn-R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23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SSŠ - meso\scan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936" y="449094"/>
            <a:ext cx="5181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238501" y="5715000"/>
            <a:ext cx="6721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sr-Latn-CS" altLang="sr-Latn-R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595336" y="5638800"/>
            <a:ext cx="83106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Skidanje ostataka masnog tkiva</a:t>
            </a:r>
          </a:p>
        </p:txBody>
      </p:sp>
    </p:spTree>
    <p:extLst>
      <p:ext uri="{BB962C8B-B14F-4D97-AF65-F5344CB8AC3E}">
        <p14:creationId xmlns:p14="http://schemas.microsoft.com/office/powerpoint/2010/main" val="2760948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Isosceles Triangle 141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6" name="Isosceles Triangle 145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7" name="Isosceles Triangle 146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0722" name="Picture 2" descr="F:\SSŠ - meso\scan0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5" r="2" b="28670"/>
          <a:stretch/>
        </p:blipFill>
        <p:spPr bwMode="auto">
          <a:xfrm>
            <a:off x="3852154" y="-1"/>
            <a:ext cx="7510114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77334" y="2160589"/>
            <a:ext cx="3851122" cy="388077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defTabSz="457200" fontAlgn="base">
              <a:buSzPct val="80000"/>
              <a:buFont typeface="Wingdings 3" charset="2"/>
              <a:buChar char=""/>
            </a:pP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Odvajanje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potrbušine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rebra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leđa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piljenjem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određenoj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udaljenosti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</a:t>
            </a:r>
            <a:r>
              <a:rPr lang="en-US" altLang="sr-Latn-R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kralježnice</a:t>
            </a:r>
            <a:r>
              <a:rPr lang="en-US" altLang="sr-Latn-R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819400" y="58674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endParaRPr lang="sr-Latn-CS" altLang="sr-Latn-RS" sz="24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29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:\SSŠ - meso\scan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13944"/>
            <a:ext cx="5943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906621" y="5516563"/>
            <a:ext cx="76453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32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hr-HR" altLang="sr-Latn-RS" sz="2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Odvajanje glave filea od buta i odvajanja buta od leđa u području zadnjeg slabinskog i prvog križnog kralješka </a:t>
            </a:r>
          </a:p>
        </p:txBody>
      </p:sp>
    </p:spTree>
    <p:extLst>
      <p:ext uri="{BB962C8B-B14F-4D97-AF65-F5344CB8AC3E}">
        <p14:creationId xmlns:p14="http://schemas.microsoft.com/office/powerpoint/2010/main" val="3508514807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Žuto-naranča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</TotalTime>
  <Words>892</Words>
  <Application>Microsoft Office PowerPoint</Application>
  <PresentationFormat>Široki zaslon</PresentationFormat>
  <Paragraphs>101</Paragraphs>
  <Slides>40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40</vt:i4>
      </vt:variant>
    </vt:vector>
  </HeadingPairs>
  <TitlesOfParts>
    <vt:vector size="46" baseType="lpstr">
      <vt:lpstr>Arial</vt:lpstr>
      <vt:lpstr>Didact Gothic</vt:lpstr>
      <vt:lpstr>Times New Roman</vt:lpstr>
      <vt:lpstr>Trebuchet MS</vt:lpstr>
      <vt:lpstr>Wingdings 3</vt:lpstr>
      <vt:lpstr>Faseta</vt:lpstr>
      <vt:lpstr>OBRADA JUNEĆEG BUTA </vt:lpstr>
      <vt:lpstr>Nastavna jedinica: Obrada junećeg buta 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Prilikom vađenja zdjelične kosti , možemo ju prepiliti na dva dijela ili ju vadimo u jednom komadu </vt:lpstr>
      <vt:lpstr>PowerPoint prezentacija</vt:lpstr>
      <vt:lpstr>PowerPoint prezentacija</vt:lpstr>
      <vt:lpstr>Početni rez otvaranja mišića buta po mreni i odvajanje  poklopca- šola, te vađenje butne kosti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Obrađeni veliki orah- ruža (oko 5 kg ) i donji dio oraha spreman za prodaju</vt:lpstr>
      <vt:lpstr>PowerPoint prezentacija</vt:lpstr>
      <vt:lpstr>Od kuka se odvaja vrh kuka     </vt:lpstr>
      <vt:lpstr>Obrađeno meso kuka ( oko 4-5 kg) i vrha kuka spremno za prodaju </vt:lpstr>
      <vt:lpstr>PowerPoint prezentacija</vt:lpstr>
      <vt:lpstr>PowerPoint prezentacija</vt:lpstr>
      <vt:lpstr>PowerPoint prezentacija</vt:lpstr>
      <vt:lpstr>ZADATAK </vt:lpstr>
      <vt:lpstr>POPIS LITERATURE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User</dc:creator>
  <cp:lastModifiedBy>Lovorka</cp:lastModifiedBy>
  <cp:revision>11</cp:revision>
  <dcterms:created xsi:type="dcterms:W3CDTF">2020-04-01T12:44:02Z</dcterms:created>
  <dcterms:modified xsi:type="dcterms:W3CDTF">2021-12-07T08:06:12Z</dcterms:modified>
</cp:coreProperties>
</file>