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324" r:id="rId2"/>
    <p:sldId id="315" r:id="rId3"/>
    <p:sldId id="321" r:id="rId4"/>
    <p:sldId id="298" r:id="rId5"/>
    <p:sldId id="299" r:id="rId6"/>
    <p:sldId id="300" r:id="rId7"/>
    <p:sldId id="301" r:id="rId8"/>
    <p:sldId id="302" r:id="rId9"/>
    <p:sldId id="303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6" r:id="rId18"/>
    <p:sldId id="32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879FD4-4C0E-42DA-8F9B-03513BF43EFE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20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9644D6-5C5A-43A2-B755-DF4E60BD5B94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204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C5AEC0-208F-46DB-B9E8-514BD2485D53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4800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90F99-1A2E-4165-88A2-D008B2841859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488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6B846B-9F61-4EFE-85B9-208B31F7A8FB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4046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80731C-3D3C-491A-9F5B-96ECB21BE624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339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C1164B-AE03-4995-8851-152DFACE0F58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37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9C1597-DB14-4A53-BBD0-122159DD617E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776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BB3E99-9717-4801-B29C-18C9411F9042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47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3ED66-83A5-4078-BE52-6BA7E97627BA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69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1986AD-2C9C-4F1D-A176-4B9550AE7653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53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482CF0-20F4-4D37-A9D4-18D42B6EBDF7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302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2C8754-32C8-42C7-8E8B-01B706587893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760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EADEE5-7D26-47E3-837A-E26B02F768B0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78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9C1F10-DC7D-4C6C-8ED9-179D8906CDCC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855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81A200-3CCA-4BE3-BF4B-0AB1CF2C69F7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17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BB2F6-E172-4A51-872C-EEA93D768E87}" type="datetimeFigureOut">
              <a:rPr lang="hr-HR" smtClean="0"/>
              <a:t>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2B2AD1-62EB-4DFD-B82C-8BACF1621F2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738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073791" y="1375793"/>
            <a:ext cx="8908408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ts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Pripremila Lovorka </a:t>
            </a:r>
            <a:r>
              <a:rPr lang="hr-HR" altLang="sr-Latn-R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Ernoć</a:t>
            </a: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, dipl. ing. prehrambene tehnologije, nastavnik savjetnik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SREDNJA STRUKOVNA ŠKOLA VARAŽDIN</a:t>
            </a:r>
            <a:r>
              <a:rPr lang="hr-HR" altLang="sr-Latn-R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07067" y="1375793"/>
            <a:ext cx="7766936" cy="302005"/>
          </a:xfrm>
        </p:spPr>
        <p:txBody>
          <a:bodyPr/>
          <a:lstStyle/>
          <a:p>
            <a:pPr algn="l"/>
            <a:r>
              <a:rPr lang="hr-HR" sz="4800" dirty="0"/>
              <a:t>OBRADA JUNEĆIH LEĐA  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 flipV="1">
            <a:off x="7533314" y="5142451"/>
            <a:ext cx="1740688" cy="134224"/>
          </a:xfrm>
        </p:spPr>
        <p:txBody>
          <a:bodyPr>
            <a:normAutofit fontScale="25000" lnSpcReduction="20000"/>
          </a:bodyPr>
          <a:lstStyle/>
          <a:p>
            <a:pPr algn="l"/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350" y="1935800"/>
            <a:ext cx="3871345" cy="271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99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:\New Folder\TMP1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 t="3372"/>
          <a:stretch>
            <a:fillRect/>
          </a:stretch>
        </p:blipFill>
        <p:spPr bwMode="auto">
          <a:xfrm>
            <a:off x="1963913" y="489642"/>
            <a:ext cx="6750050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212574" y="5373688"/>
            <a:ext cx="85410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Obrada preostalog dijela stražnje četvrti sastavljene od </a:t>
            </a:r>
            <a:r>
              <a:rPr kumimoji="0" lang="hr-HR" alt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potrbušine</a:t>
            </a: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 stražnjih rebara</a:t>
            </a:r>
          </a:p>
        </p:txBody>
      </p:sp>
    </p:spTree>
    <p:extLst>
      <p:ext uri="{BB962C8B-B14F-4D97-AF65-F5344CB8AC3E}">
        <p14:creationId xmlns:p14="http://schemas.microsoft.com/office/powerpoint/2010/main" val="1742998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:\New Folder\TMP1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" r="8549"/>
          <a:stretch>
            <a:fillRect/>
          </a:stretch>
        </p:blipFill>
        <p:spPr bwMode="auto">
          <a:xfrm>
            <a:off x="2156861" y="692793"/>
            <a:ext cx="6480175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964096" y="5211097"/>
            <a:ext cx="88657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r-HR" altLang="sr-Latn-R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Odvajanje masnog i debelog </a:t>
            </a:r>
            <a:r>
              <a:rPr kumimoji="0" lang="hr-HR" alt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vezivnotkivnog</a:t>
            </a: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r-HR" alt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tetivastog</a:t>
            </a: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sloj </a:t>
            </a:r>
          </a:p>
        </p:txBody>
      </p:sp>
    </p:spTree>
    <p:extLst>
      <p:ext uri="{BB962C8B-B14F-4D97-AF65-F5344CB8AC3E}">
        <p14:creationId xmlns:p14="http://schemas.microsoft.com/office/powerpoint/2010/main" val="714618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New Folder\TMP1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9534"/>
          <a:stretch>
            <a:fillRect/>
          </a:stretch>
        </p:blipFill>
        <p:spPr bwMode="auto">
          <a:xfrm>
            <a:off x="1884721" y="640379"/>
            <a:ext cx="6910388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995948" y="4955458"/>
            <a:ext cx="76814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Vađenje stražnjih rebara</a:t>
            </a:r>
          </a:p>
        </p:txBody>
      </p:sp>
    </p:spTree>
    <p:extLst>
      <p:ext uri="{BB962C8B-B14F-4D97-AF65-F5344CB8AC3E}">
        <p14:creationId xmlns:p14="http://schemas.microsoft.com/office/powerpoint/2010/main" val="870986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:\New Folder\TMP1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801" y="598971"/>
            <a:ext cx="7162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437322" y="5516563"/>
            <a:ext cx="101876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Obrađen stražnji dio četvrti bez kosti i hrskavica rebara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sadrži </a:t>
            </a:r>
            <a:r>
              <a:rPr kumimoji="0" lang="hr-HR" alt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međurebreno</a:t>
            </a: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meso- </a:t>
            </a:r>
            <a:r>
              <a:rPr kumimoji="0" lang="hr-HR" alt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brustflam</a:t>
            </a: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masnu </a:t>
            </a:r>
            <a:r>
              <a:rPr kumimoji="0" lang="hr-HR" alt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potrbušinu-tašnflam</a:t>
            </a: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hr-HR" alt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potrbušinu-špicflam</a:t>
            </a: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mekana rebra-crveni </a:t>
            </a:r>
            <a:r>
              <a:rPr kumimoji="0" lang="hr-HR" alt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flam</a:t>
            </a: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 slabinu - </a:t>
            </a:r>
            <a:r>
              <a:rPr kumimoji="0" lang="hr-HR" alt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mitlštukflam</a:t>
            </a: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4170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:\New Folder\TMP20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2" r="19458" b="1"/>
          <a:stretch/>
        </p:blipFill>
        <p:spPr bwMode="auto">
          <a:xfrm>
            <a:off x="3329723" y="-64294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677334" y="2160589"/>
            <a:ext cx="3851122" cy="388077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defTabSz="457200" fontAlgn="base">
              <a:buSzPct val="80000"/>
              <a:buFont typeface="Wingdings 3" charset="2"/>
              <a:buChar char=""/>
              <a:tabLst/>
              <a:defRPr/>
            </a:pPr>
            <a:r>
              <a:rPr kumimoji="0" lang="en-US" altLang="sr-Latn-RS" sz="24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Meso </a:t>
            </a:r>
            <a:r>
              <a:rPr kumimoji="0" lang="en-US" altLang="sr-Latn-RS" sz="24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rebara</a:t>
            </a:r>
            <a:r>
              <a:rPr kumimoji="0" lang="en-US" altLang="sr-Latn-RS" sz="24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kumimoji="0" lang="en-US" altLang="sr-Latn-RS" sz="24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leđa</a:t>
            </a:r>
            <a:r>
              <a:rPr kumimoji="0" lang="en-US" altLang="sr-Latn-RS" sz="24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24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b.k</a:t>
            </a:r>
            <a:r>
              <a:rPr kumimoji="0" lang="en-US" altLang="sr-Latn-RS" sz="24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kumimoji="0" lang="en-US" altLang="sr-Latn-RS" sz="24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oko</a:t>
            </a:r>
            <a:r>
              <a:rPr kumimoji="0" lang="en-US" altLang="sr-Latn-RS" sz="24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4,5 kg)- BRUSTFLAM </a:t>
            </a:r>
            <a:r>
              <a:rPr kumimoji="0" lang="en-US" altLang="sr-Latn-RS" sz="24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spremni</a:t>
            </a:r>
            <a:r>
              <a:rPr kumimoji="0" lang="en-US" altLang="sr-Latn-RS" sz="24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kumimoji="0" lang="en-US" altLang="sr-Latn-RS" sz="24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prodaju</a:t>
            </a:r>
            <a:r>
              <a:rPr kumimoji="0" lang="en-US" altLang="sr-Latn-RS" sz="24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6388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F:\New Folder\TMP2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8591" r="3468" b="5502"/>
          <a:stretch>
            <a:fillRect/>
          </a:stretch>
        </p:blipFill>
        <p:spPr bwMode="auto">
          <a:xfrm>
            <a:off x="1972263" y="1184211"/>
            <a:ext cx="6749909" cy="383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232452" y="5084763"/>
            <a:ext cx="81401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Mesnata dio </a:t>
            </a:r>
            <a:r>
              <a:rPr kumimoji="0" lang="hr-HR" alt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potrbušine</a:t>
            </a: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ili </a:t>
            </a:r>
            <a:r>
              <a:rPr kumimoji="0" lang="hr-HR" alt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flam</a:t>
            </a: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(oko 5,9 kg)- spreman za prodaju </a:t>
            </a:r>
          </a:p>
        </p:txBody>
      </p:sp>
    </p:spTree>
    <p:extLst>
      <p:ext uri="{BB962C8B-B14F-4D97-AF65-F5344CB8AC3E}">
        <p14:creationId xmlns:p14="http://schemas.microsoft.com/office/powerpoint/2010/main" val="1940249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:\New Folder\TMP2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" t="1630" r="3592" b="5501"/>
          <a:stretch>
            <a:fillRect/>
          </a:stretch>
        </p:blipFill>
        <p:spPr bwMode="auto">
          <a:xfrm>
            <a:off x="1787145" y="745724"/>
            <a:ext cx="67691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914400" y="5157789"/>
            <a:ext cx="90678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Očišćeni i narezani mesnati dijelovi  stražnje četvrti spremni za prodaju</a:t>
            </a:r>
          </a:p>
        </p:txBody>
      </p:sp>
    </p:spTree>
    <p:extLst>
      <p:ext uri="{BB962C8B-B14F-4D97-AF65-F5344CB8AC3E}">
        <p14:creationId xmlns:p14="http://schemas.microsoft.com/office/powerpoint/2010/main" val="2749257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anchor="ctr">
            <a:normAutofit/>
          </a:bodyPr>
          <a:lstStyle/>
          <a:p>
            <a:r>
              <a:rPr lang="hr-HR">
                <a:solidFill>
                  <a:schemeClr val="tx1">
                    <a:lumMod val="85000"/>
                    <a:lumOff val="15000"/>
                  </a:schemeClr>
                </a:solidFill>
              </a:rPr>
              <a:t>ZADATAK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116084" y="609601"/>
            <a:ext cx="5511296" cy="5175624"/>
          </a:xfrm>
        </p:spPr>
        <p:txBody>
          <a:bodyPr anchor="ctr">
            <a:normAutofit/>
          </a:bodyPr>
          <a:lstStyle/>
          <a:p>
            <a:r>
              <a:rPr lang="hr-HR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Nabroji dijelove mesa dobivene obradom zadnje četvrti.</a:t>
            </a:r>
          </a:p>
          <a:p>
            <a:r>
              <a:rPr lang="hr-HR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Na koja dva dijela ćemo podijeliti meso leđa nakon otkoštavanja ? </a:t>
            </a:r>
          </a:p>
          <a:p>
            <a:r>
              <a:rPr lang="hr-HR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Na koji način vadimo kosti rebara zadnje četvrti ? </a:t>
            </a:r>
          </a:p>
          <a:p>
            <a:r>
              <a:rPr lang="hr-HR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Kako treba obraditi meso rebara ? </a:t>
            </a:r>
          </a:p>
          <a:p>
            <a:r>
              <a:rPr lang="hr-HR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Kako obrađujemo potrbušinu ? </a:t>
            </a:r>
          </a:p>
          <a:p>
            <a:r>
              <a:rPr lang="hr-HR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Koliko teži flam ? </a:t>
            </a:r>
          </a:p>
          <a:p>
            <a:endParaRPr lang="hr-HR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609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POPIS LITERATURE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Bučar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Franc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Meso- poznavanje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priprava,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Kmečki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glas, Ljubljana 1997.</a:t>
            </a:r>
          </a:p>
          <a:p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Bukač Vladimir, Tehnologija mesa i mesnih proizvoda, Školska knjiga, Zagreb, 1957.  </a:t>
            </a:r>
          </a:p>
          <a:p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Cartl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Stanislav,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Raskosanje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izkoščevanje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mesa,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Kmetijska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založba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Ljubljana 2001.</a:t>
            </a:r>
          </a:p>
          <a:p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Fuchs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Hans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Fuchs Martin,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Qualitatsfleisch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aus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Fachgeschaft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Deutscher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Fachverlag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frankfurt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1989. </a:t>
            </a:r>
          </a:p>
          <a:p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Habel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Vedran, Ugostiteljsko kuharstvo, Školska knjiga, Zagreb 2010. </a:t>
            </a:r>
          </a:p>
          <a:p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Kovačević Dragan, Kemija i tehnologija mesa i ribe, Sveučilište J.J. Strossmayer, Osijek, 2001.</a:t>
            </a:r>
          </a:p>
          <a:p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Schmidt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Claudia,Veliki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kuharski priručnik, Mozaik knjiga, Grupa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Mladinska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knjiga, 2008.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55791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Nastavna jedinica: Obrada junećih leđa i mesa zadnje četvrti  </a:t>
            </a:r>
            <a:b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Vrsta materijala: Prezentacija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Naziv zanimanja/kvalifikacije : JMO MESAR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Naziv predmeta : Primarna obrada stoke za klanje i obrada mesa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Nastavna cjelina: Rasijecanje i kategorizacija junećeg mesa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Razred u kojem se obrađuje tema:  2. razred </a:t>
            </a:r>
          </a:p>
          <a:p>
            <a:pPr algn="l" fontAlgn="base"/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koga je kreiran materijal: Za učenike i nastavnike </a:t>
            </a:r>
            <a:endParaRPr lang="hr-HR" sz="2000" b="0" i="0" dirty="0">
              <a:solidFill>
                <a:srgbClr val="30A5C9"/>
              </a:solidFill>
              <a:effectLst/>
              <a:latin typeface="Didact Gothic"/>
            </a:endParaRPr>
          </a:p>
          <a:p>
            <a:pPr algn="l" fontAlgn="base"/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Kojem uzrastu učenika je namijenjen</a:t>
            </a:r>
            <a:r>
              <a:rPr lang="hr-HR" sz="2000">
                <a:latin typeface="Times New Roman" panose="02020603050405020304" pitchFamily="18" charset="0"/>
                <a:cs typeface="Times New Roman" panose="02020603050405020304" pitchFamily="18" charset="0"/>
              </a:rPr>
              <a:t>: 2.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razred srednje škole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Ime i prezime autora: Lovorka Ernoić, dipl. ing. </a:t>
            </a: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prehrambene tehnologije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38308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347682"/>
          </a:xfrm>
        </p:spPr>
        <p:txBody>
          <a:bodyPr>
            <a:normAutofit fontScale="90000"/>
          </a:bodyPr>
          <a:lstStyle/>
          <a:p>
            <a:r>
              <a:rPr lang="hr-HR" altLang="sr-Latn-RS" sz="2400" b="1" u="sng" dirty="0">
                <a:solidFill>
                  <a:prstClr val="black"/>
                </a:solidFill>
                <a:latin typeface="Times New Roman" panose="02020603050405020304" pitchFamily="18" charset="0"/>
              </a:rPr>
              <a:t>Dijelovi goveđe polovice dobiveni rasijecanjem :</a:t>
            </a:r>
            <a:r>
              <a:rPr lang="hr-HR" altLang="sr-Latn-RS" sz="2400" u="sng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br>
              <a:rPr lang="hr-HR" altLang="sr-Latn-RS" sz="2400" u="sng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endParaRPr lang="hr-HR" sz="2400" dirty="0"/>
          </a:p>
        </p:txBody>
      </p:sp>
      <p:pic>
        <p:nvPicPr>
          <p:cNvPr id="4" name="Picture 2" descr="F:\SSŠ - meso\scan0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r="6001" b="3680"/>
          <a:stretch>
            <a:fillRect/>
          </a:stretch>
        </p:blipFill>
        <p:spPr bwMode="auto">
          <a:xfrm>
            <a:off x="5260157" y="1132444"/>
            <a:ext cx="2402018" cy="556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1084083" y="1781666"/>
            <a:ext cx="449959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•"/>
            </a:pP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But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•"/>
            </a:pP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Lopatica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•"/>
            </a:pP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Leđa- prsni + slabinski dio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•"/>
            </a:pP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File  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•"/>
            </a:pPr>
            <a:r>
              <a:rPr lang="hr-HR" altLang="sr-Latn-R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Potrbušina</a:t>
            </a: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•"/>
            </a:pP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Rebra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•"/>
            </a:pP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Vrat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•"/>
            </a:pP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Potkoljenica i podlaktica </a:t>
            </a:r>
          </a:p>
        </p:txBody>
      </p:sp>
    </p:spTree>
    <p:extLst>
      <p:ext uri="{BB962C8B-B14F-4D97-AF65-F5344CB8AC3E}">
        <p14:creationId xmlns:p14="http://schemas.microsoft.com/office/powerpoint/2010/main" val="26172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74585E-349C-4903-A9E6-346CA3FD0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sr-Latn-R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Odvajanje</a:t>
            </a:r>
            <a:r>
              <a:rPr lang="en-US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filea</a:t>
            </a:r>
            <a:r>
              <a:rPr lang="hr-HR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PISANE PEČENICE </a:t>
            </a:r>
            <a:r>
              <a:rPr lang="en-US" altLang="sr-Latn-R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bifteka</a:t>
            </a:r>
            <a:r>
              <a:rPr lang="hr-HR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sr-Latn-R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lungebratne</a:t>
            </a:r>
            <a:r>
              <a:rPr lang="hr-HR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r>
              <a:rPr lang="en-US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hr-HR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leđa </a:t>
            </a:r>
            <a:r>
              <a:rPr lang="en-US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altLang="sr-Latn-RS" sz="2800" dirty="0"/>
            </a:br>
            <a:endParaRPr lang="en-US" sz="2800" dirty="0"/>
          </a:p>
        </p:txBody>
      </p:sp>
      <p:pic>
        <p:nvPicPr>
          <p:cNvPr id="6" name="Picture 2" descr="F:\New Folder\TMP10.TIF">
            <a:extLst>
              <a:ext uri="{FF2B5EF4-FFF2-40B4-BE49-F238E27FC236}">
                <a16:creationId xmlns:a16="http://schemas.microsoft.com/office/drawing/2014/main" id="{0C596E9A-BE54-4D09-85B8-229FC1E9DF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7" r="18560" b="-1"/>
          <a:stretch/>
        </p:blipFill>
        <p:spPr bwMode="auto">
          <a:xfrm>
            <a:off x="677334" y="2159331"/>
            <a:ext cx="5423429" cy="3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6336287" y="2160589"/>
            <a:ext cx="3622722" cy="388077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endParaRPr lang="en-US" altLang="sr-Latn-RS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je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smješten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ispod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zadnjeg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dijela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leđa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glava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filea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počinje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butu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tijelo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proteže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ispod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slabinskog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dijela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leđa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vrh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završava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ispod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zadnja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dva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prsna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kralješka</a:t>
            </a:r>
            <a:r>
              <a:rPr lang="en-US" altLang="sr-Latn-R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4134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Neočišćen file –biftek, unutarnja ili pisana pečenica </a:t>
            </a:r>
            <a:br>
              <a:rPr lang="hr-HR" altLang="sr-Latn-R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alt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491" name="Picture 2" descr="F:\New Folder\TMP14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240" r="1807" b="19205"/>
          <a:stretch>
            <a:fillRect/>
          </a:stretch>
        </p:blipFill>
        <p:spPr>
          <a:xfrm>
            <a:off x="800929" y="1464780"/>
            <a:ext cx="4591050" cy="2589213"/>
          </a:xfrm>
          <a:noFill/>
        </p:spPr>
      </p:pic>
      <p:pic>
        <p:nvPicPr>
          <p:cNvPr id="63492" name="Picture 2" descr="F:\New Folder\TMP15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651" y="2995660"/>
            <a:ext cx="3196398" cy="2211292"/>
          </a:xfrm>
          <a:noFill/>
        </p:spPr>
      </p:pic>
      <p:sp>
        <p:nvSpPr>
          <p:cNvPr id="63493" name="Rectangle 8"/>
          <p:cNvSpPr>
            <a:spLocks noChangeArrowheads="1"/>
          </p:cNvSpPr>
          <p:nvPr/>
        </p:nvSpPr>
        <p:spPr bwMode="auto">
          <a:xfrm>
            <a:off x="2595563" y="6221629"/>
            <a:ext cx="8158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Obrađen i očišćen file (oko 1,9 kg)- spreman za prodaju</a:t>
            </a:r>
          </a:p>
        </p:txBody>
      </p:sp>
    </p:spTree>
    <p:extLst>
      <p:ext uri="{BB962C8B-B14F-4D97-AF65-F5344CB8AC3E}">
        <p14:creationId xmlns:p14="http://schemas.microsoft.com/office/powerpoint/2010/main" val="2797913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:\New Folder\TMP11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36" b="-1"/>
          <a:stretch/>
        </p:blipFill>
        <p:spPr bwMode="auto">
          <a:xfrm>
            <a:off x="3080082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677334" y="2160589"/>
            <a:ext cx="3851122" cy="388077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Vađenje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kralješaka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iskoštavanje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leđa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do 6.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slabinskog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kralješka</a:t>
            </a:r>
            <a:endParaRPr lang="en-US" altLang="sr-Latn-R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5.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-13.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prsnog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kralješka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5419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6096000" y="1023730"/>
            <a:ext cx="4568687" cy="501763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lnSpc>
                <a:spcPct val="90000"/>
              </a:lnSpc>
              <a:buSzPct val="80000"/>
              <a:buNone/>
            </a:pPr>
            <a:r>
              <a:rPr lang="en-US" altLang="sr-Latn-RS" sz="2400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Stručno</a:t>
            </a:r>
            <a:r>
              <a:rPr lang="en-US" altLang="sr-Latn-R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iskoštena</a:t>
            </a:r>
            <a:r>
              <a:rPr lang="en-US" altLang="sr-Latn-R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leđa</a:t>
            </a:r>
            <a:r>
              <a:rPr lang="en-US" altLang="sr-Latn-R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sr-Latn-RS" sz="2400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pržolica</a:t>
            </a:r>
            <a:r>
              <a:rPr lang="en-US" altLang="sr-Latn-R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hrbat</a:t>
            </a:r>
            <a:endParaRPr lang="en-US" altLang="sr-Latn-RS" sz="24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slabinski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- 1. do 6.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slabinskog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kralješka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HRBAT,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slabinska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pečenica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poleđina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roastbeef</a:t>
            </a:r>
            <a:endParaRPr lang="en-US" altLang="sr-Latn-R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fontAlgn="base">
              <a:lnSpc>
                <a:spcPct val="90000"/>
              </a:lnSpc>
              <a:buSzPct val="80000"/>
              <a:buNone/>
            </a:pP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prodaji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slabinski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leđa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dolazi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dijelom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prsnog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dijela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leđa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od 10.-13.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prsnog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kralješka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naziva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RAMSTEK, MITŠTUK  </a:t>
            </a: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prsnih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5.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-9.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prsnog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kralješka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PRŽOLICA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roštiljača</a:t>
            </a:r>
            <a:r>
              <a:rPr lang="en-US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ROSTBRATEN</a:t>
            </a: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</p:txBody>
      </p:sp>
      <p:pic>
        <p:nvPicPr>
          <p:cNvPr id="65538" name="Picture 2" descr="F:\New Folder\TMP12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r="5220" b="-3"/>
          <a:stretch/>
        </p:blipFill>
        <p:spPr bwMode="auto">
          <a:xfrm>
            <a:off x="485245" y="1308441"/>
            <a:ext cx="5423429" cy="3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811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6163184" y="2160589"/>
            <a:ext cx="3110818" cy="388077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Odvajanje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poklopca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tankog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mišića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gornjeg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dijela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roastbeefa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6562" name="Picture 2" descr="F:\New Folder\TMP13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4" r="16140" b="2"/>
          <a:stretch/>
        </p:blipFill>
        <p:spPr bwMode="auto">
          <a:xfrm>
            <a:off x="455811" y="0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473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:\New Folder\TMP1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18944"/>
          <a:stretch>
            <a:fillRect/>
          </a:stretch>
        </p:blipFill>
        <p:spPr bwMode="auto">
          <a:xfrm>
            <a:off x="2407219" y="833735"/>
            <a:ext cx="5315485" cy="406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1242391" y="5562600"/>
            <a:ext cx="86636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Obrađeni </a:t>
            </a:r>
            <a:r>
              <a:rPr lang="hr-HR" altLang="sr-Latn-R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roastbeef</a:t>
            </a: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hr-HR" altLang="sr-Latn-R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ramsteak</a:t>
            </a: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(oko  4,4 kg)- -spreman za prodaju</a:t>
            </a:r>
          </a:p>
        </p:txBody>
      </p:sp>
    </p:spTree>
    <p:extLst>
      <p:ext uri="{BB962C8B-B14F-4D97-AF65-F5344CB8AC3E}">
        <p14:creationId xmlns:p14="http://schemas.microsoft.com/office/powerpoint/2010/main" val="1793882694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</TotalTime>
  <Words>569</Words>
  <Application>Microsoft Office PowerPoint</Application>
  <PresentationFormat>Široki zaslon</PresentationFormat>
  <Paragraphs>68</Paragraphs>
  <Slides>18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4" baseType="lpstr">
      <vt:lpstr>Arial</vt:lpstr>
      <vt:lpstr>Didact Gothic</vt:lpstr>
      <vt:lpstr>Times New Roman</vt:lpstr>
      <vt:lpstr>Trebuchet MS</vt:lpstr>
      <vt:lpstr>Wingdings 3</vt:lpstr>
      <vt:lpstr>Faseta</vt:lpstr>
      <vt:lpstr>OBRADA JUNEĆIH LEĐA  </vt:lpstr>
      <vt:lpstr>Nastavna jedinica: Obrada junećih leđa i mesa zadnje četvrti   </vt:lpstr>
      <vt:lpstr>Dijelovi goveđe polovice dobiveni rasijecanjem :   </vt:lpstr>
      <vt:lpstr>Odvajanje filea- PISANE PEČENICE ili bifteka ( lungebratne ) od leđa    </vt:lpstr>
      <vt:lpstr>Neočišćen file –biftek, unutarnja ili pisana pečenica 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ZADATAK</vt:lpstr>
      <vt:lpstr>POPIS LITERATURE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User</dc:creator>
  <cp:lastModifiedBy>Lovorka</cp:lastModifiedBy>
  <cp:revision>16</cp:revision>
  <dcterms:created xsi:type="dcterms:W3CDTF">2020-03-19T11:48:58Z</dcterms:created>
  <dcterms:modified xsi:type="dcterms:W3CDTF">2021-12-07T08:05:43Z</dcterms:modified>
</cp:coreProperties>
</file>