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78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0" r:id="rId24"/>
    <p:sldId id="279" r:id="rId25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FA3891-E6BC-461A-9C25-2F3027215B3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0839C92-60A8-48AC-86CA-2245D584E0ED}">
      <dgm:prSet/>
      <dgm:spPr/>
      <dgm:t>
        <a:bodyPr/>
        <a:lstStyle/>
        <a:p>
          <a:r>
            <a:rPr lang="hr-HR"/>
            <a:t>Kojim se kulinarskim postupcima priprema file ? </a:t>
          </a:r>
          <a:endParaRPr lang="en-US"/>
        </a:p>
      </dgm:t>
    </dgm:pt>
    <dgm:pt modelId="{5D6D1692-C409-4AF6-8BC7-0E384982484A}" type="parTrans" cxnId="{8C624DA1-325B-43D3-9D47-631EFEA10724}">
      <dgm:prSet/>
      <dgm:spPr/>
      <dgm:t>
        <a:bodyPr/>
        <a:lstStyle/>
        <a:p>
          <a:endParaRPr lang="en-US"/>
        </a:p>
      </dgm:t>
    </dgm:pt>
    <dgm:pt modelId="{360ED05B-5F6F-43BC-A555-37D8DD23AB14}" type="sibTrans" cxnId="{8C624DA1-325B-43D3-9D47-631EFEA10724}">
      <dgm:prSet/>
      <dgm:spPr/>
      <dgm:t>
        <a:bodyPr/>
        <a:lstStyle/>
        <a:p>
          <a:endParaRPr lang="en-US"/>
        </a:p>
      </dgm:t>
    </dgm:pt>
    <dgm:pt modelId="{BF281566-9034-4F95-88BA-C4E095BA929A}">
      <dgm:prSet/>
      <dgm:spPr/>
      <dgm:t>
        <a:bodyPr/>
        <a:lstStyle/>
        <a:p>
          <a:r>
            <a:rPr lang="hr-HR"/>
            <a:t>Kako je najbolje kulinarski pripremiti odreske leđa ? </a:t>
          </a:r>
          <a:endParaRPr lang="en-US"/>
        </a:p>
      </dgm:t>
    </dgm:pt>
    <dgm:pt modelId="{27AAF2F9-15E8-4822-84E1-D67ABA9ED592}" type="parTrans" cxnId="{05E57B5B-D8CE-44C6-B21A-0784ED823BD8}">
      <dgm:prSet/>
      <dgm:spPr/>
      <dgm:t>
        <a:bodyPr/>
        <a:lstStyle/>
        <a:p>
          <a:endParaRPr lang="en-US"/>
        </a:p>
      </dgm:t>
    </dgm:pt>
    <dgm:pt modelId="{749D6454-754E-433E-8A20-48A4AF119464}" type="sibTrans" cxnId="{05E57B5B-D8CE-44C6-B21A-0784ED823BD8}">
      <dgm:prSet/>
      <dgm:spPr/>
      <dgm:t>
        <a:bodyPr/>
        <a:lstStyle/>
        <a:p>
          <a:endParaRPr lang="en-US"/>
        </a:p>
      </dgm:t>
    </dgm:pt>
    <dgm:pt modelId="{F66B3363-4886-4766-8A42-CAED3E07BF47}">
      <dgm:prSet/>
      <dgm:spPr/>
      <dgm:t>
        <a:bodyPr/>
        <a:lstStyle/>
        <a:p>
          <a:r>
            <a:rPr lang="hr-HR"/>
            <a:t>Koje kulinarske osobine ima pržolica, a koje ramstek ?</a:t>
          </a:r>
          <a:endParaRPr lang="en-US"/>
        </a:p>
      </dgm:t>
    </dgm:pt>
    <dgm:pt modelId="{CE8DE2FE-E192-4702-A795-47BE0DD9AB9D}" type="parTrans" cxnId="{DD757995-3E82-420E-A0F4-F21A46E5BB07}">
      <dgm:prSet/>
      <dgm:spPr/>
      <dgm:t>
        <a:bodyPr/>
        <a:lstStyle/>
        <a:p>
          <a:endParaRPr lang="en-US"/>
        </a:p>
      </dgm:t>
    </dgm:pt>
    <dgm:pt modelId="{16414DD1-F56C-4FF9-B01A-424B5562CE44}" type="sibTrans" cxnId="{DD757995-3E82-420E-A0F4-F21A46E5BB07}">
      <dgm:prSet/>
      <dgm:spPr/>
      <dgm:t>
        <a:bodyPr/>
        <a:lstStyle/>
        <a:p>
          <a:endParaRPr lang="en-US"/>
        </a:p>
      </dgm:t>
    </dgm:pt>
    <dgm:pt modelId="{8814CD5B-6200-479E-B7EF-058D3BD3F68E}">
      <dgm:prSet/>
      <dgm:spPr/>
      <dgm:t>
        <a:bodyPr/>
        <a:lstStyle/>
        <a:p>
          <a:r>
            <a:rPr lang="hr-HR"/>
            <a:t>Nabroji dijelove buta i opiši njihovu prikladnost za kulinarstvo</a:t>
          </a:r>
          <a:endParaRPr lang="en-US"/>
        </a:p>
      </dgm:t>
    </dgm:pt>
    <dgm:pt modelId="{738936C5-F9A9-466F-A3FD-05B3B51A76F1}" type="parTrans" cxnId="{A0B7D9C1-61E5-4CDC-85E3-160395240A55}">
      <dgm:prSet/>
      <dgm:spPr/>
      <dgm:t>
        <a:bodyPr/>
        <a:lstStyle/>
        <a:p>
          <a:endParaRPr lang="en-US"/>
        </a:p>
      </dgm:t>
    </dgm:pt>
    <dgm:pt modelId="{5DB24315-9374-4F46-9CF2-E4B6917D2BE8}" type="sibTrans" cxnId="{A0B7D9C1-61E5-4CDC-85E3-160395240A55}">
      <dgm:prSet/>
      <dgm:spPr/>
      <dgm:t>
        <a:bodyPr/>
        <a:lstStyle/>
        <a:p>
          <a:endParaRPr lang="en-US"/>
        </a:p>
      </dgm:t>
    </dgm:pt>
    <dgm:pt modelId="{8FB7F1A6-7616-4BD3-BF92-0C7EB29C0688}">
      <dgm:prSet/>
      <dgm:spPr/>
      <dgm:t>
        <a:bodyPr/>
        <a:lstStyle/>
        <a:p>
          <a:r>
            <a:rPr lang="hr-HR"/>
            <a:t>Kako se kulinarski priprema stražnji bočnjak ?</a:t>
          </a:r>
          <a:endParaRPr lang="en-US"/>
        </a:p>
      </dgm:t>
    </dgm:pt>
    <dgm:pt modelId="{3F136873-7BC7-4567-8C66-068F140758F1}" type="parTrans" cxnId="{2E729C23-3615-491B-B62F-C8D46489EC4E}">
      <dgm:prSet/>
      <dgm:spPr/>
      <dgm:t>
        <a:bodyPr/>
        <a:lstStyle/>
        <a:p>
          <a:endParaRPr lang="en-US"/>
        </a:p>
      </dgm:t>
    </dgm:pt>
    <dgm:pt modelId="{5F426AC3-BC61-4209-A5AC-055F86FDC757}" type="sibTrans" cxnId="{2E729C23-3615-491B-B62F-C8D46489EC4E}">
      <dgm:prSet/>
      <dgm:spPr/>
      <dgm:t>
        <a:bodyPr/>
        <a:lstStyle/>
        <a:p>
          <a:endParaRPr lang="en-US"/>
        </a:p>
      </dgm:t>
    </dgm:pt>
    <dgm:pt modelId="{29BA3DEB-858C-420F-ACBB-04671B43D0F6}">
      <dgm:prSet/>
      <dgm:spPr/>
      <dgm:t>
        <a:bodyPr/>
        <a:lstStyle/>
        <a:p>
          <a:r>
            <a:rPr lang="hr-HR"/>
            <a:t>Za koja jela se upotrebljava rep i mesnate kosti ? </a:t>
          </a:r>
          <a:endParaRPr lang="en-US"/>
        </a:p>
      </dgm:t>
    </dgm:pt>
    <dgm:pt modelId="{F51DEDF6-4C4E-4175-8B72-EF4793D11DB2}" type="parTrans" cxnId="{67CF8B11-8A76-499A-9583-C3340D692DB4}">
      <dgm:prSet/>
      <dgm:spPr/>
      <dgm:t>
        <a:bodyPr/>
        <a:lstStyle/>
        <a:p>
          <a:endParaRPr lang="en-US"/>
        </a:p>
      </dgm:t>
    </dgm:pt>
    <dgm:pt modelId="{36FFA0B9-3016-4DA9-85DA-ED8B19425C0C}" type="sibTrans" cxnId="{67CF8B11-8A76-499A-9583-C3340D692DB4}">
      <dgm:prSet/>
      <dgm:spPr/>
      <dgm:t>
        <a:bodyPr/>
        <a:lstStyle/>
        <a:p>
          <a:endParaRPr lang="en-US"/>
        </a:p>
      </dgm:t>
    </dgm:pt>
    <dgm:pt modelId="{3E756579-1F19-445B-8C3A-6AEFC28B47C7}" type="pres">
      <dgm:prSet presAssocID="{9EFA3891-E6BC-461A-9C25-2F3027215B34}" presName="diagram" presStyleCnt="0">
        <dgm:presLayoutVars>
          <dgm:dir/>
          <dgm:resizeHandles val="exact"/>
        </dgm:presLayoutVars>
      </dgm:prSet>
      <dgm:spPr/>
    </dgm:pt>
    <dgm:pt modelId="{F3B15277-16D5-4401-92D1-1E05100D7B40}" type="pres">
      <dgm:prSet presAssocID="{90839C92-60A8-48AC-86CA-2245D584E0ED}" presName="node" presStyleLbl="node1" presStyleIdx="0" presStyleCnt="6">
        <dgm:presLayoutVars>
          <dgm:bulletEnabled val="1"/>
        </dgm:presLayoutVars>
      </dgm:prSet>
      <dgm:spPr/>
    </dgm:pt>
    <dgm:pt modelId="{195A11AD-696B-458F-9954-898FA2225D4B}" type="pres">
      <dgm:prSet presAssocID="{360ED05B-5F6F-43BC-A555-37D8DD23AB14}" presName="sibTrans" presStyleCnt="0"/>
      <dgm:spPr/>
    </dgm:pt>
    <dgm:pt modelId="{00882F79-7568-40F0-99E9-6D63A772EC02}" type="pres">
      <dgm:prSet presAssocID="{BF281566-9034-4F95-88BA-C4E095BA929A}" presName="node" presStyleLbl="node1" presStyleIdx="1" presStyleCnt="6">
        <dgm:presLayoutVars>
          <dgm:bulletEnabled val="1"/>
        </dgm:presLayoutVars>
      </dgm:prSet>
      <dgm:spPr/>
    </dgm:pt>
    <dgm:pt modelId="{A67C81B5-8CF7-4881-BA1D-25D280AF9A75}" type="pres">
      <dgm:prSet presAssocID="{749D6454-754E-433E-8A20-48A4AF119464}" presName="sibTrans" presStyleCnt="0"/>
      <dgm:spPr/>
    </dgm:pt>
    <dgm:pt modelId="{DC73C00C-12E5-4BBB-80FB-346FB2352951}" type="pres">
      <dgm:prSet presAssocID="{F66B3363-4886-4766-8A42-CAED3E07BF47}" presName="node" presStyleLbl="node1" presStyleIdx="2" presStyleCnt="6">
        <dgm:presLayoutVars>
          <dgm:bulletEnabled val="1"/>
        </dgm:presLayoutVars>
      </dgm:prSet>
      <dgm:spPr/>
    </dgm:pt>
    <dgm:pt modelId="{38E8241B-6619-48D4-A7AD-430426D07F5A}" type="pres">
      <dgm:prSet presAssocID="{16414DD1-F56C-4FF9-B01A-424B5562CE44}" presName="sibTrans" presStyleCnt="0"/>
      <dgm:spPr/>
    </dgm:pt>
    <dgm:pt modelId="{05069C72-538A-4A8E-B9DB-0955B8E56F68}" type="pres">
      <dgm:prSet presAssocID="{8814CD5B-6200-479E-B7EF-058D3BD3F68E}" presName="node" presStyleLbl="node1" presStyleIdx="3" presStyleCnt="6">
        <dgm:presLayoutVars>
          <dgm:bulletEnabled val="1"/>
        </dgm:presLayoutVars>
      </dgm:prSet>
      <dgm:spPr/>
    </dgm:pt>
    <dgm:pt modelId="{9307F609-70ED-4C55-8D95-E90331CCDF21}" type="pres">
      <dgm:prSet presAssocID="{5DB24315-9374-4F46-9CF2-E4B6917D2BE8}" presName="sibTrans" presStyleCnt="0"/>
      <dgm:spPr/>
    </dgm:pt>
    <dgm:pt modelId="{53E5FC54-95BD-4BD0-82F8-F5B7DF8EA8E7}" type="pres">
      <dgm:prSet presAssocID="{8FB7F1A6-7616-4BD3-BF92-0C7EB29C0688}" presName="node" presStyleLbl="node1" presStyleIdx="4" presStyleCnt="6">
        <dgm:presLayoutVars>
          <dgm:bulletEnabled val="1"/>
        </dgm:presLayoutVars>
      </dgm:prSet>
      <dgm:spPr/>
    </dgm:pt>
    <dgm:pt modelId="{50E62D17-4A1D-4816-9BCF-BF1F8B556D8F}" type="pres">
      <dgm:prSet presAssocID="{5F426AC3-BC61-4209-A5AC-055F86FDC757}" presName="sibTrans" presStyleCnt="0"/>
      <dgm:spPr/>
    </dgm:pt>
    <dgm:pt modelId="{B8C917CF-8AEF-4FCB-B104-86258AE99395}" type="pres">
      <dgm:prSet presAssocID="{29BA3DEB-858C-420F-ACBB-04671B43D0F6}" presName="node" presStyleLbl="node1" presStyleIdx="5" presStyleCnt="6">
        <dgm:presLayoutVars>
          <dgm:bulletEnabled val="1"/>
        </dgm:presLayoutVars>
      </dgm:prSet>
      <dgm:spPr/>
    </dgm:pt>
  </dgm:ptLst>
  <dgm:cxnLst>
    <dgm:cxn modelId="{67CF8B11-8A76-499A-9583-C3340D692DB4}" srcId="{9EFA3891-E6BC-461A-9C25-2F3027215B34}" destId="{29BA3DEB-858C-420F-ACBB-04671B43D0F6}" srcOrd="5" destOrd="0" parTransId="{F51DEDF6-4C4E-4175-8B72-EF4793D11DB2}" sibTransId="{36FFA0B9-3016-4DA9-85DA-ED8B19425C0C}"/>
    <dgm:cxn modelId="{C3E7141C-9BC4-4F52-8F59-9CA3CCEC46C6}" type="presOf" srcId="{9EFA3891-E6BC-461A-9C25-2F3027215B34}" destId="{3E756579-1F19-445B-8C3A-6AEFC28B47C7}" srcOrd="0" destOrd="0" presId="urn:microsoft.com/office/officeart/2005/8/layout/default"/>
    <dgm:cxn modelId="{04FFE120-962F-485A-A604-1D5AC5EAC7D3}" type="presOf" srcId="{F66B3363-4886-4766-8A42-CAED3E07BF47}" destId="{DC73C00C-12E5-4BBB-80FB-346FB2352951}" srcOrd="0" destOrd="0" presId="urn:microsoft.com/office/officeart/2005/8/layout/default"/>
    <dgm:cxn modelId="{2E729C23-3615-491B-B62F-C8D46489EC4E}" srcId="{9EFA3891-E6BC-461A-9C25-2F3027215B34}" destId="{8FB7F1A6-7616-4BD3-BF92-0C7EB29C0688}" srcOrd="4" destOrd="0" parTransId="{3F136873-7BC7-4567-8C66-068F140758F1}" sibTransId="{5F426AC3-BC61-4209-A5AC-055F86FDC757}"/>
    <dgm:cxn modelId="{05E57B5B-D8CE-44C6-B21A-0784ED823BD8}" srcId="{9EFA3891-E6BC-461A-9C25-2F3027215B34}" destId="{BF281566-9034-4F95-88BA-C4E095BA929A}" srcOrd="1" destOrd="0" parTransId="{27AAF2F9-15E8-4822-84E1-D67ABA9ED592}" sibTransId="{749D6454-754E-433E-8A20-48A4AF119464}"/>
    <dgm:cxn modelId="{55137460-0135-43A0-B853-B6804908B28C}" type="presOf" srcId="{BF281566-9034-4F95-88BA-C4E095BA929A}" destId="{00882F79-7568-40F0-99E9-6D63A772EC02}" srcOrd="0" destOrd="0" presId="urn:microsoft.com/office/officeart/2005/8/layout/default"/>
    <dgm:cxn modelId="{281D854E-8B17-4CB5-9FA0-1ED0F5E4F30B}" type="presOf" srcId="{8FB7F1A6-7616-4BD3-BF92-0C7EB29C0688}" destId="{53E5FC54-95BD-4BD0-82F8-F5B7DF8EA8E7}" srcOrd="0" destOrd="0" presId="urn:microsoft.com/office/officeart/2005/8/layout/default"/>
    <dgm:cxn modelId="{C2E34D88-3406-461C-9E6B-38597B2BB184}" type="presOf" srcId="{90839C92-60A8-48AC-86CA-2245D584E0ED}" destId="{F3B15277-16D5-4401-92D1-1E05100D7B40}" srcOrd="0" destOrd="0" presId="urn:microsoft.com/office/officeart/2005/8/layout/default"/>
    <dgm:cxn modelId="{DD757995-3E82-420E-A0F4-F21A46E5BB07}" srcId="{9EFA3891-E6BC-461A-9C25-2F3027215B34}" destId="{F66B3363-4886-4766-8A42-CAED3E07BF47}" srcOrd="2" destOrd="0" parTransId="{CE8DE2FE-E192-4702-A795-47BE0DD9AB9D}" sibTransId="{16414DD1-F56C-4FF9-B01A-424B5562CE44}"/>
    <dgm:cxn modelId="{A0FC7E9B-B139-42AA-AD69-B3DAD464638F}" type="presOf" srcId="{29BA3DEB-858C-420F-ACBB-04671B43D0F6}" destId="{B8C917CF-8AEF-4FCB-B104-86258AE99395}" srcOrd="0" destOrd="0" presId="urn:microsoft.com/office/officeart/2005/8/layout/default"/>
    <dgm:cxn modelId="{8C624DA1-325B-43D3-9D47-631EFEA10724}" srcId="{9EFA3891-E6BC-461A-9C25-2F3027215B34}" destId="{90839C92-60A8-48AC-86CA-2245D584E0ED}" srcOrd="0" destOrd="0" parTransId="{5D6D1692-C409-4AF6-8BC7-0E384982484A}" sibTransId="{360ED05B-5F6F-43BC-A555-37D8DD23AB14}"/>
    <dgm:cxn modelId="{F22785BA-312A-4D05-B743-809384FBD664}" type="presOf" srcId="{8814CD5B-6200-479E-B7EF-058D3BD3F68E}" destId="{05069C72-538A-4A8E-B9DB-0955B8E56F68}" srcOrd="0" destOrd="0" presId="urn:microsoft.com/office/officeart/2005/8/layout/default"/>
    <dgm:cxn modelId="{A0B7D9C1-61E5-4CDC-85E3-160395240A55}" srcId="{9EFA3891-E6BC-461A-9C25-2F3027215B34}" destId="{8814CD5B-6200-479E-B7EF-058D3BD3F68E}" srcOrd="3" destOrd="0" parTransId="{738936C5-F9A9-466F-A3FD-05B3B51A76F1}" sibTransId="{5DB24315-9374-4F46-9CF2-E4B6917D2BE8}"/>
    <dgm:cxn modelId="{1D21722D-32E1-49BA-AA5B-F7A497B87157}" type="presParOf" srcId="{3E756579-1F19-445B-8C3A-6AEFC28B47C7}" destId="{F3B15277-16D5-4401-92D1-1E05100D7B40}" srcOrd="0" destOrd="0" presId="urn:microsoft.com/office/officeart/2005/8/layout/default"/>
    <dgm:cxn modelId="{166D44CC-F40E-48FF-8441-83A1222893D5}" type="presParOf" srcId="{3E756579-1F19-445B-8C3A-6AEFC28B47C7}" destId="{195A11AD-696B-458F-9954-898FA2225D4B}" srcOrd="1" destOrd="0" presId="urn:microsoft.com/office/officeart/2005/8/layout/default"/>
    <dgm:cxn modelId="{CE2F71E0-52D7-4475-AF4E-FFE5BEFD2CB5}" type="presParOf" srcId="{3E756579-1F19-445B-8C3A-6AEFC28B47C7}" destId="{00882F79-7568-40F0-99E9-6D63A772EC02}" srcOrd="2" destOrd="0" presId="urn:microsoft.com/office/officeart/2005/8/layout/default"/>
    <dgm:cxn modelId="{458CA7DF-23A2-41C6-B369-B64C0E2C0EED}" type="presParOf" srcId="{3E756579-1F19-445B-8C3A-6AEFC28B47C7}" destId="{A67C81B5-8CF7-4881-BA1D-25D280AF9A75}" srcOrd="3" destOrd="0" presId="urn:microsoft.com/office/officeart/2005/8/layout/default"/>
    <dgm:cxn modelId="{E90DF144-CD1E-4E3A-8B43-1726D5FCAC2B}" type="presParOf" srcId="{3E756579-1F19-445B-8C3A-6AEFC28B47C7}" destId="{DC73C00C-12E5-4BBB-80FB-346FB2352951}" srcOrd="4" destOrd="0" presId="urn:microsoft.com/office/officeart/2005/8/layout/default"/>
    <dgm:cxn modelId="{7CC6BB96-5D50-42D3-AE12-04B360C420FF}" type="presParOf" srcId="{3E756579-1F19-445B-8C3A-6AEFC28B47C7}" destId="{38E8241B-6619-48D4-A7AD-430426D07F5A}" srcOrd="5" destOrd="0" presId="urn:microsoft.com/office/officeart/2005/8/layout/default"/>
    <dgm:cxn modelId="{648F2504-01F6-4F8C-86A8-5EA81D5E964C}" type="presParOf" srcId="{3E756579-1F19-445B-8C3A-6AEFC28B47C7}" destId="{05069C72-538A-4A8E-B9DB-0955B8E56F68}" srcOrd="6" destOrd="0" presId="urn:microsoft.com/office/officeart/2005/8/layout/default"/>
    <dgm:cxn modelId="{EA790BAE-4094-4A2F-877E-0ED934F5F0F1}" type="presParOf" srcId="{3E756579-1F19-445B-8C3A-6AEFC28B47C7}" destId="{9307F609-70ED-4C55-8D95-E90331CCDF21}" srcOrd="7" destOrd="0" presId="urn:microsoft.com/office/officeart/2005/8/layout/default"/>
    <dgm:cxn modelId="{015A58D6-C257-474C-A54D-3F495CB07E66}" type="presParOf" srcId="{3E756579-1F19-445B-8C3A-6AEFC28B47C7}" destId="{53E5FC54-95BD-4BD0-82F8-F5B7DF8EA8E7}" srcOrd="8" destOrd="0" presId="urn:microsoft.com/office/officeart/2005/8/layout/default"/>
    <dgm:cxn modelId="{08832F9A-00CA-4FFF-AEED-54DA9264EF97}" type="presParOf" srcId="{3E756579-1F19-445B-8C3A-6AEFC28B47C7}" destId="{50E62D17-4A1D-4816-9BCF-BF1F8B556D8F}" srcOrd="9" destOrd="0" presId="urn:microsoft.com/office/officeart/2005/8/layout/default"/>
    <dgm:cxn modelId="{7C8BB94B-F7BA-4C89-B04B-52C065F4C42F}" type="presParOf" srcId="{3E756579-1F19-445B-8C3A-6AEFC28B47C7}" destId="{B8C917CF-8AEF-4FCB-B104-86258AE99395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E86ECB-1EC8-484E-AFB0-5EFDFF6FBD5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DF8B5F7-951E-4B86-9BC7-53C82834E3F1}">
      <dgm:prSet/>
      <dgm:spPr/>
      <dgm:t>
        <a:bodyPr/>
        <a:lstStyle/>
        <a:p>
          <a:r>
            <a:rPr lang="hr-HR"/>
            <a:t>Bučar Franc, Meso- poznavanje in priprava, Kmečki glas, Ljubljana 1997.</a:t>
          </a:r>
          <a:endParaRPr lang="en-US"/>
        </a:p>
      </dgm:t>
    </dgm:pt>
    <dgm:pt modelId="{9BBF13B5-A303-4022-A076-23A56F1693E6}" type="parTrans" cxnId="{8A242307-6FCE-443D-B29F-9A5E044E8122}">
      <dgm:prSet/>
      <dgm:spPr/>
      <dgm:t>
        <a:bodyPr/>
        <a:lstStyle/>
        <a:p>
          <a:endParaRPr lang="en-US"/>
        </a:p>
      </dgm:t>
    </dgm:pt>
    <dgm:pt modelId="{8027B1D1-BC13-4EFA-8ED8-E6FBA32AF45F}" type="sibTrans" cxnId="{8A242307-6FCE-443D-B29F-9A5E044E8122}">
      <dgm:prSet/>
      <dgm:spPr/>
      <dgm:t>
        <a:bodyPr/>
        <a:lstStyle/>
        <a:p>
          <a:endParaRPr lang="en-US"/>
        </a:p>
      </dgm:t>
    </dgm:pt>
    <dgm:pt modelId="{3864031E-6579-4913-891C-193DDCA8C911}">
      <dgm:prSet/>
      <dgm:spPr/>
      <dgm:t>
        <a:bodyPr/>
        <a:lstStyle/>
        <a:p>
          <a:r>
            <a:rPr lang="hr-HR"/>
            <a:t>Bukač Vladimir, Tehnologija mesa i mesnih proizvoda, Školska knjiga, Zagreb, 1957.  </a:t>
          </a:r>
          <a:endParaRPr lang="en-US"/>
        </a:p>
      </dgm:t>
    </dgm:pt>
    <dgm:pt modelId="{4C5A2F7B-6439-479C-894D-A494A1779E75}" type="parTrans" cxnId="{BC734BE3-1B87-4B98-B5E6-386E3D3A5487}">
      <dgm:prSet/>
      <dgm:spPr/>
      <dgm:t>
        <a:bodyPr/>
        <a:lstStyle/>
        <a:p>
          <a:endParaRPr lang="en-US"/>
        </a:p>
      </dgm:t>
    </dgm:pt>
    <dgm:pt modelId="{5ED3DC63-5B25-4E1F-A2D1-5C6321930543}" type="sibTrans" cxnId="{BC734BE3-1B87-4B98-B5E6-386E3D3A5487}">
      <dgm:prSet/>
      <dgm:spPr/>
      <dgm:t>
        <a:bodyPr/>
        <a:lstStyle/>
        <a:p>
          <a:endParaRPr lang="en-US"/>
        </a:p>
      </dgm:t>
    </dgm:pt>
    <dgm:pt modelId="{D3BFDE9D-376C-4E38-A57C-429C30D7B507}">
      <dgm:prSet/>
      <dgm:spPr/>
      <dgm:t>
        <a:bodyPr/>
        <a:lstStyle/>
        <a:p>
          <a:r>
            <a:rPr lang="hr-HR"/>
            <a:t>Cartl Stanislav, Raskosanje in  izkoščevanje mesa, Kmetijska založba, Ljubljana 2001.</a:t>
          </a:r>
          <a:endParaRPr lang="en-US"/>
        </a:p>
      </dgm:t>
    </dgm:pt>
    <dgm:pt modelId="{0222A82F-13DF-4E2F-8515-E43B6A71D4BB}" type="parTrans" cxnId="{C468C0F6-8A3D-4CDA-91D2-1D791779ABE8}">
      <dgm:prSet/>
      <dgm:spPr/>
      <dgm:t>
        <a:bodyPr/>
        <a:lstStyle/>
        <a:p>
          <a:endParaRPr lang="en-US"/>
        </a:p>
      </dgm:t>
    </dgm:pt>
    <dgm:pt modelId="{E425CAAB-ED3C-41DF-BFEE-5DFEAA6EA3EE}" type="sibTrans" cxnId="{C468C0F6-8A3D-4CDA-91D2-1D791779ABE8}">
      <dgm:prSet/>
      <dgm:spPr/>
      <dgm:t>
        <a:bodyPr/>
        <a:lstStyle/>
        <a:p>
          <a:endParaRPr lang="en-US"/>
        </a:p>
      </dgm:t>
    </dgm:pt>
    <dgm:pt modelId="{95B5C0AB-118C-4882-86ED-65F3B38E06D3}">
      <dgm:prSet/>
      <dgm:spPr/>
      <dgm:t>
        <a:bodyPr/>
        <a:lstStyle/>
        <a:p>
          <a:r>
            <a:rPr lang="hr-HR"/>
            <a:t>Fuchs Hans, Fuchs Martin, Qualitatsfleisch aus dem Fachgeschaft, Deutscher Fachverlag, frankfurt am Main 1989. </a:t>
          </a:r>
          <a:endParaRPr lang="en-US"/>
        </a:p>
      </dgm:t>
    </dgm:pt>
    <dgm:pt modelId="{BB3DC952-DD45-42AF-996F-E999D62E938A}" type="parTrans" cxnId="{115290C8-56A3-4A41-BD62-80A4FF4A10BC}">
      <dgm:prSet/>
      <dgm:spPr/>
      <dgm:t>
        <a:bodyPr/>
        <a:lstStyle/>
        <a:p>
          <a:endParaRPr lang="en-US"/>
        </a:p>
      </dgm:t>
    </dgm:pt>
    <dgm:pt modelId="{2A0E4B18-B4C9-4703-BA90-84B77AA9C71C}" type="sibTrans" cxnId="{115290C8-56A3-4A41-BD62-80A4FF4A10BC}">
      <dgm:prSet/>
      <dgm:spPr/>
      <dgm:t>
        <a:bodyPr/>
        <a:lstStyle/>
        <a:p>
          <a:endParaRPr lang="en-US"/>
        </a:p>
      </dgm:t>
    </dgm:pt>
    <dgm:pt modelId="{712E8A2D-BCC2-4F79-8C01-11AEA772C0BC}">
      <dgm:prSet/>
      <dgm:spPr/>
      <dgm:t>
        <a:bodyPr/>
        <a:lstStyle/>
        <a:p>
          <a:r>
            <a:rPr lang="hr-HR"/>
            <a:t>Habel Vedran, Ugostiteljsko kuharstvo, Školska knjiga, Zagreb 2010. </a:t>
          </a:r>
          <a:endParaRPr lang="en-US"/>
        </a:p>
      </dgm:t>
    </dgm:pt>
    <dgm:pt modelId="{08BFE2AF-D997-43C5-BBA8-4621D1399D5E}" type="parTrans" cxnId="{C88FFA81-D2E4-4258-83BA-8F7B8FE0C22D}">
      <dgm:prSet/>
      <dgm:spPr/>
      <dgm:t>
        <a:bodyPr/>
        <a:lstStyle/>
        <a:p>
          <a:endParaRPr lang="en-US"/>
        </a:p>
      </dgm:t>
    </dgm:pt>
    <dgm:pt modelId="{CF1E4832-E6B9-4F3E-ACD4-F435559E58C6}" type="sibTrans" cxnId="{C88FFA81-D2E4-4258-83BA-8F7B8FE0C22D}">
      <dgm:prSet/>
      <dgm:spPr/>
      <dgm:t>
        <a:bodyPr/>
        <a:lstStyle/>
        <a:p>
          <a:endParaRPr lang="en-US"/>
        </a:p>
      </dgm:t>
    </dgm:pt>
    <dgm:pt modelId="{AE67ABD7-13E9-415C-A20F-08E69397FB68}">
      <dgm:prSet/>
      <dgm:spPr/>
      <dgm:t>
        <a:bodyPr/>
        <a:lstStyle/>
        <a:p>
          <a:r>
            <a:rPr lang="hr-HR"/>
            <a:t>dr. Kovačević Dragan, Kemija i tehnologija mesa i ribe, Sveučilište J.J. Strossmayer, Osijek, 2001.</a:t>
          </a:r>
          <a:endParaRPr lang="en-US"/>
        </a:p>
      </dgm:t>
    </dgm:pt>
    <dgm:pt modelId="{8BBDAC9A-4E60-43A1-9D8D-A73AF7B95D59}" type="parTrans" cxnId="{5B94D08C-6241-4538-B1D0-2C05DAA28D06}">
      <dgm:prSet/>
      <dgm:spPr/>
      <dgm:t>
        <a:bodyPr/>
        <a:lstStyle/>
        <a:p>
          <a:endParaRPr lang="en-US"/>
        </a:p>
      </dgm:t>
    </dgm:pt>
    <dgm:pt modelId="{852D16B9-4EC6-4830-A6AA-4721C123B8F6}" type="sibTrans" cxnId="{5B94D08C-6241-4538-B1D0-2C05DAA28D06}">
      <dgm:prSet/>
      <dgm:spPr/>
      <dgm:t>
        <a:bodyPr/>
        <a:lstStyle/>
        <a:p>
          <a:endParaRPr lang="en-US"/>
        </a:p>
      </dgm:t>
    </dgm:pt>
    <dgm:pt modelId="{40F83F3C-09AA-43D3-A6D4-FB182D06A758}">
      <dgm:prSet/>
      <dgm:spPr/>
      <dgm:t>
        <a:bodyPr/>
        <a:lstStyle/>
        <a:p>
          <a:r>
            <a:rPr lang="hr-HR"/>
            <a:t>REWE grup- Mapa za školovanje djelatnika na odjelu mesa </a:t>
          </a:r>
          <a:endParaRPr lang="en-US"/>
        </a:p>
      </dgm:t>
    </dgm:pt>
    <dgm:pt modelId="{CE64A246-D75C-4903-A79E-0011AB3FBACF}" type="parTrans" cxnId="{D2A183CE-7AED-4841-9B92-C1740EE12728}">
      <dgm:prSet/>
      <dgm:spPr/>
      <dgm:t>
        <a:bodyPr/>
        <a:lstStyle/>
        <a:p>
          <a:endParaRPr lang="en-US"/>
        </a:p>
      </dgm:t>
    </dgm:pt>
    <dgm:pt modelId="{C2624729-98BB-4039-B65B-881945A72FEB}" type="sibTrans" cxnId="{D2A183CE-7AED-4841-9B92-C1740EE12728}">
      <dgm:prSet/>
      <dgm:spPr/>
      <dgm:t>
        <a:bodyPr/>
        <a:lstStyle/>
        <a:p>
          <a:endParaRPr lang="en-US"/>
        </a:p>
      </dgm:t>
    </dgm:pt>
    <dgm:pt modelId="{AA3D0220-8C0F-4D24-A23B-FDF49007A767}">
      <dgm:prSet/>
      <dgm:spPr/>
      <dgm:t>
        <a:bodyPr/>
        <a:lstStyle/>
        <a:p>
          <a:r>
            <a:rPr lang="hr-HR"/>
            <a:t>Schmidt Claudia,Veliki kuharski priručnik, Mozaik knjiga, Grupa Mladinska knjiga, 2008.</a:t>
          </a:r>
          <a:endParaRPr lang="en-US"/>
        </a:p>
      </dgm:t>
    </dgm:pt>
    <dgm:pt modelId="{6243E411-C728-493E-A423-80EE867DF628}" type="parTrans" cxnId="{EAD251C7-6285-4100-965E-DB7CFCF56248}">
      <dgm:prSet/>
      <dgm:spPr/>
      <dgm:t>
        <a:bodyPr/>
        <a:lstStyle/>
        <a:p>
          <a:endParaRPr lang="en-US"/>
        </a:p>
      </dgm:t>
    </dgm:pt>
    <dgm:pt modelId="{0DE8E4A7-0017-4D00-A7E5-9F15015FD646}" type="sibTrans" cxnId="{EAD251C7-6285-4100-965E-DB7CFCF56248}">
      <dgm:prSet/>
      <dgm:spPr/>
      <dgm:t>
        <a:bodyPr/>
        <a:lstStyle/>
        <a:p>
          <a:endParaRPr lang="en-US"/>
        </a:p>
      </dgm:t>
    </dgm:pt>
    <dgm:pt modelId="{29F8D389-03C9-49FD-8EC5-F0B6DA8F7959}" type="pres">
      <dgm:prSet presAssocID="{A8E86ECB-1EC8-484E-AFB0-5EFDFF6FBD5F}" presName="linear" presStyleCnt="0">
        <dgm:presLayoutVars>
          <dgm:animLvl val="lvl"/>
          <dgm:resizeHandles val="exact"/>
        </dgm:presLayoutVars>
      </dgm:prSet>
      <dgm:spPr/>
    </dgm:pt>
    <dgm:pt modelId="{0C178E13-40AB-46A7-A69F-807F277DE7FD}" type="pres">
      <dgm:prSet presAssocID="{EDF8B5F7-951E-4B86-9BC7-53C82834E3F1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C0B041FB-86BD-4B10-8CD1-ECBE15FF8E5B}" type="pres">
      <dgm:prSet presAssocID="{8027B1D1-BC13-4EFA-8ED8-E6FBA32AF45F}" presName="spacer" presStyleCnt="0"/>
      <dgm:spPr/>
    </dgm:pt>
    <dgm:pt modelId="{AADD0A30-2F3F-438A-BA06-C6ED06827FE1}" type="pres">
      <dgm:prSet presAssocID="{3864031E-6579-4913-891C-193DDCA8C911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2D2E5A94-7017-41B0-B73D-C041F788DA65}" type="pres">
      <dgm:prSet presAssocID="{5ED3DC63-5B25-4E1F-A2D1-5C6321930543}" presName="spacer" presStyleCnt="0"/>
      <dgm:spPr/>
    </dgm:pt>
    <dgm:pt modelId="{59DFF931-7EF5-4311-B094-A2637AB6F390}" type="pres">
      <dgm:prSet presAssocID="{D3BFDE9D-376C-4E38-A57C-429C30D7B507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FBF8B74D-3E74-4DF2-B2A1-86D64A04E14C}" type="pres">
      <dgm:prSet presAssocID="{E425CAAB-ED3C-41DF-BFEE-5DFEAA6EA3EE}" presName="spacer" presStyleCnt="0"/>
      <dgm:spPr/>
    </dgm:pt>
    <dgm:pt modelId="{1470BACB-6780-4049-A95D-0B348F1B4001}" type="pres">
      <dgm:prSet presAssocID="{95B5C0AB-118C-4882-86ED-65F3B38E06D3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A9FB478C-7AE8-4F13-B230-8DEF9DBFEBED}" type="pres">
      <dgm:prSet presAssocID="{2A0E4B18-B4C9-4703-BA90-84B77AA9C71C}" presName="spacer" presStyleCnt="0"/>
      <dgm:spPr/>
    </dgm:pt>
    <dgm:pt modelId="{A0E4D99E-C52E-4C7C-85BD-883069481C0F}" type="pres">
      <dgm:prSet presAssocID="{712E8A2D-BCC2-4F79-8C01-11AEA772C0BC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3F4C69A3-2E12-4437-8CB4-353455764764}" type="pres">
      <dgm:prSet presAssocID="{CF1E4832-E6B9-4F3E-ACD4-F435559E58C6}" presName="spacer" presStyleCnt="0"/>
      <dgm:spPr/>
    </dgm:pt>
    <dgm:pt modelId="{746C9365-2CC1-405C-9FAA-727D8DCECE8E}" type="pres">
      <dgm:prSet presAssocID="{AE67ABD7-13E9-415C-A20F-08E69397FB68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C0B41EFB-F963-45B8-AD22-90029C751175}" type="pres">
      <dgm:prSet presAssocID="{852D16B9-4EC6-4830-A6AA-4721C123B8F6}" presName="spacer" presStyleCnt="0"/>
      <dgm:spPr/>
    </dgm:pt>
    <dgm:pt modelId="{B2226031-3775-41D7-9631-7AEC7E5553DC}" type="pres">
      <dgm:prSet presAssocID="{40F83F3C-09AA-43D3-A6D4-FB182D06A758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863BD496-8670-4B1B-9C59-6D7CDBF992F0}" type="pres">
      <dgm:prSet presAssocID="{C2624729-98BB-4039-B65B-881945A72FEB}" presName="spacer" presStyleCnt="0"/>
      <dgm:spPr/>
    </dgm:pt>
    <dgm:pt modelId="{2065420A-44AE-45AF-A06C-6590EB349CCF}" type="pres">
      <dgm:prSet presAssocID="{AA3D0220-8C0F-4D24-A23B-FDF49007A767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8A242307-6FCE-443D-B29F-9A5E044E8122}" srcId="{A8E86ECB-1EC8-484E-AFB0-5EFDFF6FBD5F}" destId="{EDF8B5F7-951E-4B86-9BC7-53C82834E3F1}" srcOrd="0" destOrd="0" parTransId="{9BBF13B5-A303-4022-A076-23A56F1693E6}" sibTransId="{8027B1D1-BC13-4EFA-8ED8-E6FBA32AF45F}"/>
    <dgm:cxn modelId="{1E755E0A-DD14-437F-BE0E-D3C2C12C47A3}" type="presOf" srcId="{A8E86ECB-1EC8-484E-AFB0-5EFDFF6FBD5F}" destId="{29F8D389-03C9-49FD-8EC5-F0B6DA8F7959}" srcOrd="0" destOrd="0" presId="urn:microsoft.com/office/officeart/2005/8/layout/vList2"/>
    <dgm:cxn modelId="{81930F2F-EB59-45D8-B09B-FCC0A00C6E59}" type="presOf" srcId="{3864031E-6579-4913-891C-193DDCA8C911}" destId="{AADD0A30-2F3F-438A-BA06-C6ED06827FE1}" srcOrd="0" destOrd="0" presId="urn:microsoft.com/office/officeart/2005/8/layout/vList2"/>
    <dgm:cxn modelId="{A0F2D757-2C87-4401-9D80-1D63B0BA2265}" type="presOf" srcId="{40F83F3C-09AA-43D3-A6D4-FB182D06A758}" destId="{B2226031-3775-41D7-9631-7AEC7E5553DC}" srcOrd="0" destOrd="0" presId="urn:microsoft.com/office/officeart/2005/8/layout/vList2"/>
    <dgm:cxn modelId="{8F63337E-72FD-4340-ACC5-F937E5E7227D}" type="presOf" srcId="{EDF8B5F7-951E-4B86-9BC7-53C82834E3F1}" destId="{0C178E13-40AB-46A7-A69F-807F277DE7FD}" srcOrd="0" destOrd="0" presId="urn:microsoft.com/office/officeart/2005/8/layout/vList2"/>
    <dgm:cxn modelId="{C88FFA81-D2E4-4258-83BA-8F7B8FE0C22D}" srcId="{A8E86ECB-1EC8-484E-AFB0-5EFDFF6FBD5F}" destId="{712E8A2D-BCC2-4F79-8C01-11AEA772C0BC}" srcOrd="4" destOrd="0" parTransId="{08BFE2AF-D997-43C5-BBA8-4621D1399D5E}" sibTransId="{CF1E4832-E6B9-4F3E-ACD4-F435559E58C6}"/>
    <dgm:cxn modelId="{056B3488-535D-439E-A201-9A866B54E054}" type="presOf" srcId="{712E8A2D-BCC2-4F79-8C01-11AEA772C0BC}" destId="{A0E4D99E-C52E-4C7C-85BD-883069481C0F}" srcOrd="0" destOrd="0" presId="urn:microsoft.com/office/officeart/2005/8/layout/vList2"/>
    <dgm:cxn modelId="{5B94D08C-6241-4538-B1D0-2C05DAA28D06}" srcId="{A8E86ECB-1EC8-484E-AFB0-5EFDFF6FBD5F}" destId="{AE67ABD7-13E9-415C-A20F-08E69397FB68}" srcOrd="5" destOrd="0" parTransId="{8BBDAC9A-4E60-43A1-9D8D-A73AF7B95D59}" sibTransId="{852D16B9-4EC6-4830-A6AA-4721C123B8F6}"/>
    <dgm:cxn modelId="{F776ACC3-F06F-4354-A8E1-DE3FA6BECABA}" type="presOf" srcId="{AE67ABD7-13E9-415C-A20F-08E69397FB68}" destId="{746C9365-2CC1-405C-9FAA-727D8DCECE8E}" srcOrd="0" destOrd="0" presId="urn:microsoft.com/office/officeart/2005/8/layout/vList2"/>
    <dgm:cxn modelId="{EAD251C7-6285-4100-965E-DB7CFCF56248}" srcId="{A8E86ECB-1EC8-484E-AFB0-5EFDFF6FBD5F}" destId="{AA3D0220-8C0F-4D24-A23B-FDF49007A767}" srcOrd="7" destOrd="0" parTransId="{6243E411-C728-493E-A423-80EE867DF628}" sibTransId="{0DE8E4A7-0017-4D00-A7E5-9F15015FD646}"/>
    <dgm:cxn modelId="{115290C8-56A3-4A41-BD62-80A4FF4A10BC}" srcId="{A8E86ECB-1EC8-484E-AFB0-5EFDFF6FBD5F}" destId="{95B5C0AB-118C-4882-86ED-65F3B38E06D3}" srcOrd="3" destOrd="0" parTransId="{BB3DC952-DD45-42AF-996F-E999D62E938A}" sibTransId="{2A0E4B18-B4C9-4703-BA90-84B77AA9C71C}"/>
    <dgm:cxn modelId="{D2A183CE-7AED-4841-9B92-C1740EE12728}" srcId="{A8E86ECB-1EC8-484E-AFB0-5EFDFF6FBD5F}" destId="{40F83F3C-09AA-43D3-A6D4-FB182D06A758}" srcOrd="6" destOrd="0" parTransId="{CE64A246-D75C-4903-A79E-0011AB3FBACF}" sibTransId="{C2624729-98BB-4039-B65B-881945A72FEB}"/>
    <dgm:cxn modelId="{76FD8CDF-F8F9-4DA1-AC95-77ACDE11C639}" type="presOf" srcId="{AA3D0220-8C0F-4D24-A23B-FDF49007A767}" destId="{2065420A-44AE-45AF-A06C-6590EB349CCF}" srcOrd="0" destOrd="0" presId="urn:microsoft.com/office/officeart/2005/8/layout/vList2"/>
    <dgm:cxn modelId="{BC734BE3-1B87-4B98-B5E6-386E3D3A5487}" srcId="{A8E86ECB-1EC8-484E-AFB0-5EFDFF6FBD5F}" destId="{3864031E-6579-4913-891C-193DDCA8C911}" srcOrd="1" destOrd="0" parTransId="{4C5A2F7B-6439-479C-894D-A494A1779E75}" sibTransId="{5ED3DC63-5B25-4E1F-A2D1-5C6321930543}"/>
    <dgm:cxn modelId="{BDA150E3-7172-4A0C-A1FA-A99F396696D0}" type="presOf" srcId="{95B5C0AB-118C-4882-86ED-65F3B38E06D3}" destId="{1470BACB-6780-4049-A95D-0B348F1B4001}" srcOrd="0" destOrd="0" presId="urn:microsoft.com/office/officeart/2005/8/layout/vList2"/>
    <dgm:cxn modelId="{C468C0F6-8A3D-4CDA-91D2-1D791779ABE8}" srcId="{A8E86ECB-1EC8-484E-AFB0-5EFDFF6FBD5F}" destId="{D3BFDE9D-376C-4E38-A57C-429C30D7B507}" srcOrd="2" destOrd="0" parTransId="{0222A82F-13DF-4E2F-8515-E43B6A71D4BB}" sibTransId="{E425CAAB-ED3C-41DF-BFEE-5DFEAA6EA3EE}"/>
    <dgm:cxn modelId="{84819CF8-4293-4EF2-B90B-91C48D25F6AF}" type="presOf" srcId="{D3BFDE9D-376C-4E38-A57C-429C30D7B507}" destId="{59DFF931-7EF5-4311-B094-A2637AB6F390}" srcOrd="0" destOrd="0" presId="urn:microsoft.com/office/officeart/2005/8/layout/vList2"/>
    <dgm:cxn modelId="{AD28DB74-01E3-4EB1-B7FC-94D213E3BA82}" type="presParOf" srcId="{29F8D389-03C9-49FD-8EC5-F0B6DA8F7959}" destId="{0C178E13-40AB-46A7-A69F-807F277DE7FD}" srcOrd="0" destOrd="0" presId="urn:microsoft.com/office/officeart/2005/8/layout/vList2"/>
    <dgm:cxn modelId="{F5970905-0B85-471B-A713-3FDD16EB9252}" type="presParOf" srcId="{29F8D389-03C9-49FD-8EC5-F0B6DA8F7959}" destId="{C0B041FB-86BD-4B10-8CD1-ECBE15FF8E5B}" srcOrd="1" destOrd="0" presId="urn:microsoft.com/office/officeart/2005/8/layout/vList2"/>
    <dgm:cxn modelId="{B5C09DC5-59E6-4DBA-8567-B89557BC54B0}" type="presParOf" srcId="{29F8D389-03C9-49FD-8EC5-F0B6DA8F7959}" destId="{AADD0A30-2F3F-438A-BA06-C6ED06827FE1}" srcOrd="2" destOrd="0" presId="urn:microsoft.com/office/officeart/2005/8/layout/vList2"/>
    <dgm:cxn modelId="{F7059CCE-C8A0-473F-9C50-CA2248BC9E54}" type="presParOf" srcId="{29F8D389-03C9-49FD-8EC5-F0B6DA8F7959}" destId="{2D2E5A94-7017-41B0-B73D-C041F788DA65}" srcOrd="3" destOrd="0" presId="urn:microsoft.com/office/officeart/2005/8/layout/vList2"/>
    <dgm:cxn modelId="{C0C68499-C2F4-425F-A1A4-19FF2ACB39DE}" type="presParOf" srcId="{29F8D389-03C9-49FD-8EC5-F0B6DA8F7959}" destId="{59DFF931-7EF5-4311-B094-A2637AB6F390}" srcOrd="4" destOrd="0" presId="urn:microsoft.com/office/officeart/2005/8/layout/vList2"/>
    <dgm:cxn modelId="{FEAE1FD9-3FD8-415B-BDBC-DAF43C018985}" type="presParOf" srcId="{29F8D389-03C9-49FD-8EC5-F0B6DA8F7959}" destId="{FBF8B74D-3E74-4DF2-B2A1-86D64A04E14C}" srcOrd="5" destOrd="0" presId="urn:microsoft.com/office/officeart/2005/8/layout/vList2"/>
    <dgm:cxn modelId="{78E661A6-0A6E-4F35-BAC5-C0E817DBEC98}" type="presParOf" srcId="{29F8D389-03C9-49FD-8EC5-F0B6DA8F7959}" destId="{1470BACB-6780-4049-A95D-0B348F1B4001}" srcOrd="6" destOrd="0" presId="urn:microsoft.com/office/officeart/2005/8/layout/vList2"/>
    <dgm:cxn modelId="{7A2BCE44-6573-48CF-A90F-A3114491684D}" type="presParOf" srcId="{29F8D389-03C9-49FD-8EC5-F0B6DA8F7959}" destId="{A9FB478C-7AE8-4F13-B230-8DEF9DBFEBED}" srcOrd="7" destOrd="0" presId="urn:microsoft.com/office/officeart/2005/8/layout/vList2"/>
    <dgm:cxn modelId="{75C16350-9A7F-4C07-B4A2-3C671A531D35}" type="presParOf" srcId="{29F8D389-03C9-49FD-8EC5-F0B6DA8F7959}" destId="{A0E4D99E-C52E-4C7C-85BD-883069481C0F}" srcOrd="8" destOrd="0" presId="urn:microsoft.com/office/officeart/2005/8/layout/vList2"/>
    <dgm:cxn modelId="{D3840DA7-E649-4F85-820A-222ECE1BD595}" type="presParOf" srcId="{29F8D389-03C9-49FD-8EC5-F0B6DA8F7959}" destId="{3F4C69A3-2E12-4437-8CB4-353455764764}" srcOrd="9" destOrd="0" presId="urn:microsoft.com/office/officeart/2005/8/layout/vList2"/>
    <dgm:cxn modelId="{7E6958A4-680E-49E7-B538-B54CEDBBE76C}" type="presParOf" srcId="{29F8D389-03C9-49FD-8EC5-F0B6DA8F7959}" destId="{746C9365-2CC1-405C-9FAA-727D8DCECE8E}" srcOrd="10" destOrd="0" presId="urn:microsoft.com/office/officeart/2005/8/layout/vList2"/>
    <dgm:cxn modelId="{2580A0E1-7D34-4821-9D21-3BBD5765CE35}" type="presParOf" srcId="{29F8D389-03C9-49FD-8EC5-F0B6DA8F7959}" destId="{C0B41EFB-F963-45B8-AD22-90029C751175}" srcOrd="11" destOrd="0" presId="urn:microsoft.com/office/officeart/2005/8/layout/vList2"/>
    <dgm:cxn modelId="{CEE91DE9-6E37-4659-8AF3-77AA8D506DF3}" type="presParOf" srcId="{29F8D389-03C9-49FD-8EC5-F0B6DA8F7959}" destId="{B2226031-3775-41D7-9631-7AEC7E5553DC}" srcOrd="12" destOrd="0" presId="urn:microsoft.com/office/officeart/2005/8/layout/vList2"/>
    <dgm:cxn modelId="{CE0DEE72-269F-4D02-8EAE-C160B86DCD66}" type="presParOf" srcId="{29F8D389-03C9-49FD-8EC5-F0B6DA8F7959}" destId="{863BD496-8670-4B1B-9C59-6D7CDBF992F0}" srcOrd="13" destOrd="0" presId="urn:microsoft.com/office/officeart/2005/8/layout/vList2"/>
    <dgm:cxn modelId="{4DA1B130-337A-46F9-86ED-2AD0CA3DFC04}" type="presParOf" srcId="{29F8D389-03C9-49FD-8EC5-F0B6DA8F7959}" destId="{2065420A-44AE-45AF-A06C-6590EB349CCF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B15277-16D5-4401-92D1-1E05100D7B40}">
      <dsp:nvSpPr>
        <dsp:cNvPr id="0" name=""/>
        <dsp:cNvSpPr/>
      </dsp:nvSpPr>
      <dsp:spPr>
        <a:xfrm>
          <a:off x="0" y="414400"/>
          <a:ext cx="3111499" cy="18669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/>
            <a:t>Kojim se kulinarskim postupcima priprema file ? </a:t>
          </a:r>
          <a:endParaRPr lang="en-US" sz="2500" kern="1200"/>
        </a:p>
      </dsp:txBody>
      <dsp:txXfrm>
        <a:off x="0" y="414400"/>
        <a:ext cx="3111499" cy="1866900"/>
      </dsp:txXfrm>
    </dsp:sp>
    <dsp:sp modelId="{00882F79-7568-40F0-99E9-6D63A772EC02}">
      <dsp:nvSpPr>
        <dsp:cNvPr id="0" name=""/>
        <dsp:cNvSpPr/>
      </dsp:nvSpPr>
      <dsp:spPr>
        <a:xfrm>
          <a:off x="3422650" y="414400"/>
          <a:ext cx="3111499" cy="18669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/>
            <a:t>Kako je najbolje kulinarski pripremiti odreske leđa ? </a:t>
          </a:r>
          <a:endParaRPr lang="en-US" sz="2500" kern="1200"/>
        </a:p>
      </dsp:txBody>
      <dsp:txXfrm>
        <a:off x="3422650" y="414400"/>
        <a:ext cx="3111499" cy="1866900"/>
      </dsp:txXfrm>
    </dsp:sp>
    <dsp:sp modelId="{DC73C00C-12E5-4BBB-80FB-346FB2352951}">
      <dsp:nvSpPr>
        <dsp:cNvPr id="0" name=""/>
        <dsp:cNvSpPr/>
      </dsp:nvSpPr>
      <dsp:spPr>
        <a:xfrm>
          <a:off x="6845300" y="414400"/>
          <a:ext cx="3111499" cy="18669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/>
            <a:t>Koje kulinarske osobine ima pržolica, a koje ramstek ?</a:t>
          </a:r>
          <a:endParaRPr lang="en-US" sz="2500" kern="1200"/>
        </a:p>
      </dsp:txBody>
      <dsp:txXfrm>
        <a:off x="6845300" y="414400"/>
        <a:ext cx="3111499" cy="1866900"/>
      </dsp:txXfrm>
    </dsp:sp>
    <dsp:sp modelId="{05069C72-538A-4A8E-B9DB-0955B8E56F68}">
      <dsp:nvSpPr>
        <dsp:cNvPr id="0" name=""/>
        <dsp:cNvSpPr/>
      </dsp:nvSpPr>
      <dsp:spPr>
        <a:xfrm>
          <a:off x="0" y="2592451"/>
          <a:ext cx="3111499" cy="18669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/>
            <a:t>Nabroji dijelove buta i opiši njihovu prikladnost za kulinarstvo</a:t>
          </a:r>
          <a:endParaRPr lang="en-US" sz="2500" kern="1200"/>
        </a:p>
      </dsp:txBody>
      <dsp:txXfrm>
        <a:off x="0" y="2592451"/>
        <a:ext cx="3111499" cy="1866900"/>
      </dsp:txXfrm>
    </dsp:sp>
    <dsp:sp modelId="{53E5FC54-95BD-4BD0-82F8-F5B7DF8EA8E7}">
      <dsp:nvSpPr>
        <dsp:cNvPr id="0" name=""/>
        <dsp:cNvSpPr/>
      </dsp:nvSpPr>
      <dsp:spPr>
        <a:xfrm>
          <a:off x="3422650" y="2592450"/>
          <a:ext cx="3111499" cy="18669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/>
            <a:t>Kako se kulinarski priprema stražnji bočnjak ?</a:t>
          </a:r>
          <a:endParaRPr lang="en-US" sz="2500" kern="1200"/>
        </a:p>
      </dsp:txBody>
      <dsp:txXfrm>
        <a:off x="3422650" y="2592450"/>
        <a:ext cx="3111499" cy="1866900"/>
      </dsp:txXfrm>
    </dsp:sp>
    <dsp:sp modelId="{B8C917CF-8AEF-4FCB-B104-86258AE99395}">
      <dsp:nvSpPr>
        <dsp:cNvPr id="0" name=""/>
        <dsp:cNvSpPr/>
      </dsp:nvSpPr>
      <dsp:spPr>
        <a:xfrm>
          <a:off x="6845300" y="2592450"/>
          <a:ext cx="3111499" cy="18669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/>
            <a:t>Za koja jela se upotrebljava rep i mesnate kosti ? </a:t>
          </a:r>
          <a:endParaRPr lang="en-US" sz="2500" kern="1200"/>
        </a:p>
      </dsp:txBody>
      <dsp:txXfrm>
        <a:off x="6845300" y="2592450"/>
        <a:ext cx="3111499" cy="18669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178E13-40AB-46A7-A69F-807F277DE7FD}">
      <dsp:nvSpPr>
        <dsp:cNvPr id="0" name=""/>
        <dsp:cNvSpPr/>
      </dsp:nvSpPr>
      <dsp:spPr>
        <a:xfrm>
          <a:off x="0" y="952596"/>
          <a:ext cx="9956800" cy="3357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/>
            <a:t>Bučar Franc, Meso- poznavanje in priprava, Kmečki glas, Ljubljana 1997.</a:t>
          </a:r>
          <a:endParaRPr lang="en-US" sz="1400" kern="1200"/>
        </a:p>
      </dsp:txBody>
      <dsp:txXfrm>
        <a:off x="16392" y="968988"/>
        <a:ext cx="9924016" cy="303006"/>
      </dsp:txXfrm>
    </dsp:sp>
    <dsp:sp modelId="{AADD0A30-2F3F-438A-BA06-C6ED06827FE1}">
      <dsp:nvSpPr>
        <dsp:cNvPr id="0" name=""/>
        <dsp:cNvSpPr/>
      </dsp:nvSpPr>
      <dsp:spPr>
        <a:xfrm>
          <a:off x="0" y="1328706"/>
          <a:ext cx="9956800" cy="3357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/>
            <a:t>Bukač Vladimir, Tehnologija mesa i mesnih proizvoda, Školska knjiga, Zagreb, 1957.  </a:t>
          </a:r>
          <a:endParaRPr lang="en-US" sz="1400" kern="1200"/>
        </a:p>
      </dsp:txBody>
      <dsp:txXfrm>
        <a:off x="16392" y="1345098"/>
        <a:ext cx="9924016" cy="303006"/>
      </dsp:txXfrm>
    </dsp:sp>
    <dsp:sp modelId="{59DFF931-7EF5-4311-B094-A2637AB6F390}">
      <dsp:nvSpPr>
        <dsp:cNvPr id="0" name=""/>
        <dsp:cNvSpPr/>
      </dsp:nvSpPr>
      <dsp:spPr>
        <a:xfrm>
          <a:off x="0" y="1704816"/>
          <a:ext cx="9956800" cy="3357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/>
            <a:t>Cartl Stanislav, Raskosanje in  izkoščevanje mesa, Kmetijska založba, Ljubljana 2001.</a:t>
          </a:r>
          <a:endParaRPr lang="en-US" sz="1400" kern="1200"/>
        </a:p>
      </dsp:txBody>
      <dsp:txXfrm>
        <a:off x="16392" y="1721208"/>
        <a:ext cx="9924016" cy="303006"/>
      </dsp:txXfrm>
    </dsp:sp>
    <dsp:sp modelId="{1470BACB-6780-4049-A95D-0B348F1B4001}">
      <dsp:nvSpPr>
        <dsp:cNvPr id="0" name=""/>
        <dsp:cNvSpPr/>
      </dsp:nvSpPr>
      <dsp:spPr>
        <a:xfrm>
          <a:off x="0" y="2080926"/>
          <a:ext cx="9956800" cy="3357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/>
            <a:t>Fuchs Hans, Fuchs Martin, Qualitatsfleisch aus dem Fachgeschaft, Deutscher Fachverlag, frankfurt am Main 1989. </a:t>
          </a:r>
          <a:endParaRPr lang="en-US" sz="1400" kern="1200"/>
        </a:p>
      </dsp:txBody>
      <dsp:txXfrm>
        <a:off x="16392" y="2097318"/>
        <a:ext cx="9924016" cy="303006"/>
      </dsp:txXfrm>
    </dsp:sp>
    <dsp:sp modelId="{A0E4D99E-C52E-4C7C-85BD-883069481C0F}">
      <dsp:nvSpPr>
        <dsp:cNvPr id="0" name=""/>
        <dsp:cNvSpPr/>
      </dsp:nvSpPr>
      <dsp:spPr>
        <a:xfrm>
          <a:off x="0" y="2457036"/>
          <a:ext cx="9956800" cy="3357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/>
            <a:t>Habel Vedran, Ugostiteljsko kuharstvo, Školska knjiga, Zagreb 2010. </a:t>
          </a:r>
          <a:endParaRPr lang="en-US" sz="1400" kern="1200"/>
        </a:p>
      </dsp:txBody>
      <dsp:txXfrm>
        <a:off x="16392" y="2473428"/>
        <a:ext cx="9924016" cy="303006"/>
      </dsp:txXfrm>
    </dsp:sp>
    <dsp:sp modelId="{746C9365-2CC1-405C-9FAA-727D8DCECE8E}">
      <dsp:nvSpPr>
        <dsp:cNvPr id="0" name=""/>
        <dsp:cNvSpPr/>
      </dsp:nvSpPr>
      <dsp:spPr>
        <a:xfrm>
          <a:off x="0" y="2833146"/>
          <a:ext cx="9956800" cy="3357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/>
            <a:t>dr. Kovačević Dragan, Kemija i tehnologija mesa i ribe, Sveučilište J.J. Strossmayer, Osijek, 2001.</a:t>
          </a:r>
          <a:endParaRPr lang="en-US" sz="1400" kern="1200"/>
        </a:p>
      </dsp:txBody>
      <dsp:txXfrm>
        <a:off x="16392" y="2849538"/>
        <a:ext cx="9924016" cy="303006"/>
      </dsp:txXfrm>
    </dsp:sp>
    <dsp:sp modelId="{B2226031-3775-41D7-9631-7AEC7E5553DC}">
      <dsp:nvSpPr>
        <dsp:cNvPr id="0" name=""/>
        <dsp:cNvSpPr/>
      </dsp:nvSpPr>
      <dsp:spPr>
        <a:xfrm>
          <a:off x="0" y="3209256"/>
          <a:ext cx="9956800" cy="3357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/>
            <a:t>REWE grup- Mapa za školovanje djelatnika na odjelu mesa </a:t>
          </a:r>
          <a:endParaRPr lang="en-US" sz="1400" kern="1200"/>
        </a:p>
      </dsp:txBody>
      <dsp:txXfrm>
        <a:off x="16392" y="3225648"/>
        <a:ext cx="9924016" cy="303006"/>
      </dsp:txXfrm>
    </dsp:sp>
    <dsp:sp modelId="{2065420A-44AE-45AF-A06C-6590EB349CCF}">
      <dsp:nvSpPr>
        <dsp:cNvPr id="0" name=""/>
        <dsp:cNvSpPr/>
      </dsp:nvSpPr>
      <dsp:spPr>
        <a:xfrm>
          <a:off x="0" y="3585366"/>
          <a:ext cx="9956800" cy="3357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/>
            <a:t>Schmidt Claudia,Veliki kuharski priručnik, Mozaik knjiga, Grupa Mladinska knjiga, 2008.</a:t>
          </a:r>
          <a:endParaRPr lang="en-US" sz="1400" kern="1200"/>
        </a:p>
      </dsp:txBody>
      <dsp:txXfrm>
        <a:off x="16392" y="3601758"/>
        <a:ext cx="9924016" cy="3030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828" y="1110597"/>
            <a:ext cx="2286000" cy="508000"/>
          </a:xfrm>
        </p:spPr>
        <p:txBody>
          <a:bodyPr/>
          <a:lstStyle/>
          <a:p>
            <a:fld id="{FDC1A071-2A74-455A-A49A-8BB21E4AC2F6}" type="datetimeFigureOut">
              <a:rPr lang="sr-Latn-CS" smtClean="0">
                <a:solidFill>
                  <a:srgbClr val="575F6D"/>
                </a:solidFill>
              </a:rPr>
              <a:pPr/>
              <a:t>7.12.2021.</a:t>
            </a:fld>
            <a:endParaRPr lang="hr-HR">
              <a:solidFill>
                <a:srgbClr val="575F6D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959" y="4117661"/>
            <a:ext cx="3657600" cy="512064"/>
          </a:xfrm>
        </p:spPr>
        <p:txBody>
          <a:bodyPr/>
          <a:lstStyle/>
          <a:p>
            <a:endParaRPr lang="hr-HR">
              <a:solidFill>
                <a:srgbClr val="575F6D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1215180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1746176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2218944" y="5788152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767392" y="4928702"/>
            <a:ext cx="812800" cy="517524"/>
          </a:xfrm>
        </p:spPr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455395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>
                <a:solidFill>
                  <a:srgbClr val="575F6D"/>
                </a:solidFill>
              </a:rPr>
              <a:pPr/>
              <a:t>7.12.2021.</a:t>
            </a:fld>
            <a:endParaRPr lang="hr-HR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83967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235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>
                <a:solidFill>
                  <a:srgbClr val="575F6D"/>
                </a:solidFill>
              </a:rPr>
              <a:pPr/>
              <a:t>7.12.2021.</a:t>
            </a:fld>
            <a:endParaRPr lang="hr-HR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53450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FDC1A071-2A74-455A-A49A-8BB21E4AC2F6}" type="datetimeFigureOut">
              <a:rPr lang="sr-Latn-CS" smtClean="0">
                <a:solidFill>
                  <a:srgbClr val="575F6D"/>
                </a:solidFill>
              </a:rPr>
              <a:pPr/>
              <a:t>7.12.2021.</a:t>
            </a:fld>
            <a:endParaRPr lang="hr-HR">
              <a:solidFill>
                <a:srgbClr val="575F6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hr-HR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129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08" y="1106932"/>
            <a:ext cx="2286000" cy="508000"/>
          </a:xfrm>
        </p:spPr>
        <p:txBody>
          <a:bodyPr/>
          <a:lstStyle/>
          <a:p>
            <a:fld id="{FDC1A071-2A74-455A-A49A-8BB21E4AC2F6}" type="datetimeFigureOut">
              <a:rPr lang="sr-Latn-CS" smtClean="0">
                <a:solidFill>
                  <a:srgbClr val="FFF39D"/>
                </a:solidFill>
              </a:rPr>
              <a:pPr/>
              <a:t>7.12.2021.</a:t>
            </a:fld>
            <a:endParaRPr lang="hr-HR">
              <a:solidFill>
                <a:srgbClr val="FFF39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208" y="4114800"/>
            <a:ext cx="3657600" cy="512064"/>
          </a:xfrm>
        </p:spPr>
        <p:txBody>
          <a:bodyPr/>
          <a:lstStyle/>
          <a:p>
            <a:endParaRPr lang="hr-HR">
              <a:solidFill>
                <a:srgbClr val="FFF39D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1766272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2218944" y="5791200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2505387" y="4479888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12130592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787488" y="4928702"/>
            <a:ext cx="812800" cy="517524"/>
          </a:xfrm>
        </p:spPr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776682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>
                <a:solidFill>
                  <a:srgbClr val="575F6D"/>
                </a:solidFill>
              </a:rPr>
              <a:pPr/>
              <a:t>7.12.2021.</a:t>
            </a:fld>
            <a:endParaRPr lang="hr-HR">
              <a:solidFill>
                <a:srgbClr val="575F6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575F6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95065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>
                <a:solidFill>
                  <a:srgbClr val="575F6D"/>
                </a:solidFill>
              </a:rPr>
              <a:pPr/>
              <a:t>7.12.2021.</a:t>
            </a:fld>
            <a:endParaRPr lang="hr-HR">
              <a:solidFill>
                <a:srgbClr val="575F6D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575F6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8312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DC1A071-2A74-455A-A49A-8BB21E4AC2F6}" type="datetimeFigureOut">
              <a:rPr lang="sr-Latn-CS" smtClean="0">
                <a:solidFill>
                  <a:srgbClr val="575F6D"/>
                </a:solidFill>
              </a:rPr>
              <a:pPr/>
              <a:t>7.12.2021.</a:t>
            </a:fld>
            <a:endParaRPr lang="hr-HR">
              <a:solidFill>
                <a:srgbClr val="575F6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hr-HR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715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>
                <a:solidFill>
                  <a:srgbClr val="575F6D"/>
                </a:solidFill>
              </a:rPr>
              <a:pPr/>
              <a:t>7.12.2021.</a:t>
            </a:fld>
            <a:endParaRPr lang="hr-HR">
              <a:solidFill>
                <a:srgbClr val="575F6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575F6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53983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FDC1A071-2A74-455A-A49A-8BB21E4AC2F6}" type="datetimeFigureOut">
              <a:rPr lang="sr-Latn-CS" smtClean="0">
                <a:solidFill>
                  <a:srgbClr val="575F6D"/>
                </a:solidFill>
              </a:rPr>
              <a:pPr/>
              <a:t>7.12.2021.</a:t>
            </a:fld>
            <a:endParaRPr lang="hr-HR">
              <a:solidFill>
                <a:srgbClr val="575F6D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hr-HR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1083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DC1A071-2A74-455A-A49A-8BB21E4AC2F6}" type="datetimeFigureOut">
              <a:rPr lang="sr-Latn-CS" smtClean="0">
                <a:solidFill>
                  <a:srgbClr val="575F6D"/>
                </a:solidFill>
              </a:rPr>
              <a:pPr/>
              <a:t>7.12.2021.</a:t>
            </a:fld>
            <a:endParaRPr lang="hr-HR">
              <a:solidFill>
                <a:srgbClr val="575F6D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hr-HR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831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FDC1A071-2A74-455A-A49A-8BB21E4AC2F6}" type="datetimeFigureOut">
              <a:rPr lang="sr-Latn-CS" smtClean="0">
                <a:solidFill>
                  <a:srgbClr val="575F6D"/>
                </a:solidFill>
              </a:rPr>
              <a:pPr/>
              <a:t>7.12.2021.</a:t>
            </a:fld>
            <a:endParaRPr lang="hr-HR">
              <a:solidFill>
                <a:srgbClr val="575F6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hr-HR">
              <a:solidFill>
                <a:srgbClr val="575F6D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2409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oja-kuhinja.com/teletina-junetina-govedina/osso-buco.html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Naslov 1"/>
          <p:cNvSpPr>
            <a:spLocks noGrp="1"/>
          </p:cNvSpPr>
          <p:nvPr>
            <p:ph type="ctrTitle"/>
          </p:nvPr>
        </p:nvSpPr>
        <p:spPr>
          <a:xfrm>
            <a:off x="3467100" y="620690"/>
            <a:ext cx="6599238" cy="1080119"/>
          </a:xfrm>
        </p:spPr>
        <p:txBody>
          <a:bodyPr>
            <a:normAutofit/>
          </a:bodyPr>
          <a:lstStyle/>
          <a:p>
            <a:pPr algn="ctr"/>
            <a:r>
              <a:rPr lang="hr-HR" altLang="sr-Latn-R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Prikladnost mesa junećeg buta i leđa za kulinarstvo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3467100" y="4776789"/>
            <a:ext cx="6599238" cy="1127125"/>
          </a:xfrm>
        </p:spPr>
        <p:txBody>
          <a:bodyPr/>
          <a:lstStyle/>
          <a:p>
            <a:pPr eaLnBrk="1" hangingPunct="1">
              <a:defRPr/>
            </a:pPr>
            <a:r>
              <a:rPr lang="hr-HR" dirty="0"/>
              <a:t>Pripremila : Lovorka </a:t>
            </a:r>
            <a:r>
              <a:rPr lang="hr-HR" dirty="0" err="1"/>
              <a:t>Ernoić</a:t>
            </a:r>
            <a:r>
              <a:rPr lang="hr-HR" dirty="0"/>
              <a:t>, dipl. ing. prehrambene tehnologije, prof. savjetnik</a:t>
            </a:r>
          </a:p>
          <a:p>
            <a:pPr eaLnBrk="1" hangingPunct="1">
              <a:defRPr/>
            </a:pPr>
            <a:r>
              <a:rPr lang="hr-HR" dirty="0"/>
              <a:t>SREDNJA STRUKOVNA ŠKOLE VARAŽDIN</a:t>
            </a:r>
          </a:p>
        </p:txBody>
      </p:sp>
      <p:pic>
        <p:nvPicPr>
          <p:cNvPr id="32770" name="Picture 2" descr="Slikovni rezultat za junetina kulinarstv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9776" y="1700809"/>
            <a:ext cx="5667372" cy="28336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3559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517514"/>
            <a:ext cx="6129342" cy="469756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None/>
            </a:pPr>
            <a:r>
              <a:rPr lang="hr-HR" sz="1600" b="1" u="sng" dirty="0">
                <a:latin typeface="Times New Roman" pitchFamily="18" charset="0"/>
                <a:cs typeface="Times New Roman" pitchFamily="18" charset="0"/>
              </a:rPr>
              <a:t>Kulinarski se priprema </a:t>
            </a:r>
          </a:p>
          <a:p>
            <a:pPr>
              <a:spcBef>
                <a:spcPts val="0"/>
              </a:spcBef>
              <a:buNone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hr-HR" sz="1600" b="1" dirty="0">
                <a:latin typeface="Times New Roman" pitchFamily="18" charset="0"/>
                <a:cs typeface="Times New Roman" pitchFamily="18" charset="0"/>
              </a:rPr>
              <a:t>u komadu- </a:t>
            </a: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goveđa pečenka   </a:t>
            </a:r>
          </a:p>
          <a:p>
            <a:pPr marL="72000" indent="-72000">
              <a:spcBef>
                <a:spcPts val="0"/>
              </a:spcBef>
              <a:buNone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hr-HR" sz="1600" b="1" dirty="0">
                <a:latin typeface="Times New Roman" pitchFamily="18" charset="0"/>
                <a:cs typeface="Times New Roman" pitchFamily="18" charset="0"/>
              </a:rPr>
              <a:t>deblji steakovi </a:t>
            </a: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(2- 4; 6 cm)- slabinski steak, ramstek</a:t>
            </a:r>
          </a:p>
          <a:p>
            <a:pPr marL="72000" indent="-72000">
              <a:spcBef>
                <a:spcPts val="0"/>
              </a:spcBef>
              <a:buNone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hr-HR" sz="1600" b="1" dirty="0">
                <a:latin typeface="Times New Roman" pitchFamily="18" charset="0"/>
                <a:cs typeface="Times New Roman" pitchFamily="18" charset="0"/>
              </a:rPr>
              <a:t>tanji odresci </a:t>
            </a: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(1,5 cm)- slabinski odrezak</a:t>
            </a:r>
          </a:p>
          <a:p>
            <a:pPr marL="72000" indent="-72000">
              <a:spcBef>
                <a:spcPts val="0"/>
              </a:spcBef>
              <a:buNone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hr-HR" sz="1600" b="1" dirty="0">
                <a:latin typeface="Times New Roman" pitchFamily="18" charset="0"/>
                <a:cs typeface="Times New Roman" pitchFamily="18" charset="0"/>
              </a:rPr>
              <a:t>komadići </a:t>
            </a: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– ražnjići, fondi</a:t>
            </a:r>
          </a:p>
          <a:p>
            <a:pPr marL="72000" indent="-72000">
              <a:spcBef>
                <a:spcPts val="0"/>
              </a:spcBef>
              <a:buNone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hr-HR" sz="1600" b="1" dirty="0">
                <a:latin typeface="Times New Roman" pitchFamily="18" charset="0"/>
                <a:cs typeface="Times New Roman" pitchFamily="18" charset="0"/>
              </a:rPr>
              <a:t>usitnjeno meso- </a:t>
            </a: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namaz- tatarski biftek </a:t>
            </a:r>
          </a:p>
          <a:p>
            <a:endParaRPr lang="hr-HR" dirty="0"/>
          </a:p>
        </p:txBody>
      </p:sp>
      <p:pic>
        <p:nvPicPr>
          <p:cNvPr id="5" name="Picture 4" descr="F:\novo6.jpeg"/>
          <p:cNvPicPr/>
          <p:nvPr/>
        </p:nvPicPr>
        <p:blipFill>
          <a:blip r:embed="rId2"/>
          <a:srcRect l="8600" r="40790" b="58879"/>
          <a:stretch>
            <a:fillRect/>
          </a:stretch>
        </p:blipFill>
        <p:spPr bwMode="auto">
          <a:xfrm rot="5400000">
            <a:off x="4787320" y="3260795"/>
            <a:ext cx="1985956" cy="318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Slikovni rezultat za tartar bifte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893" y="3813243"/>
            <a:ext cx="3500430" cy="1968992"/>
          </a:xfrm>
          <a:prstGeom prst="rect">
            <a:avLst/>
          </a:prstGeom>
          <a:noFill/>
        </p:spPr>
      </p:pic>
      <p:pic>
        <p:nvPicPr>
          <p:cNvPr id="2052" name="Picture 4" descr="Slikovni rezultat za goveđe pečenj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8942" y="274638"/>
            <a:ext cx="4380690" cy="3495426"/>
          </a:xfrm>
          <a:prstGeom prst="rect">
            <a:avLst/>
          </a:prstGeom>
          <a:noFill/>
        </p:spPr>
      </p:pic>
      <p:pic>
        <p:nvPicPr>
          <p:cNvPr id="8" name="Picture 7" descr="F:\novo7.jpeg"/>
          <p:cNvPicPr/>
          <p:nvPr/>
        </p:nvPicPr>
        <p:blipFill>
          <a:blip r:embed="rId5"/>
          <a:srcRect t="16827" r="31240" b="49159"/>
          <a:stretch>
            <a:fillRect/>
          </a:stretch>
        </p:blipFill>
        <p:spPr bwMode="auto">
          <a:xfrm>
            <a:off x="486383" y="3813243"/>
            <a:ext cx="3453320" cy="2192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82123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109" descr="C:\Users\Ernoić\Desktop\Lovorka škola\skenirane slike Mesar\Skenirane slike rasijecanje\021 odresci leđa.jpg"/>
          <p:cNvPicPr>
            <a:picLocks noGrp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037" y="1293779"/>
            <a:ext cx="4950682" cy="357287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710120" y="273050"/>
            <a:ext cx="8357680" cy="655620"/>
          </a:xfrm>
        </p:spPr>
        <p:txBody>
          <a:bodyPr/>
          <a:lstStyle/>
          <a:p>
            <a:r>
              <a:rPr lang="hr-HR" dirty="0">
                <a:latin typeface="Times New Roman" pitchFamily="18" charset="0"/>
                <a:cs typeface="Times New Roman" pitchFamily="18" charset="0"/>
              </a:rPr>
              <a:t>leđa - pržolica </a:t>
            </a:r>
          </a:p>
        </p:txBody>
      </p:sp>
      <p:sp>
        <p:nvSpPr>
          <p:cNvPr id="5" name="Rectangle 4"/>
          <p:cNvSpPr/>
          <p:nvPr/>
        </p:nvSpPr>
        <p:spPr>
          <a:xfrm>
            <a:off x="710120" y="1060315"/>
            <a:ext cx="487355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PRŽOLICA, ROŠTILJAČA, ROSTBRATEN, visoka leđa</a:t>
            </a:r>
          </a:p>
          <a:p>
            <a:r>
              <a:rPr lang="hr-HR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Tx/>
              <a:buChar char="-"/>
            </a:pPr>
            <a:r>
              <a:rPr lang="hr-HR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Meso je sočno, ukusno, jako mekano i nježno jer ima tanka vlakna </a:t>
            </a:r>
          </a:p>
          <a:p>
            <a:pPr>
              <a:buFontTx/>
              <a:buChar char="-"/>
            </a:pPr>
            <a:r>
              <a:rPr lang="hr-HR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sadrži jako malo vezivnog tkiva i umjereno je prošarana masnim tkivom </a:t>
            </a:r>
          </a:p>
          <a:p>
            <a:pPr>
              <a:buFontTx/>
              <a:buChar char="-"/>
            </a:pPr>
            <a:r>
              <a:rPr lang="hr-HR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kulinarski je pogodna za pečenja i roštilj, pa je zovu još i roštiljača</a:t>
            </a:r>
          </a:p>
          <a:p>
            <a:pPr>
              <a:buFontTx/>
              <a:buChar char="-"/>
            </a:pPr>
            <a:r>
              <a:rPr lang="hr-HR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priprema se pečenjem, pečenjem na žaru, prženjem ( fondi), prženjem u masnoći i pirjanjem </a:t>
            </a:r>
          </a:p>
          <a:p>
            <a:pPr>
              <a:buFontTx/>
              <a:buChar char="-"/>
            </a:pPr>
            <a:r>
              <a:rPr lang="hr-HR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meso je izvrsno i kao kuhano, a da bi se skratilo vrijeme kulinarske pripreme, može se narezati na deblje odreske</a:t>
            </a:r>
          </a:p>
          <a:p>
            <a:pPr>
              <a:buFontTx/>
              <a:buChar char="-"/>
            </a:pPr>
            <a:r>
              <a:rPr lang="hr-HR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za kulinarstvo se priprema zrenjem i omekšavanjem mesa    </a:t>
            </a:r>
          </a:p>
          <a:p>
            <a:pPr>
              <a:buFontTx/>
              <a:buChar char="-"/>
            </a:pPr>
            <a:endParaRPr lang="hr-HR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254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417638"/>
            <a:ext cx="5915028" cy="436881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1700" b="1" u="sng" dirty="0">
                <a:latin typeface="Times New Roman" pitchFamily="18" charset="0"/>
                <a:cs typeface="Times New Roman" pitchFamily="18" charset="0"/>
              </a:rPr>
              <a:t>Kulinarski se priprema </a:t>
            </a:r>
          </a:p>
          <a:p>
            <a:pPr>
              <a:buNone/>
            </a:pPr>
            <a:r>
              <a:rPr lang="hr-HR" sz="17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hr-HR" sz="1700" b="1" dirty="0">
                <a:latin typeface="Times New Roman" pitchFamily="18" charset="0"/>
                <a:cs typeface="Times New Roman" pitchFamily="18" charset="0"/>
              </a:rPr>
              <a:t>u komadu- </a:t>
            </a:r>
            <a:r>
              <a:rPr lang="hr-HR" sz="1700" dirty="0">
                <a:latin typeface="Times New Roman" pitchFamily="18" charset="0"/>
                <a:cs typeface="Times New Roman" pitchFamily="18" charset="0"/>
              </a:rPr>
              <a:t>goveđa pečenka-rostbif   </a:t>
            </a:r>
          </a:p>
          <a:p>
            <a:pPr>
              <a:buNone/>
            </a:pPr>
            <a:r>
              <a:rPr lang="hr-HR" sz="17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hr-HR" sz="1700" b="1" dirty="0">
                <a:latin typeface="Times New Roman" pitchFamily="18" charset="0"/>
                <a:cs typeface="Times New Roman" pitchFamily="18" charset="0"/>
              </a:rPr>
              <a:t>steakovi</a:t>
            </a:r>
            <a:r>
              <a:rPr lang="hr-HR" sz="1700" dirty="0">
                <a:latin typeface="Times New Roman" pitchFamily="18" charset="0"/>
                <a:cs typeface="Times New Roman" pitchFamily="18" charset="0"/>
              </a:rPr>
              <a:t> – pržolica steak, fiorentina stek</a:t>
            </a:r>
          </a:p>
          <a:p>
            <a:pPr>
              <a:buNone/>
            </a:pPr>
            <a:r>
              <a:rPr lang="hr-HR" sz="17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hr-HR" sz="1700" b="1" dirty="0">
                <a:latin typeface="Times New Roman" pitchFamily="18" charset="0"/>
                <a:cs typeface="Times New Roman" pitchFamily="18" charset="0"/>
              </a:rPr>
              <a:t>odresci</a:t>
            </a:r>
            <a:r>
              <a:rPr lang="hr-HR" sz="1700" dirty="0">
                <a:latin typeface="Times New Roman" pitchFamily="18" charset="0"/>
                <a:cs typeface="Times New Roman" pitchFamily="18" charset="0"/>
              </a:rPr>
              <a:t> – odrezak pržolice </a:t>
            </a:r>
          </a:p>
          <a:p>
            <a:pPr>
              <a:buNone/>
            </a:pPr>
            <a:r>
              <a:rPr lang="hr-HR" sz="17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hr-HR" sz="1700" b="1" dirty="0">
                <a:latin typeface="Times New Roman" pitchFamily="18" charset="0"/>
                <a:cs typeface="Times New Roman" pitchFamily="18" charset="0"/>
              </a:rPr>
              <a:t>komadići</a:t>
            </a:r>
            <a:r>
              <a:rPr lang="hr-HR" sz="1700" dirty="0">
                <a:latin typeface="Times New Roman" pitchFamily="18" charset="0"/>
                <a:cs typeface="Times New Roman" pitchFamily="18" charset="0"/>
              </a:rPr>
              <a:t> – ražnjići, fondi</a:t>
            </a:r>
          </a:p>
        </p:txBody>
      </p:sp>
      <p:pic>
        <p:nvPicPr>
          <p:cNvPr id="51202" name="Picture 2" descr="Slikovni rezultat za firentinski stea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20" y="3323664"/>
            <a:ext cx="3809980" cy="2541801"/>
          </a:xfrm>
          <a:prstGeom prst="rect">
            <a:avLst/>
          </a:prstGeom>
          <a:noFill/>
        </p:spPr>
      </p:pic>
      <p:pic>
        <p:nvPicPr>
          <p:cNvPr id="51204" name="Picture 4" descr="Povezana slik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9" y="1493152"/>
            <a:ext cx="3905277" cy="29289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1079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 flipV="1">
            <a:off x="4846243" y="513115"/>
            <a:ext cx="5493103" cy="3601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But</a:t>
            </a:r>
            <a:r>
              <a:rPr lang="hr-HR" dirty="0"/>
              <a:t>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09601" y="1595336"/>
            <a:ext cx="3884578" cy="487861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1600" b="1" u="sng" dirty="0">
                <a:latin typeface="Times New Roman" pitchFamily="18" charset="0"/>
                <a:cs typeface="Times New Roman" pitchFamily="18" charset="0"/>
              </a:rPr>
              <a:t>Dijelovi buta- </a:t>
            </a: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su kulinarski najvrijedniji : </a:t>
            </a:r>
          </a:p>
          <a:p>
            <a:pPr>
              <a:buNone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-Unutarnji but – šol </a:t>
            </a:r>
          </a:p>
          <a:p>
            <a:pPr>
              <a:buNone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-Vanjski but – butina </a:t>
            </a:r>
          </a:p>
          <a:p>
            <a:pPr>
              <a:buNone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-Orah  </a:t>
            </a:r>
          </a:p>
          <a:p>
            <a:pPr>
              <a:buNone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-Kuk ili bok </a:t>
            </a:r>
          </a:p>
          <a:p>
            <a:pPr>
              <a:buNone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-Stražnji bočnjak   </a:t>
            </a:r>
          </a:p>
        </p:txBody>
      </p:sp>
      <p:pic>
        <p:nvPicPr>
          <p:cNvPr id="5" name="Picture 4" descr="F:\novo 3.jpeg"/>
          <p:cNvPicPr/>
          <p:nvPr/>
        </p:nvPicPr>
        <p:blipFill>
          <a:blip r:embed="rId3"/>
          <a:srcRect l="1157" t="7452" r="31570" b="64183"/>
          <a:stretch>
            <a:fillRect/>
          </a:stretch>
        </p:blipFill>
        <p:spPr bwMode="auto">
          <a:xfrm rot="10800000">
            <a:off x="1459905" y="3981047"/>
            <a:ext cx="4045949" cy="2563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10425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Pravokutnik 2"/>
          <p:cNvSpPr>
            <a:spLocks noChangeArrowheads="1"/>
          </p:cNvSpPr>
          <p:nvPr/>
        </p:nvSpPr>
        <p:spPr bwMode="auto">
          <a:xfrm rot="10800000" flipV="1">
            <a:off x="1952596" y="4215964"/>
            <a:ext cx="6500858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Char char="-"/>
            </a:pPr>
            <a:endParaRPr lang="hr-HR" altLang="sr-Latn-RS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ClrTx/>
              <a:buFontTx/>
              <a:buChar char="-"/>
            </a:pPr>
            <a:endParaRPr lang="hr-HR" altLang="sr-Latn-RS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ClrTx/>
              <a:buNone/>
            </a:pPr>
            <a:endParaRPr lang="hr-HR" altLang="sr-Latn-RS" sz="20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Slika 114" descr="C:\Users\Ernoić\Desktop\Lovorka škola\skenirane slike Mesar\Skenirane slike rasijecanje\but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047" y="1225685"/>
            <a:ext cx="4501306" cy="38828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šol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379379" y="1417638"/>
            <a:ext cx="5272391" cy="5056314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  <a:buClrTx/>
              <a:buNone/>
            </a:pPr>
            <a:endParaRPr lang="hr-HR" altLang="sr-Latn-RS" sz="1600" b="1" u="sng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ClrTx/>
              <a:buNone/>
            </a:pPr>
            <a:r>
              <a:rPr lang="hr-HR" altLang="sr-Latn-RS" sz="1600" b="1" u="sng" dirty="0">
                <a:latin typeface="Times New Roman" pitchFamily="18" charset="0"/>
                <a:cs typeface="Times New Roman" pitchFamily="18" charset="0"/>
              </a:rPr>
              <a:t>ŠOL </a:t>
            </a:r>
            <a:r>
              <a:rPr lang="hr-HR" altLang="sr-Latn-RS" sz="16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hr-HR" altLang="sr-Latn-RS" sz="1600" b="1" dirty="0">
                <a:latin typeface="Times New Roman" pitchFamily="18" charset="0"/>
                <a:cs typeface="Times New Roman" pitchFamily="18" charset="0"/>
              </a:rPr>
              <a:t>unutrašnja butina bez kosti , krtina- nemasni dio buta 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hr-HR" altLang="sr-Latn-RS" sz="1600" dirty="0">
                <a:latin typeface="Times New Roman" pitchFamily="18" charset="0"/>
                <a:cs typeface="Times New Roman" pitchFamily="18" charset="0"/>
              </a:rPr>
              <a:t>-ima lijepi oblik- klasičan komad za roladice 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hr-HR" altLang="sr-Latn-RS" sz="1600" dirty="0">
                <a:latin typeface="Times New Roman" pitchFamily="18" charset="0"/>
                <a:cs typeface="Times New Roman" pitchFamily="18" charset="0"/>
              </a:rPr>
              <a:t>- sočno, mekano, manje nježno, ali ukusno meso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hr-HR" altLang="sr-Latn-RS" sz="1600" dirty="0">
                <a:latin typeface="Times New Roman" pitchFamily="18" charset="0"/>
                <a:cs typeface="Times New Roman" pitchFamily="18" charset="0"/>
              </a:rPr>
              <a:t>-sadrži malo vezivnog i masnog tkiva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hr-HR" altLang="sr-Latn-RS" sz="1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priprema se pečenjem, pečenjem na žaru, pirjanjem, prženjem ( fondi)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hr-HR" sz="1600" b="1" dirty="0">
                <a:latin typeface="Times New Roman" pitchFamily="18" charset="0"/>
                <a:cs typeface="Times New Roman" pitchFamily="18" charset="0"/>
              </a:rPr>
              <a:t>za kulinarstvo se priprema zrenjem i omekšavanjem mesa   </a:t>
            </a:r>
          </a:p>
          <a:p>
            <a:pPr>
              <a:spcBef>
                <a:spcPct val="0"/>
              </a:spcBef>
              <a:buClrTx/>
              <a:buNone/>
            </a:pPr>
            <a:endParaRPr lang="hr-HR" sz="1600" b="1" u="sng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ClrTx/>
              <a:buNone/>
            </a:pPr>
            <a:r>
              <a:rPr lang="hr-HR" sz="1600" b="1" u="sng" dirty="0">
                <a:latin typeface="Times New Roman" pitchFamily="18" charset="0"/>
                <a:cs typeface="Times New Roman" pitchFamily="18" charset="0"/>
              </a:rPr>
              <a:t>Kulinarski se priprema </a:t>
            </a: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-u komadu kao pečenje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-odresci za roladice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-narezan na stejkove, odreske, komadiće 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-dobar je za fondue i za jela od usitnjenog mesa</a:t>
            </a:r>
          </a:p>
          <a:p>
            <a:pPr>
              <a:buNone/>
            </a:pPr>
            <a:endParaRPr lang="hr-HR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557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Pravokutnik 7"/>
          <p:cNvSpPr>
            <a:spLocks noChangeArrowheads="1"/>
          </p:cNvSpPr>
          <p:nvPr/>
        </p:nvSpPr>
        <p:spPr bwMode="auto">
          <a:xfrm rot="10800000" flipV="1">
            <a:off x="1952595" y="5772124"/>
            <a:ext cx="7072363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hr-HR" altLang="sr-Latn-RS" sz="20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None/>
            </a:pPr>
            <a:r>
              <a:rPr lang="hr-HR" altLang="sr-Latn-RS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hr-HR" altLang="sr-Latn-RS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  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hr-HR" altLang="sr-Latn-RS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4" name="Slika 117" descr="C:\Users\Ernoić\Desktop\Lovorka škola\skenirane slike Mesar\Skenirane slike rasijecanje\020 gov dijelovi buta - vanjski dio -crna i bijela pečenica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079540" y="1862133"/>
            <a:ext cx="4027499" cy="299976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809720" y="214290"/>
            <a:ext cx="7467600" cy="1143000"/>
          </a:xfrm>
        </p:spPr>
        <p:txBody>
          <a:bodyPr>
            <a:normAutofit/>
          </a:bodyPr>
          <a:lstStyle/>
          <a:p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Butina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80936" y="1663430"/>
            <a:ext cx="4737370" cy="4765966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  <a:buClrTx/>
              <a:buFont typeface="Wingdings 3" panose="05040102010807070707" pitchFamily="18" charset="2"/>
              <a:buNone/>
            </a:pPr>
            <a:r>
              <a:rPr lang="hr-HR" altLang="sr-Latn-RS" sz="1600" b="1" u="sng" dirty="0">
                <a:latin typeface="Times New Roman" panose="02020603050405020304" pitchFamily="18" charset="0"/>
              </a:rPr>
              <a:t>BUTINA </a:t>
            </a:r>
            <a:r>
              <a:rPr lang="hr-HR" altLang="sr-Latn-RS" sz="1600" b="1" dirty="0">
                <a:latin typeface="Times New Roman" panose="02020603050405020304" pitchFamily="18" charset="0"/>
              </a:rPr>
              <a:t>  –</a:t>
            </a:r>
            <a:r>
              <a:rPr lang="hr-HR" sz="1600" b="1" dirty="0">
                <a:latin typeface="Times New Roman" pitchFamily="18" charset="0"/>
                <a:cs typeface="Times New Roman" pitchFamily="18" charset="0"/>
              </a:rPr>
              <a:t>frikando ili rola i taflšpic 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-najveći i najžilaviji dio buta 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-debelo meso </a:t>
            </a:r>
            <a:r>
              <a:rPr lang="hr-HR" altLang="sr-Latn-RS" sz="1600" dirty="0">
                <a:latin typeface="Times New Roman" pitchFamily="18" charset="0"/>
                <a:cs typeface="Times New Roman" pitchFamily="18" charset="0"/>
              </a:rPr>
              <a:t>vanjskog </a:t>
            </a: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dijela buta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- sadrži sjedeći čvor zdjelične kosti i proteže se sve  do koljenog zgloba 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-posebno se može odvojiti: 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- 1. vanjski - donji dio – frikando ili “ bijela pečenica “-vajsbraten,  repni valjak- Schwanz-rolle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- 2. debeli dio – gornji –švancla ili crna pečenica od koje se može odvojiti vrh  - taflšpic </a:t>
            </a:r>
          </a:p>
          <a:p>
            <a:pPr>
              <a:spcBef>
                <a:spcPct val="0"/>
              </a:spcBef>
              <a:buClrTx/>
              <a:buNone/>
            </a:pPr>
            <a:endParaRPr lang="hr-HR" sz="1600" dirty="0"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0"/>
              </a:spcBef>
              <a:buClrTx/>
              <a:buFontTx/>
              <a:buChar char="-"/>
            </a:pPr>
            <a:endParaRPr lang="hr-HR" sz="16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hr-HR" dirty="0"/>
          </a:p>
        </p:txBody>
      </p:sp>
      <p:pic>
        <p:nvPicPr>
          <p:cNvPr id="9" name="Slika 118" descr="C:\Users\Ernoić\Desktop\Lovorka škola\skenirane slike Mesar\Skenirane slike rasijecanje\vajsbraten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170" y="3700414"/>
            <a:ext cx="2144684" cy="2419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lika 119" descr="C:\Users\Ernoić\Desktop\Lovorka škola\skenirane slike Mesar\Skenirane slike rasijecanje\crna pećenica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273" y="535587"/>
            <a:ext cx="2506179" cy="289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9571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Bijela pečenica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1" y="1692613"/>
            <a:ext cx="4993532" cy="4781339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  <a:buClrTx/>
              <a:buNone/>
            </a:pPr>
            <a:r>
              <a:rPr lang="hr-HR" sz="1600" b="1" u="sng" dirty="0">
                <a:latin typeface="Times New Roman" pitchFamily="18" charset="0"/>
                <a:cs typeface="Times New Roman" pitchFamily="18" charset="0"/>
              </a:rPr>
              <a:t>Repni valjak – frikando </a:t>
            </a:r>
            <a:endParaRPr lang="hr-HR" sz="1600" u="sng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ClrTx/>
              <a:buNone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-je nemasno meso,  pomalo grubih vlakana i suho, te praznog okusa iako je donji dio prekriven tankim masnim slojem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-iz srednjeg dijela režu se komadi za uske rolade, a iz krajnjih dijelova komadi za </a:t>
            </a:r>
            <a:r>
              <a:rPr lang="hr-HR" sz="1600" b="1" dirty="0">
                <a:latin typeface="Times New Roman" pitchFamily="18" charset="0"/>
                <a:cs typeface="Times New Roman" pitchFamily="18" charset="0"/>
              </a:rPr>
              <a:t>špikano pečenje </a:t>
            </a:r>
          </a:p>
          <a:p>
            <a:pPr>
              <a:spcBef>
                <a:spcPct val="0"/>
              </a:spcBef>
              <a:buClrTx/>
              <a:buNone/>
            </a:pPr>
            <a:endParaRPr lang="hr-HR" sz="1600" b="1" u="sng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ClrTx/>
              <a:buNone/>
            </a:pPr>
            <a:r>
              <a:rPr lang="hr-HR" sz="1600" b="1" u="sng" dirty="0">
                <a:latin typeface="Times New Roman" pitchFamily="18" charset="0"/>
                <a:cs typeface="Times New Roman" pitchFamily="18" charset="0"/>
              </a:rPr>
              <a:t>Kulinarski se priprema </a:t>
            </a: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-pečenjem i pirjanjem 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-priprema se u komadu - pečen ili pirjan 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-reže se u steakove i odreske koji se pirjaju</a:t>
            </a:r>
          </a:p>
          <a:p>
            <a:endParaRPr lang="hr-HR" dirty="0"/>
          </a:p>
        </p:txBody>
      </p:sp>
      <p:pic>
        <p:nvPicPr>
          <p:cNvPr id="4" name="Slika 118" descr="C:\Users\Ernoić\Desktop\Lovorka škola\skenirane slike Mesar\Skenirane slike rasijecanje\vajsbraten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946" y="1293778"/>
            <a:ext cx="5496127" cy="47813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24168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Crna pečenica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76655" y="1760706"/>
            <a:ext cx="4367719" cy="4954442"/>
          </a:xfrm>
        </p:spPr>
        <p:txBody>
          <a:bodyPr>
            <a:noAutofit/>
          </a:bodyPr>
          <a:lstStyle/>
          <a:p>
            <a:pPr indent="-72000">
              <a:spcBef>
                <a:spcPts val="0"/>
              </a:spcBef>
              <a:buNone/>
            </a:pPr>
            <a:r>
              <a:rPr lang="hr-HR" sz="1600" b="1" u="sng" dirty="0">
                <a:latin typeface="Times New Roman" pitchFamily="18" charset="0"/>
                <a:cs typeface="Times New Roman" pitchFamily="18" charset="0"/>
              </a:rPr>
              <a:t>Debelo meso vanjskog dijela buta –  </a:t>
            </a:r>
          </a:p>
          <a:p>
            <a:pPr indent="-72000">
              <a:spcBef>
                <a:spcPts val="0"/>
              </a:spcBef>
              <a:buNone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-je meso tamnije boje, bez kosti</a:t>
            </a:r>
          </a:p>
          <a:p>
            <a:pPr indent="-72000">
              <a:spcBef>
                <a:spcPts val="0"/>
              </a:spcBef>
              <a:buNone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-grubljih vlakana</a:t>
            </a:r>
          </a:p>
          <a:p>
            <a:pPr indent="-72000">
              <a:spcBef>
                <a:spcPts val="0"/>
              </a:spcBef>
              <a:buNone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-suho, ali ukusno meso</a:t>
            </a:r>
          </a:p>
          <a:p>
            <a:pPr indent="-72000">
              <a:spcBef>
                <a:spcPts val="0"/>
              </a:spcBef>
              <a:buNone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-sadrži malo vezivnog i masnog tkiva </a:t>
            </a:r>
          </a:p>
          <a:p>
            <a:pPr indent="-72000">
              <a:spcBef>
                <a:spcPts val="0"/>
              </a:spcBef>
              <a:buNone/>
            </a:pPr>
            <a:endParaRPr lang="hr-HR" sz="1600" b="1" u="sng" dirty="0">
              <a:latin typeface="Times New Roman" pitchFamily="18" charset="0"/>
              <a:cs typeface="Times New Roman" pitchFamily="18" charset="0"/>
            </a:endParaRPr>
          </a:p>
          <a:p>
            <a:pPr indent="-72000">
              <a:spcBef>
                <a:spcPts val="0"/>
              </a:spcBef>
              <a:buNone/>
            </a:pPr>
            <a:r>
              <a:rPr lang="hr-HR" sz="1600" b="1" u="sng" dirty="0">
                <a:latin typeface="Times New Roman" pitchFamily="18" charset="0"/>
                <a:cs typeface="Times New Roman" pitchFamily="18" charset="0"/>
              </a:rPr>
              <a:t> Kulinarski se priprema </a:t>
            </a:r>
          </a:p>
          <a:p>
            <a:pPr indent="-72000">
              <a:spcBef>
                <a:spcPts val="0"/>
              </a:spcBef>
              <a:buNone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-mariniranjem, špikanjem, pirjanjem i pečenjem </a:t>
            </a:r>
          </a:p>
          <a:p>
            <a:pPr indent="-72000">
              <a:spcBef>
                <a:spcPts val="0"/>
              </a:spcBef>
              <a:buNone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-priprema se u komadu kao pečenje </a:t>
            </a:r>
          </a:p>
          <a:p>
            <a:pPr indent="-72000">
              <a:spcBef>
                <a:spcPts val="0"/>
              </a:spcBef>
              <a:buNone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-reže se na odreske i komadiće koji se pirjaju   </a:t>
            </a:r>
          </a:p>
        </p:txBody>
      </p:sp>
      <p:pic>
        <p:nvPicPr>
          <p:cNvPr id="4" name="Slika 119" descr="C:\Users\Ernoić\Desktop\Lovorka škola\skenirane slike Mesar\Skenirane slike rasijecanje\crna pećenica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45" y="1169740"/>
            <a:ext cx="4367718" cy="45185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1847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120" descr="C:\Users\Ernoić\Desktop\Lovorka škola\skenirane slike Mesar\Skenirane slike rasijecanje\ruza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7"/>
          <a:stretch/>
        </p:blipFill>
        <p:spPr bwMode="auto">
          <a:xfrm>
            <a:off x="6035597" y="738744"/>
            <a:ext cx="3664086" cy="31231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10000" y="2967335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hr-HR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orah 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1" y="1585609"/>
            <a:ext cx="4057640" cy="512953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1700" b="1" u="sng" dirty="0">
                <a:latin typeface="Times New Roman" pitchFamily="18" charset="0"/>
                <a:cs typeface="Times New Roman" pitchFamily="18" charset="0"/>
              </a:rPr>
              <a:t>ORAH </a:t>
            </a:r>
            <a:r>
              <a:rPr lang="hr-HR" sz="1700" b="1" dirty="0">
                <a:latin typeface="Times New Roman" pitchFamily="18" charset="0"/>
                <a:cs typeface="Times New Roman" pitchFamily="18" charset="0"/>
              </a:rPr>
              <a:t>– kugla </a:t>
            </a:r>
          </a:p>
          <a:p>
            <a:pPr>
              <a:buNone/>
            </a:pPr>
            <a:r>
              <a:rPr lang="hr-HR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hr-HR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po mreni izrezan skup mišića bez kosti koji se proteže od koljena do bedrene i zdjelične kosti- dijeli se na- veliki orah- RUŽU, mali orah i podorah- trokutasti dio- vrh kuka </a:t>
            </a:r>
          </a:p>
          <a:p>
            <a:pPr>
              <a:buNone/>
            </a:pPr>
            <a:r>
              <a:rPr lang="hr-HR" altLang="sr-Latn-RS" sz="1600" dirty="0">
                <a:latin typeface="Times New Roman" pitchFamily="18" charset="0"/>
                <a:cs typeface="Times New Roman" pitchFamily="18" charset="0"/>
              </a:rPr>
              <a:t>-ima lijepi oblik, malo je žilav, manje mekan, </a:t>
            </a: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nemasni dio buta </a:t>
            </a:r>
            <a:endParaRPr lang="hr-HR" altLang="sr-Latn-RS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hr-HR" altLang="sr-Latn-RS" sz="1600" dirty="0">
                <a:latin typeface="Times New Roman" pitchFamily="18" charset="0"/>
                <a:cs typeface="Times New Roman" pitchFamily="18" charset="0"/>
              </a:rPr>
              <a:t>- sadrži malo vezivnog tkiva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hr-HR" altLang="sr-Latn-RS" sz="1600" dirty="0">
                <a:latin typeface="Times New Roman" pitchFamily="18" charset="0"/>
                <a:cs typeface="Times New Roman" pitchFamily="18" charset="0"/>
              </a:rPr>
              <a:t>-sočni i ukusan komad mesa   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hr-HR" sz="1700" b="1" dirty="0">
                <a:latin typeface="Times New Roman" pitchFamily="18" charset="0"/>
                <a:cs typeface="Times New Roman" pitchFamily="18" charset="0"/>
              </a:rPr>
              <a:t>Mali orah</a:t>
            </a:r>
          </a:p>
          <a:p>
            <a:pPr marL="36000" indent="-72000">
              <a:spcBef>
                <a:spcPct val="0"/>
              </a:spcBef>
              <a:buClrTx/>
              <a:buNone/>
            </a:pPr>
            <a:r>
              <a:rPr lang="hr-HR" sz="1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- meso nije masno, suše je i tvrđe od kuka, pa ga treba prije pečenja našpikati ili omotati slaninom</a:t>
            </a:r>
          </a:p>
          <a:p>
            <a:pPr marL="36000" indent="-72000">
              <a:spcBef>
                <a:spcPct val="0"/>
              </a:spcBef>
              <a:buClrTx/>
              <a:buNone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- pogodno je za gulaše i za slična pirjana jela</a:t>
            </a:r>
          </a:p>
          <a:p>
            <a:pPr>
              <a:spcBef>
                <a:spcPct val="0"/>
              </a:spcBef>
              <a:buClrTx/>
              <a:buNone/>
            </a:pPr>
            <a:endParaRPr lang="hr-HR" sz="17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hr-HR" altLang="sr-Latn-RS" sz="17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hr-HR" sz="16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hr-HR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b="17491"/>
          <a:stretch>
            <a:fillRect/>
          </a:stretch>
        </p:blipFill>
        <p:spPr bwMode="auto">
          <a:xfrm>
            <a:off x="5749047" y="4058399"/>
            <a:ext cx="4291192" cy="2451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710479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Orah 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 b="17491"/>
          <a:stretch>
            <a:fillRect/>
          </a:stretch>
        </p:blipFill>
        <p:spPr bwMode="auto">
          <a:xfrm>
            <a:off x="4609722" y="1245140"/>
            <a:ext cx="6323758" cy="3612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609600" y="1877438"/>
            <a:ext cx="38845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hr-HR" sz="16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Kulinarski se priprema </a:t>
            </a:r>
          </a:p>
          <a:p>
            <a:pPr>
              <a:spcBef>
                <a:spcPct val="0"/>
              </a:spcBef>
            </a:pPr>
            <a:r>
              <a:rPr lang="hr-HR" altLang="sr-Latn-R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-mariniranjem, zrenjem, špikanjem i dinstanjem</a:t>
            </a:r>
          </a:p>
          <a:p>
            <a:pPr>
              <a:spcBef>
                <a:spcPct val="0"/>
              </a:spcBef>
            </a:pPr>
            <a:r>
              <a:rPr lang="hr-HR" altLang="sr-Latn-R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-žilaviji od šola- ima uzdužne žilice </a:t>
            </a:r>
          </a:p>
          <a:p>
            <a:pPr>
              <a:spcBef>
                <a:spcPct val="0"/>
              </a:spcBef>
            </a:pPr>
            <a:r>
              <a:rPr lang="hr-HR" altLang="sr-Latn-R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hr-HR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pogodan za mesne rolade s začinjenim nadjevom i pancetom</a:t>
            </a:r>
          </a:p>
          <a:p>
            <a:pPr>
              <a:spcBef>
                <a:spcPct val="0"/>
              </a:spcBef>
            </a:pPr>
            <a:r>
              <a:rPr lang="hr-HR" altLang="sr-Latn-R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-reže se na odreske i pirja  </a:t>
            </a:r>
          </a:p>
          <a:p>
            <a:pPr>
              <a:spcBef>
                <a:spcPct val="0"/>
              </a:spcBef>
            </a:pPr>
            <a:r>
              <a:rPr lang="hr-HR" altLang="sr-Latn-R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manji komadići se pirjaju, gulaš</a:t>
            </a:r>
          </a:p>
          <a:p>
            <a:pPr>
              <a:spcBef>
                <a:spcPct val="0"/>
              </a:spcBef>
            </a:pPr>
            <a:r>
              <a:rPr lang="hr-HR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-pogodan i za fondu </a:t>
            </a:r>
          </a:p>
        </p:txBody>
      </p:sp>
    </p:spTree>
    <p:extLst>
      <p:ext uri="{BB962C8B-B14F-4D97-AF65-F5344CB8AC3E}">
        <p14:creationId xmlns:p14="http://schemas.microsoft.com/office/powerpoint/2010/main" val="3629767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100667"/>
            <a:ext cx="9956800" cy="1837189"/>
          </a:xfrm>
        </p:spPr>
        <p:txBody>
          <a:bodyPr>
            <a:normAutofit/>
          </a:bodyPr>
          <a:lstStyle/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Nastavna jedinica: Prikladnost mesa junećeg buta i leđa za kulinarstvo</a:t>
            </a:r>
            <a:b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"/>
          </p:nvPr>
        </p:nvSpPr>
        <p:spPr>
          <a:xfrm>
            <a:off x="609600" y="1845578"/>
            <a:ext cx="9956800" cy="4628374"/>
          </a:xfrm>
        </p:spPr>
        <p:txBody>
          <a:bodyPr/>
          <a:lstStyle/>
          <a:p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Vrsta materijala: Prezentacija </a:t>
            </a:r>
          </a:p>
          <a:p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Naziv zanimanja/kvalifikacije : JMO MESAR</a:t>
            </a:r>
          </a:p>
          <a:p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Naziv predmeta: Prerada mesa  </a:t>
            </a:r>
          </a:p>
          <a:p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Nastavna cjelina: Priprema svježeg mesa </a:t>
            </a:r>
          </a:p>
          <a:p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Razred u kojem se obrađuje tema: 3. razred </a:t>
            </a:r>
          </a:p>
          <a:p>
            <a:pPr algn="l" fontAlgn="base"/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 koga je kreiran materijal: Za učenike i nastavnike </a:t>
            </a:r>
            <a:endParaRPr lang="hr-HR" b="0" i="0" dirty="0">
              <a:solidFill>
                <a:srgbClr val="30A5C9"/>
              </a:solidFill>
              <a:effectLst/>
              <a:latin typeface="Didact Gothic"/>
            </a:endParaRPr>
          </a:p>
          <a:p>
            <a:pPr algn="l" fontAlgn="base"/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Kojem uzrastu učenika je namijenjen: 3. </a:t>
            </a:r>
            <a:r>
              <a:rPr lang="hr-HR" sz="2400">
                <a:latin typeface="Times New Roman" panose="02020603050405020304" pitchFamily="18" charset="0"/>
                <a:cs typeface="Times New Roman" panose="02020603050405020304" pitchFamily="18" charset="0"/>
              </a:rPr>
              <a:t>razred srednje škole </a:t>
            </a:r>
          </a:p>
          <a:p>
            <a:r>
              <a:rPr lang="hr-HR" sz="2400">
                <a:latin typeface="Times New Roman" panose="02020603050405020304" pitchFamily="18" charset="0"/>
                <a:cs typeface="Times New Roman" panose="02020603050405020304" pitchFamily="18" charset="0"/>
              </a:rPr>
              <a:t>Ime </a:t>
            </a: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prezime autora: Lovorka Ernoić, dipl. ing. </a:t>
            </a:r>
            <a:r>
              <a:rPr lang="hr-HR" altLang="sr-Latn-R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prehrambene tehnologije</a:t>
            </a:r>
            <a:endParaRPr lang="hr-H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038553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21" descr="C:\Users\Ernoić\Desktop\Lovorka škola\skenirane slike Mesar\Skenirane slike rasijecanje\022 gov odresci buta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452" y="1488332"/>
            <a:ext cx="4551237" cy="448761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Kuk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398834" y="1417638"/>
            <a:ext cx="5155660" cy="5226072"/>
          </a:xfrm>
        </p:spPr>
        <p:txBody>
          <a:bodyPr>
            <a:normAutofit fontScale="25000" lnSpcReduction="20000"/>
          </a:bodyPr>
          <a:lstStyle/>
          <a:p>
            <a:pPr lvl="0">
              <a:buNone/>
            </a:pPr>
            <a:r>
              <a:rPr lang="hr-HR" sz="6400" b="1" u="sng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KUK</a:t>
            </a:r>
            <a:r>
              <a:rPr lang="hr-HR" sz="6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hiftl, bok</a:t>
            </a:r>
          </a:p>
          <a:p>
            <a:pPr marL="36000" indent="0" defTabSz="540000">
              <a:lnSpc>
                <a:spcPct val="120000"/>
              </a:lnSpc>
              <a:spcBef>
                <a:spcPts val="0"/>
              </a:spcBef>
              <a:buNone/>
            </a:pPr>
            <a:r>
              <a:rPr lang="hr-HR" sz="6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-je gornji dio buta bez kosti </a:t>
            </a:r>
          </a:p>
          <a:p>
            <a:pPr marL="36000" indent="0" defTabSz="540000">
              <a:lnSpc>
                <a:spcPct val="120000"/>
              </a:lnSpc>
              <a:spcBef>
                <a:spcPts val="0"/>
              </a:spcBef>
              <a:buNone/>
            </a:pPr>
            <a:r>
              <a:rPr lang="hr-HR" sz="6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-obuhvaća područje križnog dijela kralježnice</a:t>
            </a:r>
          </a:p>
          <a:p>
            <a:pPr>
              <a:lnSpc>
                <a:spcPct val="120000"/>
              </a:lnSpc>
              <a:spcBef>
                <a:spcPct val="0"/>
              </a:spcBef>
              <a:buClrTx/>
              <a:buNone/>
            </a:pPr>
            <a:r>
              <a:rPr lang="hr-HR" sz="6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-s</a:t>
            </a:r>
            <a:r>
              <a:rPr lang="hr-HR" altLang="sr-Latn-RS" sz="6400" dirty="0">
                <a:latin typeface="Times New Roman" pitchFamily="18" charset="0"/>
                <a:cs typeface="Times New Roman" pitchFamily="18" charset="0"/>
              </a:rPr>
              <a:t>adrži vrlo malo vezivnog i masnog tkiva</a:t>
            </a:r>
          </a:p>
          <a:p>
            <a:pPr>
              <a:lnSpc>
                <a:spcPct val="120000"/>
              </a:lnSpc>
              <a:spcBef>
                <a:spcPct val="0"/>
              </a:spcBef>
              <a:buClrTx/>
              <a:buNone/>
            </a:pPr>
            <a:r>
              <a:rPr lang="hr-HR" sz="6400" dirty="0">
                <a:latin typeface="Times New Roman" pitchFamily="18" charset="0"/>
                <a:cs typeface="Times New Roman" pitchFamily="18" charset="0"/>
              </a:rPr>
              <a:t>-prošaran je tankim masnim žilicama i rahle je vlaknaste strukture</a:t>
            </a:r>
            <a:endParaRPr lang="hr-HR" altLang="sr-Latn-RS" sz="6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ClrTx/>
              <a:buNone/>
            </a:pPr>
            <a:r>
              <a:rPr lang="hr-HR" altLang="sr-Latn-RS" sz="6400" dirty="0">
                <a:latin typeface="Times New Roman" pitchFamily="18" charset="0"/>
                <a:cs typeface="Times New Roman" pitchFamily="18" charset="0"/>
              </a:rPr>
              <a:t>-sočni, mekani, nježni i vrlo ukusan komad mesa </a:t>
            </a:r>
          </a:p>
          <a:p>
            <a:pPr>
              <a:spcBef>
                <a:spcPct val="0"/>
              </a:spcBef>
              <a:buClrTx/>
              <a:buNone/>
            </a:pPr>
            <a:endParaRPr lang="hr-HR" sz="6400" b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ClrTx/>
              <a:buFont typeface="Wingdings 3" panose="05040102010807070707" pitchFamily="18" charset="2"/>
              <a:buNone/>
            </a:pPr>
            <a:r>
              <a:rPr lang="hr-HR" sz="6400" b="1" u="sng" dirty="0">
                <a:latin typeface="Times New Roman" pitchFamily="18" charset="0"/>
                <a:cs typeface="Times New Roman" pitchFamily="18" charset="0"/>
              </a:rPr>
              <a:t>Kulinarski se priprema</a:t>
            </a:r>
          </a:p>
          <a:p>
            <a:pPr>
              <a:lnSpc>
                <a:spcPct val="120000"/>
              </a:lnSpc>
              <a:spcBef>
                <a:spcPct val="0"/>
              </a:spcBef>
              <a:buClrTx/>
              <a:buFont typeface="Wingdings 3" panose="05040102010807070707" pitchFamily="18" charset="2"/>
              <a:buNone/>
            </a:pPr>
            <a:r>
              <a:rPr lang="hr-HR" altLang="sr-Latn-RS" sz="6400" dirty="0">
                <a:latin typeface="Times New Roman" panose="02020603050405020304" pitchFamily="18" charset="0"/>
              </a:rPr>
              <a:t>-zrenjem, špikanjem, pečenjem, na žaru, prženjem ( fondi ) i prženjem u masnoći </a:t>
            </a:r>
          </a:p>
          <a:p>
            <a:pPr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6400" dirty="0">
                <a:latin typeface="Times New Roman" panose="02020603050405020304" pitchFamily="18" charset="0"/>
              </a:rPr>
              <a:t>-priprema se u komadu  kao goveđe pečenje</a:t>
            </a:r>
          </a:p>
          <a:p>
            <a:pPr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6400" dirty="0">
                <a:latin typeface="Times New Roman" panose="02020603050405020304" pitchFamily="18" charset="0"/>
              </a:rPr>
              <a:t>-reže se na stekove - križni stek  </a:t>
            </a:r>
          </a:p>
          <a:p>
            <a:pPr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6400" dirty="0">
                <a:latin typeface="Times New Roman" panose="02020603050405020304" pitchFamily="18" charset="0"/>
              </a:rPr>
              <a:t>- na odreske – križni odrezak </a:t>
            </a:r>
          </a:p>
          <a:p>
            <a:pPr>
              <a:lnSpc>
                <a:spcPct val="120000"/>
              </a:lnSpc>
              <a:spcBef>
                <a:spcPct val="0"/>
              </a:spcBef>
              <a:buClrTx/>
              <a:buNone/>
            </a:pPr>
            <a:r>
              <a:rPr lang="hr-HR" altLang="sr-Latn-RS" sz="6400" dirty="0">
                <a:latin typeface="Times New Roman" panose="02020603050405020304" pitchFamily="18" charset="0"/>
              </a:rPr>
              <a:t>-i manje komadiće – ražnjiće i fondi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endParaRPr lang="hr-HR" sz="6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hr-HR" sz="6400" dirty="0">
                <a:latin typeface="Times New Roman" pitchFamily="18" charset="0"/>
                <a:cs typeface="Times New Roman" pitchFamily="18" charset="0"/>
              </a:rPr>
              <a:t>Dobro odležani juneći kuk može se narezati na stejkove i naglo ispeći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hr-HR" sz="6400" dirty="0">
                <a:latin typeface="Times New Roman" pitchFamily="18" charset="0"/>
                <a:cs typeface="Times New Roman" pitchFamily="18" charset="0"/>
              </a:rPr>
              <a:t>-ako je meso od starije životinje pogodnije je za pirjanje i slična jela.</a:t>
            </a:r>
          </a:p>
          <a:p>
            <a:pPr>
              <a:buNone/>
            </a:pPr>
            <a:r>
              <a:rPr lang="hr-HR" sz="6400" dirty="0"/>
              <a:t> </a:t>
            </a:r>
          </a:p>
          <a:p>
            <a:pPr>
              <a:spcBef>
                <a:spcPct val="0"/>
              </a:spcBef>
              <a:buClrTx/>
              <a:buFontTx/>
              <a:buChar char="-"/>
            </a:pPr>
            <a:endParaRPr lang="hr-HR" altLang="sr-Latn-RS" sz="6400" dirty="0">
              <a:latin typeface="Times New Roman" panose="02020603050405020304" pitchFamily="18" charset="0"/>
            </a:endParaRPr>
          </a:p>
          <a:p>
            <a:pPr marL="36000" defTabSz="540000">
              <a:buNone/>
            </a:pPr>
            <a:endParaRPr lang="hr-HR" sz="64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hr-HR" sz="6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hr-HR" sz="64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hr-HR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4082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15" descr="C:\Users\Ernoić\Desktop\Lovorka škola\skenirane slike Mesar\Skenirane slike rasijecanje\033 gov bočing bez kosti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114" y="612446"/>
            <a:ext cx="3769928" cy="2490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lika 116" descr="C:\Users\Ernoić\Desktop\Lovorka škola\skenirane slike Mesar\Skenirane slike rasijecanje\033gov odresci straznjeg bočinga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4"/>
          <a:stretch/>
        </p:blipFill>
        <p:spPr bwMode="auto">
          <a:xfrm>
            <a:off x="6850114" y="3429000"/>
            <a:ext cx="3869767" cy="29523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Stražnji bočnjak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646091" y="1785950"/>
            <a:ext cx="6034391" cy="3643314"/>
          </a:xfrm>
        </p:spPr>
        <p:txBody>
          <a:bodyPr>
            <a:normAutofit fontScale="25000" lnSpcReduction="20000"/>
          </a:bodyPr>
          <a:lstStyle/>
          <a:p>
            <a:pPr marL="36000" indent="0">
              <a:spcBef>
                <a:spcPts val="0"/>
              </a:spcBef>
              <a:buNone/>
            </a:pPr>
            <a:r>
              <a:rPr lang="hr-HR" sz="6400" b="1" u="sng" dirty="0">
                <a:latin typeface="Times New Roman" pitchFamily="18" charset="0"/>
                <a:cs typeface="Times New Roman" pitchFamily="18" charset="0"/>
              </a:rPr>
              <a:t>STRAŽNJI BOČNJAK ili koljenica </a:t>
            </a:r>
          </a:p>
          <a:p>
            <a:pPr marL="36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r-HR" sz="6400" dirty="0">
                <a:latin typeface="Times New Roman" pitchFamily="18" charset="0"/>
                <a:cs typeface="Times New Roman" pitchFamily="18" charset="0"/>
              </a:rPr>
              <a:t>-odvaja se od buta u koljenom zglobu prerezom svih mišića i veza</a:t>
            </a:r>
          </a:p>
          <a:p>
            <a:pPr marL="36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r-HR" sz="6400" dirty="0">
                <a:latin typeface="Times New Roman" pitchFamily="18" charset="0"/>
                <a:cs typeface="Times New Roman" pitchFamily="18" charset="0"/>
              </a:rPr>
              <a:t>- prodaje se s kostima ili bez kosti</a:t>
            </a:r>
          </a:p>
          <a:p>
            <a:pPr marL="36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r-HR" sz="6400" dirty="0">
                <a:latin typeface="Times New Roman" pitchFamily="18" charset="0"/>
                <a:cs typeface="Times New Roman" pitchFamily="18" charset="0"/>
              </a:rPr>
              <a:t>-meso je krto- nemasno, sadrži puno vezivnog tkiva, žilavo je, grubo</a:t>
            </a:r>
          </a:p>
          <a:p>
            <a:pPr marL="36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r-HR" sz="6400" dirty="0">
                <a:latin typeface="Times New Roman" pitchFamily="18" charset="0"/>
                <a:cs typeface="Times New Roman" pitchFamily="18" charset="0"/>
              </a:rPr>
              <a:t>-ukusno je i sočno, vrlo intenzivnog okusa</a:t>
            </a:r>
          </a:p>
          <a:p>
            <a:pPr marL="36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r-HR" sz="6400" dirty="0">
                <a:latin typeface="Times New Roman" pitchFamily="18" charset="0"/>
                <a:cs typeface="Times New Roman" pitchFamily="18" charset="0"/>
              </a:rPr>
              <a:t>-potrebno ga je duže kulinarski pripremati</a:t>
            </a:r>
          </a:p>
          <a:p>
            <a:pPr marL="36000" indent="0">
              <a:spcBef>
                <a:spcPts val="0"/>
              </a:spcBef>
              <a:buNone/>
            </a:pPr>
            <a:endParaRPr lang="hr-HR" sz="6400" dirty="0">
              <a:latin typeface="Times New Roman" pitchFamily="18" charset="0"/>
              <a:cs typeface="Times New Roman" pitchFamily="18" charset="0"/>
            </a:endParaRPr>
          </a:p>
          <a:p>
            <a:pPr marL="72000" indent="-72000">
              <a:spcBef>
                <a:spcPts val="0"/>
              </a:spcBef>
              <a:buNone/>
            </a:pPr>
            <a:r>
              <a:rPr lang="hr-HR" sz="6400" b="1" u="sng" dirty="0">
                <a:latin typeface="Times New Roman" pitchFamily="18" charset="0"/>
                <a:cs typeface="Times New Roman" pitchFamily="18" charset="0"/>
              </a:rPr>
              <a:t>Kulinarski se priprema </a:t>
            </a:r>
          </a:p>
          <a:p>
            <a:pPr marL="72000" indent="-72000">
              <a:lnSpc>
                <a:spcPct val="120000"/>
              </a:lnSpc>
              <a:spcBef>
                <a:spcPts val="0"/>
              </a:spcBef>
              <a:buNone/>
            </a:pPr>
            <a:r>
              <a:rPr lang="hr-HR" sz="6400" dirty="0">
                <a:latin typeface="Times New Roman" pitchFamily="18" charset="0"/>
                <a:cs typeface="Times New Roman" pitchFamily="18" charset="0"/>
              </a:rPr>
              <a:t>-kuhanjem u vodi, pirjanjem,  pečenjem uz podlijevanje   </a:t>
            </a:r>
          </a:p>
          <a:p>
            <a:pPr marL="72000" indent="-72000">
              <a:lnSpc>
                <a:spcPct val="120000"/>
              </a:lnSpc>
              <a:spcBef>
                <a:spcPts val="0"/>
              </a:spcBef>
              <a:buNone/>
            </a:pPr>
            <a:r>
              <a:rPr lang="hr-HR" sz="6400" dirty="0">
                <a:latin typeface="Times New Roman" pitchFamily="18" charset="0"/>
                <a:cs typeface="Times New Roman" pitchFamily="18" charset="0"/>
              </a:rPr>
              <a:t>-priprema se u obliku cijelog komada- stražnji bočnjak vrlo mlade junetine može se peći poput teleće koljenice</a:t>
            </a:r>
          </a:p>
          <a:p>
            <a:pPr marL="72000" indent="-72000">
              <a:lnSpc>
                <a:spcPct val="120000"/>
              </a:lnSpc>
              <a:spcBef>
                <a:spcPts val="0"/>
              </a:spcBef>
              <a:buNone/>
            </a:pPr>
            <a:r>
              <a:rPr lang="hr-HR" sz="6400" dirty="0">
                <a:latin typeface="Times New Roman" pitchFamily="18" charset="0"/>
                <a:cs typeface="Times New Roman" pitchFamily="18" charset="0"/>
              </a:rPr>
              <a:t>-reže se (pili) na odreske 4-5 cm debljine s kostima, ali tako da koštana srž ostane u sredini- poznato jelo od dugo pirjane koljenice je- </a:t>
            </a:r>
            <a:r>
              <a:rPr lang="hr-HR" sz="6400" b="1" dirty="0">
                <a:latin typeface="Times New Roman" pitchFamily="18" charset="0"/>
                <a:cs typeface="Times New Roman" pitchFamily="18" charset="0"/>
                <a:hlinkClick r:id="rId4"/>
              </a:rPr>
              <a:t>Ossobuco</a:t>
            </a:r>
            <a:endParaRPr lang="hr-HR" sz="6400" b="1" dirty="0">
              <a:latin typeface="Times New Roman" pitchFamily="18" charset="0"/>
              <a:cs typeface="Times New Roman" pitchFamily="18" charset="0"/>
            </a:endParaRPr>
          </a:p>
          <a:p>
            <a:pPr marL="72000" indent="-72000">
              <a:lnSpc>
                <a:spcPct val="120000"/>
              </a:lnSpc>
              <a:spcBef>
                <a:spcPts val="0"/>
              </a:spcBef>
              <a:buNone/>
            </a:pPr>
            <a:r>
              <a:rPr lang="hr-HR" sz="64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hr-HR" sz="6400" dirty="0">
                <a:latin typeface="Times New Roman" pitchFamily="18" charset="0"/>
                <a:cs typeface="Times New Roman" pitchFamily="18" charset="0"/>
              </a:rPr>
              <a:t>kuhanjem tetive želiraju- pogodno za hladetine i složence</a:t>
            </a:r>
          </a:p>
          <a:p>
            <a:pPr marL="72000" indent="-72000">
              <a:lnSpc>
                <a:spcPct val="120000"/>
              </a:lnSpc>
              <a:spcBef>
                <a:spcPts val="0"/>
              </a:spcBef>
              <a:buNone/>
            </a:pPr>
            <a:r>
              <a:rPr lang="hr-HR" sz="6400" dirty="0">
                <a:latin typeface="Times New Roman" pitchFamily="18" charset="0"/>
                <a:cs typeface="Times New Roman" pitchFamily="18" charset="0"/>
              </a:rPr>
              <a:t>-reže se i na komadiće - dinstanje za gulaš, rague</a:t>
            </a:r>
          </a:p>
          <a:p>
            <a:pPr lvl="0">
              <a:buFontTx/>
              <a:buChar char="-"/>
            </a:pPr>
            <a:endParaRPr lang="hr-HR" sz="2900" dirty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endParaRPr lang="hr-HR" sz="1600" dirty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endParaRPr lang="hr-HR" sz="1600" dirty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9412505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Rep</a:t>
            </a:r>
            <a:r>
              <a:rPr lang="hr-HR" dirty="0"/>
              <a:t>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609601" y="1677972"/>
            <a:ext cx="4989922" cy="4795980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hr-HR" sz="6400" b="1" u="sng" dirty="0">
                <a:latin typeface="Times New Roman" pitchFamily="18" charset="0"/>
                <a:cs typeface="Times New Roman" pitchFamily="18" charset="0"/>
              </a:rPr>
              <a:t>REP</a:t>
            </a:r>
            <a:endParaRPr lang="hr-HR" sz="6400" b="1" dirty="0">
              <a:latin typeface="Times New Roman" pitchFamily="18" charset="0"/>
              <a:cs typeface="Times New Roman" pitchFamily="18" charset="0"/>
            </a:endParaRPr>
          </a:p>
          <a:p>
            <a:pPr marL="72000" indent="-72000">
              <a:lnSpc>
                <a:spcPct val="120000"/>
              </a:lnSpc>
              <a:spcBef>
                <a:spcPts val="0"/>
              </a:spcBef>
              <a:buNone/>
            </a:pPr>
            <a:r>
              <a:rPr lang="hr-HR" sz="6400" dirty="0">
                <a:latin typeface="Times New Roman" pitchFamily="18" charset="0"/>
                <a:cs typeface="Times New Roman" pitchFamily="18" charset="0"/>
              </a:rPr>
              <a:t>-je posebna delikatesa</a:t>
            </a:r>
          </a:p>
          <a:p>
            <a:pPr marL="72000" indent="-72000">
              <a:lnSpc>
                <a:spcPct val="120000"/>
              </a:lnSpc>
              <a:spcBef>
                <a:spcPts val="0"/>
              </a:spcBef>
              <a:buNone/>
            </a:pPr>
            <a:r>
              <a:rPr lang="hr-HR" sz="6400" dirty="0">
                <a:latin typeface="Times New Roman" pitchFamily="18" charset="0"/>
                <a:cs typeface="Times New Roman" pitchFamily="18" charset="0"/>
              </a:rPr>
              <a:t>-odvaja se od križnih kralješaka i sastoji se od 10 do 12 repnih kralješaka s mišićima</a:t>
            </a:r>
          </a:p>
          <a:p>
            <a:pPr marL="72000" indent="-72000">
              <a:lnSpc>
                <a:spcPct val="120000"/>
              </a:lnSpc>
              <a:spcBef>
                <a:spcPts val="0"/>
              </a:spcBef>
              <a:buNone/>
            </a:pPr>
            <a:r>
              <a:rPr lang="hr-HR" sz="6400" dirty="0">
                <a:latin typeface="Times New Roman" pitchFamily="18" charset="0"/>
                <a:cs typeface="Times New Roman" pitchFamily="18" charset="0"/>
              </a:rPr>
              <a:t>-sadrži puno kosti i vezivnog tkiva</a:t>
            </a:r>
          </a:p>
          <a:p>
            <a:pPr marL="72000" indent="-72000">
              <a:lnSpc>
                <a:spcPct val="120000"/>
              </a:lnSpc>
              <a:spcBef>
                <a:spcPts val="0"/>
              </a:spcBef>
              <a:buNone/>
            </a:pPr>
            <a:r>
              <a:rPr lang="hr-HR" sz="6400" dirty="0">
                <a:latin typeface="Times New Roman" pitchFamily="18" charset="0"/>
                <a:cs typeface="Times New Roman" pitchFamily="18" charset="0"/>
              </a:rPr>
              <a:t>-mesa je relativno malo, ali je ono jako crveno, malo masno i aromatično </a:t>
            </a:r>
          </a:p>
          <a:p>
            <a:pPr marL="72000" indent="-72000">
              <a:lnSpc>
                <a:spcPct val="120000"/>
              </a:lnSpc>
              <a:spcBef>
                <a:spcPts val="0"/>
              </a:spcBef>
              <a:buNone/>
            </a:pPr>
            <a:r>
              <a:rPr lang="hr-HR" sz="6400" dirty="0">
                <a:latin typeface="Times New Roman" pitchFamily="18" charset="0"/>
                <a:cs typeface="Times New Roman" pitchFamily="18" charset="0"/>
              </a:rPr>
              <a:t>-prije kuhanja rep se nareže na komadiće od 5 cm</a:t>
            </a:r>
          </a:p>
          <a:p>
            <a:pPr marL="72000" indent="-72000">
              <a:lnSpc>
                <a:spcPct val="120000"/>
              </a:lnSpc>
              <a:spcBef>
                <a:spcPts val="0"/>
              </a:spcBef>
              <a:buNone/>
            </a:pPr>
            <a:r>
              <a:rPr lang="hr-HR" sz="6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hr-HR" sz="6400" b="1" u="sng" dirty="0">
              <a:latin typeface="Times New Roman" pitchFamily="18" charset="0"/>
              <a:cs typeface="Times New Roman" pitchFamily="18" charset="0"/>
            </a:endParaRPr>
          </a:p>
          <a:p>
            <a:pPr marL="252000">
              <a:lnSpc>
                <a:spcPct val="120000"/>
              </a:lnSpc>
              <a:spcBef>
                <a:spcPts val="0"/>
              </a:spcBef>
              <a:buNone/>
            </a:pPr>
            <a:r>
              <a:rPr lang="hr-HR" sz="6400" b="1" u="sng" dirty="0">
                <a:latin typeface="Times New Roman" pitchFamily="18" charset="0"/>
                <a:cs typeface="Times New Roman" pitchFamily="18" charset="0"/>
              </a:rPr>
              <a:t>Kulinarski se priprema</a:t>
            </a:r>
          </a:p>
          <a:p>
            <a:pPr marL="252000">
              <a:lnSpc>
                <a:spcPct val="120000"/>
              </a:lnSpc>
              <a:spcBef>
                <a:spcPts val="0"/>
              </a:spcBef>
              <a:buNone/>
            </a:pPr>
            <a:r>
              <a:rPr lang="hr-HR" sz="6400" dirty="0">
                <a:latin typeface="Times New Roman" pitchFamily="18" charset="0"/>
                <a:cs typeface="Times New Roman" pitchFamily="18" charset="0"/>
              </a:rPr>
              <a:t>-kuhanjem u vodi </a:t>
            </a:r>
          </a:p>
          <a:p>
            <a:pPr marL="252000">
              <a:lnSpc>
                <a:spcPct val="120000"/>
              </a:lnSpc>
              <a:spcBef>
                <a:spcPts val="0"/>
              </a:spcBef>
              <a:buNone/>
            </a:pPr>
            <a:r>
              <a:rPr lang="hr-HR" sz="6400" dirty="0"/>
              <a:t>- najbolji je za juhu</a:t>
            </a:r>
          </a:p>
          <a:p>
            <a:pPr marL="252000">
              <a:lnSpc>
                <a:spcPct val="120000"/>
              </a:lnSpc>
              <a:spcBef>
                <a:spcPts val="0"/>
              </a:spcBef>
              <a:buNone/>
            </a:pPr>
            <a:r>
              <a:rPr lang="hr-HR" sz="6400" dirty="0"/>
              <a:t>-koristiti se za pripremu </a:t>
            </a:r>
            <a:r>
              <a:rPr lang="hr-HR" sz="6400" dirty="0">
                <a:latin typeface="Times New Roman" pitchFamily="18" charset="0"/>
                <a:cs typeface="Times New Roman" pitchFamily="18" charset="0"/>
              </a:rPr>
              <a:t>ragua </a:t>
            </a:r>
          </a:p>
          <a:p>
            <a:pPr>
              <a:buNone/>
            </a:pPr>
            <a:endParaRPr lang="hr-HR" sz="6400" dirty="0"/>
          </a:p>
          <a:p>
            <a:pPr>
              <a:buNone/>
            </a:pPr>
            <a:r>
              <a:rPr lang="hr-HR" sz="6400" dirty="0"/>
              <a:t>  </a:t>
            </a:r>
          </a:p>
          <a:p>
            <a:pPr>
              <a:buNone/>
            </a:pPr>
            <a:endParaRPr lang="hr-HR" sz="49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hr-HR" sz="49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hr-HR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07DD581C-1CE7-4244-89F9-0280E2309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0" y="2113805"/>
            <a:ext cx="5087139" cy="323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644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zadatak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4316C5D4-96CA-4062-85EB-7DA935352457}"/>
              </a:ext>
            </a:extLst>
          </p:cNvPr>
          <p:cNvGraphicFramePr>
            <a:graphicFrameLocks noGrp="1"/>
          </p:cNvGraphicFramePr>
          <p:nvPr>
            <p:ph sz="quarter" idx="1"/>
          </p:nvPr>
        </p:nvGraphicFramePr>
        <p:xfrm>
          <a:off x="609600" y="1600200"/>
          <a:ext cx="9956800" cy="4873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938148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/>
              <a:t>POPIS LITERATURE 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9D5DAE49-F30A-4D59-B72F-D246EA41B668}"/>
              </a:ext>
            </a:extLst>
          </p:cNvPr>
          <p:cNvGraphicFramePr>
            <a:graphicFrameLocks noGrp="1"/>
          </p:cNvGraphicFramePr>
          <p:nvPr>
            <p:ph sz="quarter" idx="1"/>
          </p:nvPr>
        </p:nvGraphicFramePr>
        <p:xfrm>
          <a:off x="609600" y="1600200"/>
          <a:ext cx="9956800" cy="4873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41871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editorial.designtaxi.com/news-beef0304/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1" y="571480"/>
            <a:ext cx="8826611" cy="58819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4533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Pravokutnik 2"/>
          <p:cNvSpPr>
            <a:spLocks noChangeArrowheads="1"/>
          </p:cNvSpPr>
          <p:nvPr/>
        </p:nvSpPr>
        <p:spPr bwMode="auto">
          <a:xfrm>
            <a:off x="1881158" y="3286125"/>
            <a:ext cx="7715304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hr-HR" altLang="sr-Latn-RS" sz="20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None/>
            </a:pPr>
            <a:endParaRPr lang="hr-HR" altLang="sr-Latn-RS" sz="20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None/>
            </a:pPr>
            <a:endParaRPr lang="hr-HR" altLang="sr-Latn-RS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Slika 543" descr="C:\Users\Ernoić\Desktop\Lovorka škola\skenirane slike Mesar\Skenirane slike rasijecanje\021 gov fil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128" y="1507787"/>
            <a:ext cx="5893067" cy="362810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Times New Roman" pitchFamily="18" charset="0"/>
                <a:cs typeface="Times New Roman" pitchFamily="18" charset="0"/>
              </a:rPr>
              <a:t>File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609600" y="1663430"/>
            <a:ext cx="4886528" cy="4810522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hr-HR" altLang="sr-Latn-RS" sz="1600" b="1" u="sng" dirty="0">
                <a:latin typeface="Times New Roman" panose="02020603050405020304" pitchFamily="18" charset="0"/>
              </a:rPr>
              <a:t>FILE  – </a:t>
            </a:r>
            <a:r>
              <a:rPr lang="hr-HR" altLang="sr-Latn-RS" sz="1600" b="1" u="sng" dirty="0" err="1">
                <a:latin typeface="Times New Roman" panose="02020603050405020304" pitchFamily="18" charset="0"/>
              </a:rPr>
              <a:t>beafsteak</a:t>
            </a:r>
            <a:r>
              <a:rPr lang="hr-HR" altLang="sr-Latn-RS" sz="1600" b="1" u="sng" dirty="0">
                <a:latin typeface="Times New Roman" panose="02020603050405020304" pitchFamily="18" charset="0"/>
              </a:rPr>
              <a:t>, unutarnja ili </a:t>
            </a:r>
            <a:r>
              <a:rPr lang="hr-HR" sz="1600" b="1" u="sng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pisana pečenica, pisanica, lungebratn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hr-HR" sz="1600" b="1" u="sng" dirty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hr-HR" altLang="sr-Latn-RS" sz="1600" dirty="0">
                <a:latin typeface="Times New Roman" panose="02020603050405020304" pitchFamily="18" charset="0"/>
              </a:rPr>
              <a:t>-</a:t>
            </a:r>
            <a:r>
              <a:rPr lang="hr-HR" sz="16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najbolji i najskuplji dio govedine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hr-HR" altLang="sr-Latn-R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-ubraja se u meso leđa ( </a:t>
            </a:r>
            <a:r>
              <a:rPr lang="hr-HR" altLang="sr-Latn-RS" sz="1600" dirty="0">
                <a:latin typeface="Times New Roman" panose="02020603050405020304" pitchFamily="18" charset="0"/>
              </a:rPr>
              <a:t>nalazi se ispod slabinskog dijela leđa, a proteže se sve od buta do12.rebra)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hr-HR" sz="16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-prije upotrebe se mora očistiti od žilica i masnog tkiva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hr-HR" altLang="sr-Latn-R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-ima </a:t>
            </a:r>
            <a:r>
              <a:rPr lang="hr-HR" altLang="sr-Latn-RS" sz="1600" dirty="0">
                <a:latin typeface="Times New Roman" panose="02020603050405020304" pitchFamily="18" charset="0"/>
              </a:rPr>
              <a:t>najfiniju strukturu vlakana, malo vezivnih vlakana, izuzetno mekano, nježno i ukusno meso s malo masnoće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hr-HR" altLang="sr-Latn-RS" sz="1600" dirty="0">
                <a:latin typeface="Times New Roman" panose="02020603050405020304" pitchFamily="18" charset="0"/>
              </a:rPr>
              <a:t>-priprema se u komadu ili reže na medaljone i komadiće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hr-HR" altLang="sr-Latn-RS" sz="1600" dirty="0">
                <a:latin typeface="Times New Roman" panose="02020603050405020304" pitchFamily="18" charset="0"/>
              </a:rPr>
              <a:t>-termički se obrađuje kratkim pečenjem, pečenjem, pečenjem na žaru i pirjanjem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hr-HR" altLang="sr-Latn-RS" sz="1600" dirty="0">
                <a:latin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hr-HR" b="1" u="sng" dirty="0">
              <a:latin typeface="Times New Roman" panose="02020603050405020304" pitchFamily="18" charset="0"/>
              <a:ea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46197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ctangle 3"/>
          <p:cNvSpPr/>
          <p:nvPr/>
        </p:nvSpPr>
        <p:spPr>
          <a:xfrm>
            <a:off x="369651" y="1519551"/>
            <a:ext cx="447472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hr-HR" sz="16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Kulinarski se priprema </a:t>
            </a:r>
          </a:p>
          <a:p>
            <a:pPr>
              <a:spcBef>
                <a:spcPct val="0"/>
              </a:spcBef>
            </a:pPr>
            <a:r>
              <a:rPr lang="hr-HR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lang="hr-HR" sz="1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itchFamily="18" charset="0"/>
                <a:cs typeface="Times New Roman" pitchFamily="18" charset="0"/>
              </a:rPr>
              <a:t>u komadu </a:t>
            </a:r>
            <a:r>
              <a:rPr lang="hr-HR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itchFamily="18" charset="0"/>
                <a:cs typeface="Times New Roman" pitchFamily="18" charset="0"/>
              </a:rPr>
              <a:t>- glava i tijelo filea- pečenje Wellington </a:t>
            </a:r>
          </a:p>
          <a:p>
            <a:pPr>
              <a:spcBef>
                <a:spcPct val="0"/>
              </a:spcBef>
            </a:pPr>
            <a:r>
              <a:rPr lang="hr-HR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lang="hr-HR" sz="1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itchFamily="18" charset="0"/>
                <a:cs typeface="Times New Roman" pitchFamily="18" charset="0"/>
              </a:rPr>
              <a:t>steak</a:t>
            </a:r>
            <a:r>
              <a:rPr lang="hr-HR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itchFamily="18" charset="0"/>
                <a:cs typeface="Times New Roman" pitchFamily="18" charset="0"/>
              </a:rPr>
              <a:t>- tijelo filea :  file steak, biftek</a:t>
            </a:r>
          </a:p>
          <a:p>
            <a:pPr lvl="1">
              <a:spcBef>
                <a:spcPct val="0"/>
              </a:spcBef>
              <a:buFont typeface="Arial" pitchFamily="34" charset="0"/>
              <a:buChar char="•"/>
            </a:pPr>
            <a:r>
              <a:rPr lang="hr-HR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itchFamily="18" charset="0"/>
                <a:cs typeface="Times New Roman" pitchFamily="18" charset="0"/>
              </a:rPr>
              <a:t>za chateaubriand koristi se srednji dio, za turnedo tanki dio,  za file minjon - vrh filea</a:t>
            </a:r>
          </a:p>
          <a:p>
            <a:pPr>
              <a:spcBef>
                <a:spcPct val="0"/>
              </a:spcBef>
            </a:pPr>
            <a:r>
              <a:rPr lang="hr-HR" altLang="sr-Latn-R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hr-HR" altLang="sr-Latn-R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komadići</a:t>
            </a:r>
            <a:r>
              <a:rPr lang="hr-HR" altLang="sr-Latn-R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vrh filea, za ražnjiće, fondi, pirjanje</a:t>
            </a:r>
          </a:p>
          <a:p>
            <a:pPr>
              <a:spcBef>
                <a:spcPct val="0"/>
              </a:spcBef>
            </a:pPr>
            <a:r>
              <a:rPr lang="hr-HR" altLang="sr-Latn-R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u</a:t>
            </a:r>
            <a:r>
              <a:rPr lang="hr-HR" altLang="sr-Latn-R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sitnjeno meso</a:t>
            </a:r>
            <a:r>
              <a:rPr lang="hr-HR" altLang="sr-Latn-R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namaz- tatarski biftek </a:t>
            </a:r>
            <a:endParaRPr lang="hr-HR" altLang="sr-Latn-RS" sz="16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0178" name="Picture 2" descr="Slikovni rezultat za goveđe pečenj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56625" y="274638"/>
            <a:ext cx="4957089" cy="3455385"/>
          </a:xfrm>
          <a:prstGeom prst="rect">
            <a:avLst/>
          </a:prstGeom>
          <a:noFill/>
        </p:spPr>
      </p:pic>
      <p:pic>
        <p:nvPicPr>
          <p:cNvPr id="50180" name="Picture 4" descr="Slikovni rezultat za chateaubria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5021" y="3788639"/>
            <a:ext cx="3220068" cy="2143140"/>
          </a:xfrm>
          <a:prstGeom prst="rect">
            <a:avLst/>
          </a:prstGeom>
          <a:noFill/>
        </p:spPr>
      </p:pic>
      <p:pic>
        <p:nvPicPr>
          <p:cNvPr id="50182" name="Picture 6" descr="Slikovni rezultat za pečenje Wellingt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4785" y="3645045"/>
            <a:ext cx="3238500" cy="2257426"/>
          </a:xfrm>
          <a:prstGeom prst="rect">
            <a:avLst/>
          </a:prstGeom>
          <a:noFill/>
        </p:spPr>
      </p:pic>
      <p:pic>
        <p:nvPicPr>
          <p:cNvPr id="10" name="Content Placeholder 9" descr="F:\novo6.jpeg"/>
          <p:cNvPicPr>
            <a:picLocks noGrp="1"/>
          </p:cNvPicPr>
          <p:nvPr>
            <p:ph sz="quarter" idx="1"/>
          </p:nvPr>
        </p:nvPicPr>
        <p:blipFill>
          <a:blip r:embed="rId5" cstate="print"/>
          <a:srcRect l="13967" t="51442" r="40000"/>
          <a:stretch>
            <a:fillRect/>
          </a:stretch>
        </p:blipFill>
        <p:spPr bwMode="auto">
          <a:xfrm rot="5400000">
            <a:off x="4302195" y="3795050"/>
            <a:ext cx="271464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18361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81687" y="1142985"/>
            <a:ext cx="4291011" cy="311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67042" y="428604"/>
            <a:ext cx="2643206" cy="3885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Leđa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2095472" y="5357826"/>
            <a:ext cx="7643866" cy="11161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Slabinski dio s kostima sadrži 1.- 6. slabinski kralješak- roastbeef, poleđina, hrbat</a:t>
            </a:r>
          </a:p>
          <a:p>
            <a:pPr>
              <a:buNone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Prsni dio s kostima sadrži 6., 7. -13. prsni kralješak- pržolica, roštiljača  </a:t>
            </a:r>
          </a:p>
        </p:txBody>
      </p:sp>
      <p:sp>
        <p:nvSpPr>
          <p:cNvPr id="7" name="Rectangle 6"/>
          <p:cNvSpPr/>
          <p:nvPr/>
        </p:nvSpPr>
        <p:spPr>
          <a:xfrm>
            <a:off x="2738414" y="4500571"/>
            <a:ext cx="32861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Prsni i slabinski dio leđa u komadu s kostima i fileom</a:t>
            </a:r>
            <a:endParaRPr lang="hr-HR" sz="1600" b="1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24562" y="4500571"/>
            <a:ext cx="39290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Lijevo slabinski dio s kostima i fileom i desno prsni dio s kostima </a:t>
            </a:r>
            <a:endParaRPr lang="hr-HR" sz="1600" b="1" dirty="0">
              <a:solidFill>
                <a:prstClr val="black"/>
              </a:solidFill>
              <a:latin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725785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hr-HR" dirty="0">
                <a:latin typeface="Times New Roman" pitchFamily="18" charset="0"/>
                <a:cs typeface="Times New Roman" pitchFamily="18" charset="0"/>
              </a:rPr>
            </a:br>
            <a:r>
              <a:rPr lang="hr-HR" sz="3600" dirty="0">
                <a:latin typeface="Times New Roman" pitchFamily="18" charset="0"/>
                <a:cs typeface="Times New Roman" pitchFamily="18" charset="0"/>
              </a:rPr>
              <a:t>Odresci leđa - za jela po narudžbi</a:t>
            </a:r>
            <a:br>
              <a:rPr lang="hr-HR" dirty="0"/>
            </a:br>
            <a:endParaRPr lang="hr-HR" dirty="0"/>
          </a:p>
        </p:txBody>
      </p:sp>
      <p:pic>
        <p:nvPicPr>
          <p:cNvPr id="4" name="Content Placeholder 3" descr="F:\novo 3.jpe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 l="-999" t="39746" r="30085" b="26562"/>
          <a:stretch>
            <a:fillRect/>
          </a:stretch>
        </p:blipFill>
        <p:spPr bwMode="auto">
          <a:xfrm rot="10800000">
            <a:off x="6881800" y="1013413"/>
            <a:ext cx="271464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>
          <a:xfrm>
            <a:off x="1319753" y="1600200"/>
            <a:ext cx="5776379" cy="111442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-porterhaus steak- s većim fileom-6 cm – 600-1000g</a:t>
            </a:r>
          </a:p>
          <a:p>
            <a:pPr>
              <a:buNone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-T - bone steak s fileom- 500g</a:t>
            </a:r>
          </a:p>
          <a:p>
            <a:pPr>
              <a:buNone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-club steak-prelaz s hrpta na pržolicu </a:t>
            </a:r>
          </a:p>
          <a:p>
            <a:pPr>
              <a:buNone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-cote de boeuf-odrezak pržolice s rebrima </a:t>
            </a:r>
          </a:p>
        </p:txBody>
      </p:sp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5331" y="3109518"/>
            <a:ext cx="4071998" cy="2861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3" name="Picture 3" descr="Povezana slik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8000" y="3685147"/>
            <a:ext cx="3428987" cy="22859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8464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404" t="1675" r="56730" b="2831"/>
          <a:stretch>
            <a:fillRect/>
          </a:stretch>
        </p:blipFill>
        <p:spPr bwMode="auto">
          <a:xfrm>
            <a:off x="4756826" y="463823"/>
            <a:ext cx="2983148" cy="5001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9924" y="214290"/>
            <a:ext cx="9131710" cy="1143000"/>
          </a:xfrm>
        </p:spPr>
        <p:txBody>
          <a:bodyPr/>
          <a:lstStyle/>
          <a:p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Leđa</a:t>
            </a:r>
            <a:r>
              <a:rPr lang="hr-HR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359924" y="1585609"/>
            <a:ext cx="3784060" cy="4558035"/>
          </a:xfrm>
        </p:spPr>
        <p:txBody>
          <a:bodyPr>
            <a:normAutofit/>
          </a:bodyPr>
          <a:lstStyle/>
          <a:p>
            <a:pPr marL="72000" indent="-72000">
              <a:spcBef>
                <a:spcPts val="0"/>
              </a:spcBef>
              <a:buNone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Otkoštavanjem  slabinskog ( tanjeg)  i prsnog ( debljeg)  dijela s kostima dobiva se:</a:t>
            </a:r>
          </a:p>
          <a:p>
            <a:pPr marL="72000" indent="-72000">
              <a:spcBef>
                <a:spcPts val="0"/>
              </a:spcBef>
              <a:buNone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72000" indent="-72000">
              <a:spcBef>
                <a:spcPts val="0"/>
              </a:spcBef>
              <a:buNone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- HRBAT, SLABINA b.k.- reže se na deblje odreske, steakove – RAMSTEK</a:t>
            </a:r>
          </a:p>
          <a:p>
            <a:pPr marL="72000" indent="-72000">
              <a:spcBef>
                <a:spcPts val="0"/>
              </a:spcBef>
              <a:buNone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- PRŽOLICA b.k.-</a:t>
            </a:r>
          </a:p>
          <a:p>
            <a:pPr marL="72000" indent="-72000">
              <a:spcBef>
                <a:spcPts val="0"/>
              </a:spcBef>
              <a:buFontTx/>
              <a:buChar char="-"/>
            </a:pPr>
            <a:endParaRPr lang="hr-HR" sz="1600" dirty="0">
              <a:latin typeface="Times New Roman" pitchFamily="18" charset="0"/>
              <a:cs typeface="Times New Roman" pitchFamily="18" charset="0"/>
            </a:endParaRPr>
          </a:p>
          <a:p>
            <a:pPr marL="72000" indent="-72000">
              <a:spcBef>
                <a:spcPts val="0"/>
              </a:spcBef>
              <a:buNone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- Kulinarski se priprema u komadu ili režu  na steakove i odreske</a:t>
            </a:r>
          </a:p>
          <a:p>
            <a:pPr>
              <a:buNone/>
            </a:pPr>
            <a:endParaRPr lang="hr-HR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55529" t="5026" r="6009" b="2831"/>
          <a:stretch>
            <a:fillRect/>
          </a:stretch>
        </p:blipFill>
        <p:spPr bwMode="auto">
          <a:xfrm>
            <a:off x="8186750" y="463823"/>
            <a:ext cx="2868202" cy="4929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97281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113" descr="C:\Users\Ernoić\Desktop\Lovorka škola\skenirane slike Mesar\Skenirane slike rasijecanje\022gov odresci leđa.jpg"/>
          <p:cNvPicPr>
            <a:picLocks noGrp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782" y="857244"/>
            <a:ext cx="4896255" cy="29193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661481" y="0"/>
            <a:ext cx="7077593" cy="1714488"/>
          </a:xfrm>
        </p:spPr>
        <p:txBody>
          <a:bodyPr>
            <a:normAutofit fontScale="90000"/>
          </a:bodyPr>
          <a:lstStyle/>
          <a:p>
            <a:br>
              <a:rPr lang="hr-HR" dirty="0"/>
            </a:br>
            <a:br>
              <a:rPr lang="hr-HR" dirty="0"/>
            </a:br>
            <a:br>
              <a:rPr lang="hr-HR" dirty="0"/>
            </a:br>
            <a:br>
              <a:rPr lang="hr-HR" dirty="0"/>
            </a:br>
            <a:br>
              <a:rPr lang="hr-HR" dirty="0"/>
            </a:br>
            <a:br>
              <a:rPr lang="hr-HR" dirty="0"/>
            </a:br>
            <a:r>
              <a:rPr lang="hr-HR" sz="3600" dirty="0">
                <a:latin typeface="Times New Roman" pitchFamily="18" charset="0"/>
                <a:cs typeface="Times New Roman" pitchFamily="18" charset="0"/>
              </a:rPr>
              <a:t>Leđa-Slabina</a:t>
            </a:r>
            <a:r>
              <a:rPr lang="hr-HR" sz="3600" dirty="0"/>
              <a:t> </a:t>
            </a:r>
            <a:br>
              <a:rPr lang="hr-HR" sz="3600" dirty="0"/>
            </a:br>
            <a:br>
              <a:rPr lang="hr-HR" dirty="0"/>
            </a:br>
            <a:endParaRPr lang="hr-HR" dirty="0"/>
          </a:p>
        </p:txBody>
      </p:sp>
      <p:sp>
        <p:nvSpPr>
          <p:cNvPr id="5" name="Rectangle 4"/>
          <p:cNvSpPr/>
          <p:nvPr/>
        </p:nvSpPr>
        <p:spPr>
          <a:xfrm>
            <a:off x="476656" y="1285860"/>
            <a:ext cx="464982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6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SLABINA b.k., HRBAT </a:t>
            </a:r>
            <a:r>
              <a:rPr lang="hr-HR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ROSTBIF, POLEĐINA,RAMSTEK, niska leđa</a:t>
            </a:r>
          </a:p>
          <a:p>
            <a:r>
              <a:rPr lang="hr-HR" sz="16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buFontTx/>
              <a:buChar char="-"/>
            </a:pPr>
            <a:r>
              <a:rPr lang="hr-HR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ubraja se u najkvalitetnije dijelove govedine</a:t>
            </a:r>
          </a:p>
          <a:p>
            <a:pPr>
              <a:buFontTx/>
              <a:buChar char="-"/>
            </a:pPr>
            <a:r>
              <a:rPr lang="hr-HR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meso je sočno, mekano, nježno, vrlo ukusno</a:t>
            </a:r>
          </a:p>
          <a:p>
            <a:pPr>
              <a:buFontTx/>
              <a:buChar char="-"/>
            </a:pPr>
            <a:r>
              <a:rPr lang="hr-HR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struktura mesa je rahla i krhka</a:t>
            </a:r>
          </a:p>
          <a:p>
            <a:pPr>
              <a:buFontTx/>
              <a:buChar char="-"/>
            </a:pPr>
            <a:r>
              <a:rPr lang="hr-HR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sadrži malo vezivnog i masnog tkiva </a:t>
            </a:r>
          </a:p>
          <a:p>
            <a:pPr>
              <a:buFontTx/>
              <a:buChar char="-"/>
            </a:pPr>
            <a:r>
              <a:rPr lang="hr-HR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priprema se pečenjem </a:t>
            </a:r>
            <a:r>
              <a:rPr lang="hr-HR" sz="1600" dirty="0">
                <a:solidFill>
                  <a:prstClr val="black"/>
                </a:solidFill>
                <a:latin typeface="Century Schoolbook"/>
              </a:rPr>
              <a:t>u komadu b.k.</a:t>
            </a:r>
          </a:p>
          <a:p>
            <a:pPr>
              <a:buFontTx/>
              <a:buChar char="-"/>
            </a:pPr>
            <a:r>
              <a:rPr lang="hr-HR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steakovi i odresci se pripremaju pečenjem na žaru, prženjem u masnoći i pirjanjem </a:t>
            </a:r>
          </a:p>
          <a:p>
            <a:pPr>
              <a:buFontTx/>
              <a:buChar char="-"/>
            </a:pPr>
            <a:r>
              <a:rPr lang="hr-HR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komadići mesa se mogu pržiti ( fondi) </a:t>
            </a:r>
          </a:p>
          <a:p>
            <a:pPr>
              <a:buFontTx/>
              <a:buChar char="-"/>
            </a:pPr>
            <a:r>
              <a:rPr lang="hr-HR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za kulinarstvo se priprema zrenjem – omekšavanjem mesa  </a:t>
            </a:r>
          </a:p>
          <a:p>
            <a:pPr>
              <a:buFontTx/>
              <a:buChar char="-"/>
            </a:pPr>
            <a:endParaRPr lang="hr-HR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F:\novo1.jpeg"/>
          <p:cNvPicPr/>
          <p:nvPr/>
        </p:nvPicPr>
        <p:blipFill>
          <a:blip r:embed="rId3"/>
          <a:srcRect l="8066" t="6755" r="47891" b="48606"/>
          <a:stretch>
            <a:fillRect/>
          </a:stretch>
        </p:blipFill>
        <p:spPr bwMode="auto">
          <a:xfrm rot="5400000">
            <a:off x="7228635" y="2885194"/>
            <a:ext cx="2699383" cy="4536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833055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Medij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TM02892315[[fn=Pramen]]</Template>
  <TotalTime>29</TotalTime>
  <Words>1682</Words>
  <Application>Microsoft Office PowerPoint</Application>
  <PresentationFormat>Široki zaslon</PresentationFormat>
  <Paragraphs>222</Paragraphs>
  <Slides>24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24</vt:i4>
      </vt:variant>
    </vt:vector>
  </HeadingPairs>
  <TitlesOfParts>
    <vt:vector size="32" baseType="lpstr">
      <vt:lpstr>Arial</vt:lpstr>
      <vt:lpstr>Century Schoolbook</vt:lpstr>
      <vt:lpstr>Didact Gothic</vt:lpstr>
      <vt:lpstr>Times New Roman</vt:lpstr>
      <vt:lpstr>Wingdings</vt:lpstr>
      <vt:lpstr>Wingdings 2</vt:lpstr>
      <vt:lpstr>Wingdings 3</vt:lpstr>
      <vt:lpstr>Oriel</vt:lpstr>
      <vt:lpstr>Prikladnost mesa junećeg buta i leđa za kulinarstvo</vt:lpstr>
      <vt:lpstr>Nastavna jedinica: Prikladnost mesa junećeg buta i leđa za kulinarstvo </vt:lpstr>
      <vt:lpstr>PowerPoint prezentacija</vt:lpstr>
      <vt:lpstr>File </vt:lpstr>
      <vt:lpstr>PowerPoint prezentacija</vt:lpstr>
      <vt:lpstr>Leđa </vt:lpstr>
      <vt:lpstr> Odresci leđa - za jela po narudžbi </vt:lpstr>
      <vt:lpstr>Leđa </vt:lpstr>
      <vt:lpstr>      Leđa-Slabina   </vt:lpstr>
      <vt:lpstr>PowerPoint prezentacija</vt:lpstr>
      <vt:lpstr>leđa - pržolica </vt:lpstr>
      <vt:lpstr>PowerPoint prezentacija</vt:lpstr>
      <vt:lpstr>But </vt:lpstr>
      <vt:lpstr>šol</vt:lpstr>
      <vt:lpstr>Butina </vt:lpstr>
      <vt:lpstr>Bijela pečenica </vt:lpstr>
      <vt:lpstr>Crna pečenica </vt:lpstr>
      <vt:lpstr>orah </vt:lpstr>
      <vt:lpstr>Orah </vt:lpstr>
      <vt:lpstr>Kuk </vt:lpstr>
      <vt:lpstr>Stražnji bočnjak </vt:lpstr>
      <vt:lpstr>Rep </vt:lpstr>
      <vt:lpstr>zadatak</vt:lpstr>
      <vt:lpstr>POPIS LITERATURE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Prikladnost pojedinih dijelova junećeg mesa za kulinarstvo </dc:title>
  <dc:creator>User</dc:creator>
  <cp:lastModifiedBy>Lovorka</cp:lastModifiedBy>
  <cp:revision>8</cp:revision>
  <dcterms:created xsi:type="dcterms:W3CDTF">2020-04-01T13:28:54Z</dcterms:created>
  <dcterms:modified xsi:type="dcterms:W3CDTF">2021-12-07T08:04:46Z</dcterms:modified>
</cp:coreProperties>
</file>