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7"/>
  </p:notesMasterIdLst>
  <p:sldIdLst>
    <p:sldId id="256" r:id="rId2"/>
    <p:sldId id="276" r:id="rId3"/>
    <p:sldId id="257" r:id="rId4"/>
    <p:sldId id="259" r:id="rId5"/>
    <p:sldId id="281" r:id="rId6"/>
    <p:sldId id="260" r:id="rId7"/>
    <p:sldId id="258" r:id="rId8"/>
    <p:sldId id="261" r:id="rId9"/>
    <p:sldId id="277" r:id="rId10"/>
    <p:sldId id="278" r:id="rId11"/>
    <p:sldId id="279" r:id="rId12"/>
    <p:sldId id="28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DE7C-AFE5-4773-B54B-031DD6F6C4C0}" type="datetimeFigureOut">
              <a:rPr lang="hr-HR" smtClean="0"/>
              <a:t>23.12.2021.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AFB1-3E72-4F70-BB45-4BF631F0B0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86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14.2.2020.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Izradio: Filip Belani 1.P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C37B-0A01-4347-AE23-F3381ED99B9D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5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14.2.2020.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Izradio: Filip Belani 1.P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C37B-0A01-4347-AE23-F3381ED99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66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14.2.2020.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Izradio: Filip Belani 1.P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C37B-0A01-4347-AE23-F3381ED99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58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14.2.2020.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Izradio: Filip Belani 1.P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C37B-0A01-4347-AE23-F3381ED99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214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14.2.2020.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Izradio: Filip Belani 1.P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C37B-0A01-4347-AE23-F3381ED99B9D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14.2.2020.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Izradio: Filip Belani 1.P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C37B-0A01-4347-AE23-F3381ED99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23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14.2.2020.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Izradio: Filip Belani 1.P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C37B-0A01-4347-AE23-F3381ED99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496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14.2.2020.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Izradio: Filip Belani 1.P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C37B-0A01-4347-AE23-F3381ED99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425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14.2.2020.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Izradio: Filip Belani 1.P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C37B-0A01-4347-AE23-F3381ED99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81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r-Latn-RS"/>
              <a:t>14.2.2020.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Izradio: Filip Belani 1.P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95C37B-0A01-4347-AE23-F3381ED99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63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14.2.2020.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Izradio: Filip Belani 1.P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C37B-0A01-4347-AE23-F3381ED99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85970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sr-Latn-RS"/>
              <a:t>14.2.2020.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Izradio: Filip Belani 1.P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95C37B-0A01-4347-AE23-F3381ED99B9D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E268116-E2A7-4F98-8812-192B4975E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18D00-3D83-4208-879C-4401C5C54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99" y="4550229"/>
            <a:ext cx="10909073" cy="1057655"/>
          </a:xfrm>
        </p:spPr>
        <p:txBody>
          <a:bodyPr>
            <a:normAutofit/>
          </a:bodyPr>
          <a:lstStyle/>
          <a:p>
            <a:r>
              <a:rPr lang="hr-HR" sz="5100" b="1" u="sng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ŽITARICE -ZNAČAJ I PODIJELA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B9AE8-0BEF-4A6B-8F64-B01F57911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99" y="5727515"/>
            <a:ext cx="10925101" cy="515477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Pripremila: Sanja Banfić- </a:t>
            </a:r>
            <a:r>
              <a:rPr lang="hr-HR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kontrec</a:t>
            </a:r>
            <a:r>
              <a:rPr lang="hr-H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b="1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dip.ing.prof.savjetnik</a:t>
            </a:r>
            <a:endParaRPr lang="hr-HR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12C58A0E-B299-4202-8089-BC5D3610D5E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9" r="-1" b="20878"/>
          <a:stretch/>
        </p:blipFill>
        <p:spPr bwMode="auto">
          <a:xfrm>
            <a:off x="626609" y="615008"/>
            <a:ext cx="10916463" cy="360273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D8893D-DEBE-4F67-901F-166F75E9C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BEFFA83-BC6D-4CD2-A2BA-98AD6742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5696BF-D495-4CAC-AA8A-4EBFF2C32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75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7AE651-6BAE-4613-9AE8-0D0ED2471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5" y="390616"/>
            <a:ext cx="11594237" cy="6365289"/>
          </a:xfrm>
        </p:spPr>
        <p:txBody>
          <a:bodyPr>
            <a:normAutofit lnSpcReduction="10000"/>
          </a:bodyPr>
          <a:lstStyle/>
          <a:p>
            <a:r>
              <a:rPr lang="hr-HR" sz="2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Pšenično zrno sastoji se od :</a:t>
            </a:r>
            <a:r>
              <a:rPr lang="hr-HR" sz="2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omotača ( ljuske )</a:t>
            </a:r>
            <a:endParaRPr lang="hr-HR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u="sng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aleuronskog</a:t>
            </a:r>
            <a:r>
              <a:rPr lang="hr-HR" sz="2400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sloja</a:t>
            </a:r>
            <a:endParaRPr lang="hr-HR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u="sng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endosperma</a:t>
            </a:r>
            <a:r>
              <a:rPr lang="hr-HR" sz="2400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 jezgre)</a:t>
            </a:r>
            <a:endParaRPr lang="hr-HR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klice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bradice</a:t>
            </a:r>
          </a:p>
          <a:p>
            <a:r>
              <a:rPr lang="hr-HR" sz="2400" b="1" u="dbl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600" b="1" u="dbl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OMOTAČ </a:t>
            </a:r>
            <a:endParaRPr lang="hr-H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je vanjski dio zrna koji ima zaštitnu ulogu (štiti zrno od vanjskih utjecaja )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sastoji se od vanjskog i unutrašnjeg dijela , a sadrži celulozu , vitamine , mineralne i balastne tvari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 omotaču se nalaze pigmenti koji utječu na boju brašna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pri mljevenju se omotač djelomično ili potpuno odvaja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usitnjeni omotač ili mekinje uglavnom se koriste kao stočna hrana</a:t>
            </a:r>
          </a:p>
          <a:p>
            <a:r>
              <a:rPr lang="hr-HR" sz="1800" b="1" u="none" strike="noStrike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6AF301-EE93-4EF3-BE5E-2A0AE384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95309"/>
            <a:ext cx="11629748" cy="61788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b="1" u="dbl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hr-HR" sz="2400" b="1" u="dbl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ENDOSPERM ILI JEZGRA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je središnji , najveći i najvažniji dio zrna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izgrađuju ga krupne stanice tankih stijenki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sadrži škrob , bjelančevine , masti, celulozu , mineralne tvari i vitamina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najvažniji sastojci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endosperma</a:t>
            </a: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su škrob i bjelančevine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škrob se nalazi u obliku škrobnih zrnaca , a bjelančevine su uklopljene između čestica škroba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ovisno o količini bjelančevina i škroba , te o njihovom položaju , zrno može biti brašnasto i staklasto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ukoliko su prostori između zrnca škroba slabije popunjeni bjelančevinama</a:t>
            </a:r>
          </a:p>
          <a:p>
            <a:pPr marL="457200"/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 ispunjava ih zrak ) – takva zrna nazivamo </a:t>
            </a:r>
            <a:r>
              <a:rPr lang="hr-H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BRAŠNASTIM</a:t>
            </a:r>
            <a:endParaRPr lang="hr-HR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ukoliko su međuprostori više popunjeni bjelančevinama , takva zrna zovemo </a:t>
            </a:r>
            <a:r>
              <a:rPr lang="hr-H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STAKLASTA </a:t>
            </a:r>
            <a:endParaRPr lang="hr-HR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63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122FD9-A55C-4650-850D-C2F99F8C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70517"/>
            <a:ext cx="10058400" cy="5398577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sz="2400" b="1" u="dbl" dirty="0"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KLICA 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čini najmanji dio zrna pšenice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ima glavnu ulogu u procesu razmnožavanja, te je nositelj života nove biljke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sadrži bjelančevine , masti , ugljikohidrate , enzime, vitamine i mineralne tvari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pri preradi zrna , klica se najčešće potpuno odvaja zbog velike količine masti , jer bi mast otežavala čuvanje brašna zbog veće mogućnosti užeglosti ( kvarenja )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90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156388B5-E9CF-4CC1-B9E9-96550FD44B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7" y="2228912"/>
            <a:ext cx="3086705" cy="396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00A8A29-DD05-4841-B63C-23F2E45E84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52" y="286603"/>
            <a:ext cx="3880652" cy="2465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11B32F-3129-4A93-B87B-BC51588F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RAŽ: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FC72B-684A-4C17-ABDE-E7036C1AA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74" y="1879184"/>
            <a:ext cx="9319421" cy="445347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zauzima drugo mijesto među krušnim križancima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podnosi hladniju klimu nego pšenica i više se uzgaja u sjevernoj Europi, a kod nas uglavnom u planinskim predjelima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zrno je duže od pšeničnog(dugoljasto), a u donjem dijelu šiljato i ima tajnji omotač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prema kemiskom sastavu raž je vrlo sličan  pšenici ali daje tijesto slabije kvalitete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zrno raži je izduženo, blijedo zelenkaste do žućkaste  boje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najveći dio raži upotrebljava se za dobivanje raženog brašna i krupice</a:t>
            </a:r>
          </a:p>
        </p:txBody>
      </p:sp>
    </p:spTree>
    <p:extLst>
      <p:ext uri="{BB962C8B-B14F-4D97-AF65-F5344CB8AC3E}">
        <p14:creationId xmlns:p14="http://schemas.microsoft.com/office/powerpoint/2010/main" val="14679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BDD28E4F-3EDC-4EBF-BFA6-7156F5BD3A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05" y="3249319"/>
            <a:ext cx="3981405" cy="2698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D3BBAB-51A5-4818-B23F-0E49C997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85754"/>
          </a:xfrm>
        </p:spPr>
        <p:txBody>
          <a:bodyPr>
            <a:normAutofit fontScale="90000"/>
          </a:bodyPr>
          <a:lstStyle/>
          <a:p>
            <a:r>
              <a:rPr lang="hr-HR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KUKURUZ: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96A1EA2-D77F-43E0-9ADD-6123D82978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66" y="-132178"/>
            <a:ext cx="3503027" cy="3230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CB3EE-09C2-464A-9C79-A783D7F1C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48" y="1068310"/>
            <a:ext cx="9061970" cy="5503086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pored pšenice i raži  spada u najvažnije žitarice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uzgaja se velik broj sorti kukuruza , ali najveće značenje imaju sorte zuban i </a:t>
            </a:r>
            <a:r>
              <a:rPr lang="hr-H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tvrdunac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600" b="1" u="db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UPOTREBA KUKURUZA</a:t>
            </a:r>
            <a:r>
              <a:rPr lang="hr-H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sz="3600" b="1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ZA LJUDSKU PREHRANU 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pekarstvu za izradu kukuruznog kruha ili se miješa sa drugim brašnima</a:t>
            </a:r>
          </a:p>
          <a:p>
            <a:pPr lvl="0"/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pripremu palente 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izradu kukuruznih pahuljica i  kokica </a:t>
            </a:r>
          </a:p>
          <a:p>
            <a:pPr lvl="0"/>
            <a:r>
              <a:rPr lang="hr-HR" sz="3600" b="1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KAO STOČNA HRANA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upotrebljavaju se zrna i stabljike </a:t>
            </a:r>
          </a:p>
          <a:p>
            <a:pPr lvl="0"/>
            <a:r>
              <a:rPr lang="hr-HR" sz="3600" b="1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ZA INDUSTRIJSKU PRERADU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se pri proizvodnji škroba , alkohola , piva, kvasca , ulje iz klice i dr.</a:t>
            </a:r>
          </a:p>
          <a:p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hr-HR" sz="1600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2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D74FEF-1D44-4552-AC13-86711B62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JEČAM: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FBACA6-3F63-44B1-AFED-346D50177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02" y="1737360"/>
            <a:ext cx="8857782" cy="4654562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ubraja se među najstarije kultivirane žitarice s većim brojem normalno razvijenih klasića sa zrnima žute boje smještenim u pljevicu s osjem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najstarija je žitarica koja uspijeva na slabijim zemljištima i podnosi oštru klimu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hr-H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UPOTREBA JEČMA:</a:t>
            </a:r>
            <a:r>
              <a:rPr lang="hr-HR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proizvodnji piva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proizvodnju ječmenog kruha i ječmene kaše(oljušteni ječam)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prženi proklijani služi kao zamijena za kavu, a osušeni proklijali ječam ili sad koristi se kao osnova za dobivanje alkohola, kvasca, maltoze i dekstrina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dosta se koristi i kao hrana za stoku i perad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hr-HR" sz="1600" dirty="0">
              <a:solidFill>
                <a:srgbClr val="FF0000"/>
              </a:solidFill>
            </a:endParaRP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545D43C-501B-4EFA-8EF3-64F03DDECA1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" b="12086"/>
          <a:stretch/>
        </p:blipFill>
        <p:spPr bwMode="auto">
          <a:xfrm>
            <a:off x="8457960" y="-74979"/>
            <a:ext cx="3267075" cy="1943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D96907C-9612-4698-9BA9-2D072BB689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985" y="2229704"/>
            <a:ext cx="2385726" cy="407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9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1D00B9-8FF9-4754-A565-D31F3F51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ZOB: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55C8C0-20FC-48A7-8DB6-491813159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90" y="1737360"/>
            <a:ext cx="8174202" cy="4087811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pretežno služi kao stočna hrana, a naročito za konje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zrno je veće od pšeničnog, ima izraženu brazdu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boja zrna je bijela, žuta, smeđa ili crvenkasta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sadrži mnogo masti, bjelančevina i E – vitamina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zobi se pripremaju zobene pahuljice koje su zdrava hrana za djecu i odrasle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zobeno brašno koristi se u pekarstvu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 je zdrava i punovrijedna hrana, od nje se izrađuje zobena kaša, a može se u prehrani koristiti i zrnje zobi 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1CCDCA7-E5AC-468E-BC7F-1C2C2E1113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792" y="0"/>
            <a:ext cx="1800225" cy="24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EA854E0-35B0-41B3-BE14-75C286B895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82" y="3188117"/>
            <a:ext cx="3338004" cy="2389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2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0C706A-6915-4997-8135-B083FDFEA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HELJDA: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DE3C27-905B-4EE3-A102-2445F54E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7360"/>
            <a:ext cx="9611885" cy="4521397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svrstava se u</a:t>
            </a:r>
            <a:r>
              <a:rPr lang="hr-HR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žitarice</a:t>
            </a:r>
            <a:r>
              <a:rPr lang="hr-HR" sz="22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 ima zrno slično rižinom a i način korištenja, no po morfološkim i fiziološkim svojstvima se bitno razlikuje od drugih žitarica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 biljka izvorno potječe iz Azije, a od 10 do 13 stoljeća heljda se naširoko kultivirala u Kini, zatim se proširila u Europu i Rusiju, a kasnije u Ameriku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sjemenke heljde su po veličini slične sjemenkama pšenice, ali posjeduju jedinstvenu trokutastu formu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sadrži više bjelančevina od riže, pšenice, prosa i kukuruza, te je bogata esencijalnim kiselinama, a sadrži i vitamine B1 i B2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također se koristi i </a:t>
            </a:r>
            <a:r>
              <a:rPr lang="hr-HR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brašno od heljde</a:t>
            </a:r>
            <a:r>
              <a:rPr lang="hr-H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može imati tamniju ili svijetliju boju, tamnije brašno sadrži više nutrijenata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heljda </a:t>
            </a:r>
            <a:r>
              <a:rPr lang="hr-HR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sadrži gluten</a:t>
            </a: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zbog čega je pogodna za osobe koje su na njega alergične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BF68EAD-3A75-4A5A-AB03-AA9FFC2771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856" y="-10687"/>
            <a:ext cx="3133725" cy="2045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A63A676-E759-4B77-9F2B-91EDD27B5C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283" y="2366962"/>
            <a:ext cx="3456030" cy="2373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453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D401BAB4-CEE4-481F-AADC-5E997C9A38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596" y="-1"/>
            <a:ext cx="2449532" cy="2494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367D3B0-E305-452D-A328-FA0DCF93DC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323034"/>
            <a:ext cx="3438525" cy="1943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3B331F9-DE31-4039-8AB1-04951A87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PROSO: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F429F4-FE66-444C-ABD6-48604267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72" y="1737360"/>
            <a:ext cx="9798317" cy="4226959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slabo zastupljena žitarica, ima malo okruglo zrno, koje se obično ljušti u posebnim ljuštionicama ili mlinovima i upotrebljava za hranu kao kaša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najstarija je žitarica u našim krajevima, uglavnom se upotrebljava za prehranu stoke, a može se koristiti i u pekarstvu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 izvrsnu prehrambenu vrijednost i ljekovita svojstva te se preporučuje u prehrani sportaša , starijih osoba , dijabetičara i osoba koje obavljaju težak fizički rad</a:t>
            </a:r>
            <a:endParaRPr lang="hr-H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sadrži čak 15% bjelančevina, što ga čini vrhunskom namjernicom za vegetarijance a uz to je bogat vlaknima i vitaminima B-kompleks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odličan je izvor minerala, jer u njemu ima željeza, magnezija, mangana, fosfora i kalija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prosa možemo pripremiti kašu ali i brašno koje ima odlična vezivna svojstva pa ga se koristi umjesto bjelanjaka za izradu kolača</a:t>
            </a:r>
          </a:p>
        </p:txBody>
      </p:sp>
    </p:spTree>
    <p:extLst>
      <p:ext uri="{BB962C8B-B14F-4D97-AF65-F5344CB8AC3E}">
        <p14:creationId xmlns:p14="http://schemas.microsoft.com/office/powerpoint/2010/main" val="9826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748EF3-6173-4D86-AAE5-68F6B9AA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SIRAK: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ED0CE7-403A-483E-B9ED-EEAC8335B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96" y="1884936"/>
            <a:ext cx="8771425" cy="363651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srodan je prosu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glavnom služi za ishranu peradi, no u siromašnim dijelovima Afrike važna je hrana za ljude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može se koristiti u različite svrhe, za prehranu ljudi, prehranu domaćih životinja, kako zrnom tako i zelenom masom, u industriji(škrob, glukoza, šećerni sirup, alkohol itd.)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metlica od sirka služi za proizvodnju metli i četaka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286BA8A-EE04-4D0F-B4E6-30775BADF0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20" y="-26244"/>
            <a:ext cx="3114675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444BCF4-A66E-4170-898B-51198DBA81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74" y="2984583"/>
            <a:ext cx="3451046" cy="3185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3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3D289D12-4755-4F4A-8DA9-6A7D0D857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105635"/>
            <a:ext cx="5451627" cy="43266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DFF1BC-C7F2-4E0F-94D5-42C00FF3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8310" y="1329782"/>
            <a:ext cx="5570339" cy="4971292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hr-HR" altLang="sr-Latn-RS" b="1" u="sng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hr-HR" altLang="sr-Latn-RS" b="1" u="sng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r-HR" altLang="sr-Latn-R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Naziv zanimanja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alt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PEKAR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r-HR" altLang="sr-Latn-R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Naziv pre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dmeta: </a:t>
            </a:r>
            <a:r>
              <a:rPr lang="hr-HR" alt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POZNAVANJE SIROVINA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r-HR" altLang="sr-Latn-R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Razred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hr-HR" alt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r-HR" altLang="sr-Latn-R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Naziv nastavne jedinice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r-HR" altLang="sr-Latn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ŽITARICE – ZNAČAJ I PODJELA</a:t>
            </a:r>
          </a:p>
          <a:p>
            <a:endParaRPr lang="hr-H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34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FDF25F-4AA4-4CAB-8D30-F725E713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RIŽA: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E2459D-264A-4CA1-A4E0-4843FBEED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97" y="1810541"/>
            <a:ext cx="9093008" cy="4483727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izrazito tropska i suptropska biljka, zahtjeva puno vlage i toplu klimu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hr-H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MOŽE BITI: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neoljuštena – s omotačem žute boje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oljuštena – bez omotača žućkaste boje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polirana – bijele boje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neoljuštena riža naziva se </a:t>
            </a:r>
            <a:r>
              <a:rPr lang="hr-HR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paddy</a:t>
            </a: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(pedi) riža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ispod vanjske ljuske nalazi se žilava bijela, žuta ili crvenkasta unutrašnja ljuska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skidanjem (ljuštenjem) vanjske ljuske, dobiva se nečista,  često i crvenkasta </a:t>
            </a:r>
            <a:r>
              <a:rPr lang="hr-H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sirova riža koja se prodaje pod nazi</a:t>
            </a: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vom </a:t>
            </a:r>
            <a:r>
              <a:rPr lang="hr-HR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kargo</a:t>
            </a:r>
          </a:p>
          <a:p>
            <a:pPr marL="0" indent="0">
              <a:buNone/>
            </a:pPr>
            <a:endParaRPr lang="hr-HR" sz="1600" dirty="0"/>
          </a:p>
          <a:p>
            <a:pPr>
              <a:buFont typeface="+mj-lt"/>
              <a:buAutoNum type="alphaLcParenR"/>
            </a:pPr>
            <a:endParaRPr lang="hr-HR" sz="16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AA5E980-A739-4BD7-8115-F812117A5F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88" y="16618"/>
            <a:ext cx="2647950" cy="1990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B48F1A3-3FC0-480F-BDD6-EE614D2D56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74" y="4278616"/>
            <a:ext cx="285750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937123D-E9C1-4591-8055-9BAFCABD27D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99" y="2089376"/>
            <a:ext cx="4429125" cy="2152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32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043A8148-2DA5-4AD8-A314-D8BE2E0BE8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80" y="4086225"/>
            <a:ext cx="5372100" cy="2771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6B5721D-784C-4313-BF6E-C249F853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KRUPNIK(DINKEL ILI PIR):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DA1133-4EBC-4D95-9E8E-556EA67F2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04" y="1840547"/>
            <a:ext cx="9124279" cy="363651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spada među najstarije žitarice, pa se zove </a:t>
            </a:r>
            <a:r>
              <a:rPr lang="hr-HR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PRAPŠENICA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je od najstarijih žitarica, koja potiče iz Azije a spominje se još u Starom zavjetu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sadrži nešto više proteina od pšenice, nezasićene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masti,vitamine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,C i B skupine, minerale(kalcij, selen, kobalt, željezo, fosfor, magnezij, kalij, bakar) te vlakna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mljevenjem krupnika dobiva se krupnikovo brašno koje se primjenjuje pri proizvodnji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krupnikova kruha i krupnikova miješanog kruha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567AEC9-A733-47C7-9300-EB9BC08ACD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94" y="0"/>
            <a:ext cx="2962275" cy="2962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488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ovni rezultat za ŠTO JE KHORASANA PŠENICA">
            <a:extLst>
              <a:ext uri="{FF2B5EF4-FFF2-40B4-BE49-F238E27FC236}">
                <a16:creationId xmlns:a16="http://schemas.microsoft.com/office/drawing/2014/main" id="{707558A2-1744-4E19-91B6-C94158B3FA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17" y="2450237"/>
            <a:ext cx="4573470" cy="2670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Slikovni rezultat za kAMUT">
            <a:extLst>
              <a:ext uri="{FF2B5EF4-FFF2-40B4-BE49-F238E27FC236}">
                <a16:creationId xmlns:a16="http://schemas.microsoft.com/office/drawing/2014/main" id="{4825CF00-AAA4-4429-BB48-AB1AD3C1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27" y="111211"/>
            <a:ext cx="4130583" cy="23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1EEC53D-F811-4E37-9BAA-00FEF509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KAMUT: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346C98-AD44-40B9-9AA5-76607124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73" y="1737360"/>
            <a:ext cx="9209310" cy="430833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 je za drevnu pšenicu, poznatu kao </a:t>
            </a:r>
            <a:r>
              <a:rPr lang="hr-HR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KHORSAN PŠENICA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potječe iz Egipta, koja je uvezena u SAD 1949 godine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 se u proizvodnji hiljade proizvoda, uključujući kruh, žitarice, paste, peciva, grickalice, zrna kave, krekera, piva itd.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kamut je organski, ne genetski modificirana, drevna pšenica slična durum pšenici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uzgaja se u Sjevernoj Americi isključivo na ekološki način te je osigurana maksimalna kvaliteta proizvoda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 izraženi orašasti okus te glatku teksturu koja ostaje očuvana i nakon kuhanja  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168405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45D75D6-3B40-4291-8D32-886A6380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hr-HR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PITANJA ZA PONAVLJANJE: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5C79288-C2CD-401C-BF36-C5C53CCD0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3" r="6067" b="-1947"/>
          <a:stretch/>
        </p:blipFill>
        <p:spPr>
          <a:xfrm>
            <a:off x="20" y="-12128"/>
            <a:ext cx="4371955" cy="70224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D409CF-2E00-45CB-94F5-252D227C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975" y="2055767"/>
            <a:ext cx="7820005" cy="4802231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podrazumijevamo pod pojmom žitarice?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Nabroji žitarice!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Kakve su to neoljuštene žitarice?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se dobiju oljuštene žitarice?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Opiši žitarice od cjelovitog zrna! 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Opiši žitarice od necjelovitog zrna?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su posije i klice?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žitarice se mogu staviti na tržište pod nazivom ”kaša”?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Nabroji proizvode od žitarica!</a:t>
            </a:r>
          </a:p>
        </p:txBody>
      </p:sp>
    </p:spTree>
    <p:extLst>
      <p:ext uri="{BB962C8B-B14F-4D97-AF65-F5344CB8AC3E}">
        <p14:creationId xmlns:p14="http://schemas.microsoft.com/office/powerpoint/2010/main" val="21895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9E9360-9C7D-4844-9630-E67072F7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hr-HR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PITANJA ZA PONAVLJANJE: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D4D50D2B-6A85-469F-921A-FF92B0FE3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697445"/>
            <a:ext cx="4001315" cy="51996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5E9B20-D85E-48F5-BCC2-F0BDA598D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313" y="2085702"/>
            <a:ext cx="6679025" cy="42481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Opiši meku pšenicu ?</a:t>
            </a:r>
          </a:p>
          <a:p>
            <a:pPr marL="0" indent="0"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 Opiši tvrdu pšenicu ?</a:t>
            </a:r>
          </a:p>
          <a:p>
            <a:pPr marL="0" indent="0"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 Kakve su to ozime pšenice ?</a:t>
            </a:r>
          </a:p>
          <a:p>
            <a:pPr marL="0" indent="0"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 Kakve su to jare pšenice ?</a:t>
            </a:r>
          </a:p>
          <a:p>
            <a:pPr marL="0" indent="0"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 Kakve su to fakultativne sorte pšenice ?</a:t>
            </a:r>
          </a:p>
          <a:p>
            <a:pPr marL="0" indent="0"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 Što je hibrid ?</a:t>
            </a:r>
          </a:p>
          <a:p>
            <a:pPr marL="0" indent="0"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 Za što se koristi i prerađuje pšenica?</a:t>
            </a:r>
          </a:p>
          <a:p>
            <a:pPr marL="0" indent="0"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Kako je građena pšenica – opiši?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Opiši raž!</a:t>
            </a:r>
          </a:p>
          <a:p>
            <a:pPr marL="0" indent="0">
              <a:buNone/>
            </a:pPr>
            <a:endParaRPr lang="hr-HR" sz="1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65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5A485-F410-4F7B-93A8-62714872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PITANJA ZA PONAVLJANJE: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714BA3-BE2D-4AD4-BC6E-7D8088A43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4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Opiši kukuruz ?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Opiši ječam ?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Opiši zob ?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Opiši heljdu ?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Opiši proso ?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Opiši sirak ?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Opiši rižu ?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Opiši 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krupnik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 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Opiši 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kamut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5" name="Slika 4" descr="Slika na kojoj se prikazuje igračka, lutka, vektorska grafika&#10;&#10;Opis je automatski generiran">
            <a:extLst>
              <a:ext uri="{FF2B5EF4-FFF2-40B4-BE49-F238E27FC236}">
                <a16:creationId xmlns:a16="http://schemas.microsoft.com/office/drawing/2014/main" id="{FD8FA5BA-8CEE-4923-9432-8C9D2B3A2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58" y="1938521"/>
            <a:ext cx="3415873" cy="4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EAD8-D446-4F9E-B1A6-458A2125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ŽITARICE: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CA15C-C27D-45BE-805F-5440BD690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60" y="1882066"/>
            <a:ext cx="6783640" cy="4802589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hr-H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najstarije,najraširenije</a:t>
            </a:r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najvažnije kultivirane biljke na svijetu. Naziv</a:t>
            </a:r>
            <a:r>
              <a:rPr lang="hr-HR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žitarice</a:t>
            </a:r>
            <a:r>
              <a:rPr lang="hr-HR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odnosi se </a:t>
            </a:r>
            <a:r>
              <a:rPr lang="hr-HR" sz="3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biljke</a:t>
            </a:r>
            <a:r>
              <a:rPr lang="hr-HR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naziv žito na njezine </a:t>
            </a:r>
            <a:r>
              <a:rPr lang="hr-HR" sz="3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zrnate plodove-sjemenke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biljne vrste iz porodice trava u koje se ubraja: </a:t>
            </a:r>
            <a:r>
              <a:rPr lang="hr-H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pšenica(uključujući krupnik/</a:t>
            </a:r>
            <a:r>
              <a:rPr lang="hr-H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pir,khorosan</a:t>
            </a:r>
            <a:r>
              <a:rPr lang="hr-H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hr-H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raž,ječam,zob</a:t>
            </a:r>
            <a:r>
              <a:rPr lang="hr-H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kukuruz,riža,proso,sirak</a:t>
            </a:r>
            <a:r>
              <a:rPr lang="hr-H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pšenoraž (tritikale) te heljda</a:t>
            </a:r>
          </a:p>
        </p:txBody>
      </p:sp>
      <p:pic>
        <p:nvPicPr>
          <p:cNvPr id="1026" name="Picture 2" descr="Slikovni rezultat za žitarice">
            <a:extLst>
              <a:ext uri="{FF2B5EF4-FFF2-40B4-BE49-F238E27FC236}">
                <a16:creationId xmlns:a16="http://schemas.microsoft.com/office/drawing/2014/main" id="{F6BDDC95-1FEE-40E6-B89A-5B6F3FB7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84" y="2119909"/>
            <a:ext cx="4799870" cy="356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7D3F-A813-4E56-82A6-9A4A5DF0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PODJELA ŽITARICA: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C7774-563B-461B-B74F-364F31C64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78" y="1737360"/>
            <a:ext cx="8020975" cy="4485887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hr-H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NEOLJUŠTENE ŽITARICE:</a:t>
            </a:r>
            <a:r>
              <a:rPr lang="hr-HR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žitarice koje sadrže pljevicu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hr-H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OLJUŠTENE ŽITARICE: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žitarice dobivene ljuštenjem pljevice ili skidanjem pljevice drugom odgovarajućom obradom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hr-H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ŽITARICE OD CJELOVITOG ZRNA: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žitarice koje se sastoje od usplođa(omotača),endosprema i/ili klice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hr-H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ŽITARICE OD NECJELOVITOG ZRNA: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žitarice koje se sastoje samo endosprema,odnosno žitarice kojima su uklonjene usplođe i klica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hr-H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POSIJE(MEKINJE) I KLICE:</a:t>
            </a:r>
            <a:r>
              <a:rPr lang="hr-H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jestivi nusproizvod mljevenja žitarica, a sastoje se pretežito od usplođa i aleuronskog sloja zrna</a:t>
            </a:r>
            <a:endParaRPr lang="hr-HR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likovni rezultat za neoljuštene zitarice">
            <a:extLst>
              <a:ext uri="{FF2B5EF4-FFF2-40B4-BE49-F238E27FC236}">
                <a16:creationId xmlns:a16="http://schemas.microsoft.com/office/drawing/2014/main" id="{CB162A58-CAF9-4E15-BF98-38E82C06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966" y="286603"/>
            <a:ext cx="3520893" cy="1443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žitarice od cjelovitog zrna">
            <a:extLst>
              <a:ext uri="{FF2B5EF4-FFF2-40B4-BE49-F238E27FC236}">
                <a16:creationId xmlns:a16="http://schemas.microsoft.com/office/drawing/2014/main" id="{27E75407-006A-487B-90A4-2A548F01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53" y="2744555"/>
            <a:ext cx="3572682" cy="1768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F89217-B95F-4F15-867E-EC739B40E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837" y="993478"/>
            <a:ext cx="10058400" cy="5016704"/>
          </a:xfrm>
        </p:spPr>
        <p:txBody>
          <a:bodyPr>
            <a:normAutofit lnSpcReduction="10000"/>
          </a:bodyPr>
          <a:lstStyle/>
          <a:p>
            <a:r>
              <a:rPr lang="hr-HR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OLJUŠTENE ŽITARICE</a:t>
            </a:r>
            <a:r>
              <a:rPr lang="hr-HR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moraju udovoljavati sljedećim standardima kvalitete: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boja, miris i okus moraju odgovarati vrsti žitarice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mogu sadržavati najviše 0,25 % neoljuštenih zrna, najviše 0,25 % nečistoća i zrna drugih žitarica, od čega najviše 0,15 % pljeve i </a:t>
            </a:r>
            <a:r>
              <a:rPr lang="hr-H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pljevice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 najviše 0,10 % zrna drugih žitarica i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mogu sadržavati najviše 10 % lomljenih zrna, odnosno zrna na kojem je otvoren (vidljiv) </a:t>
            </a:r>
            <a:r>
              <a:rPr lang="hr-H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endosperm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Oljušteni ječam, oljuštena zob, oljuštena heljda i oljušteni proso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mogu se stavljati na tržište pod nazivom »kaša« koji mora biti popraćeni podatkom o vrsti žitarice od koje proizvod potječe.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CDB1-D58D-4ADC-8D53-9057346C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05350"/>
          </a:xfrm>
        </p:spPr>
        <p:txBody>
          <a:bodyPr/>
          <a:lstStyle/>
          <a:p>
            <a:r>
              <a:rPr lang="hr-HR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PROIZVODI OD ŽITARICA: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8FE3-0471-42BE-A712-D56839900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5" y="1340528"/>
            <a:ext cx="8407153" cy="48915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hr-H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PROIZVODI OD ŽITARICA:</a:t>
            </a:r>
            <a:r>
              <a:rPr lang="hr-H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proizvodi dobiveni daljnjom obradom ili preradom  očišćenih žitarica, a namjenjeni su za daljnu proizvodnju i/ili za krajnjeg potrošača.</a:t>
            </a:r>
          </a:p>
          <a:p>
            <a:pPr marL="0" indent="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obzirom na namjenu, sastav, osobine i vrste tehnološkog procesa razvrstavaju se na:</a:t>
            </a:r>
          </a:p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+mj-lt"/>
              <a:buAutoNum type="alphaLcParenR"/>
            </a:pPr>
            <a:r>
              <a:rPr lang="hr-H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mlinske proizvode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+mj-lt"/>
              <a:buAutoNum type="alphaLcParenR"/>
            </a:pPr>
            <a:r>
              <a:rPr lang="hr-H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gotove proizvode od žitarica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+mj-lt"/>
              <a:buAutoNum type="alphaLcParenR"/>
            </a:pPr>
            <a:r>
              <a:rPr lang="hr-H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mješavine za pekarske proizvode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+mj-lt"/>
              <a:buAutoNum type="alphaLcParenR"/>
            </a:pPr>
            <a:r>
              <a:rPr lang="hr-H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pekarske proizvode, tjesteninu, tijesto i proizvode od tijesta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+mj-lt"/>
              <a:buAutoNum type="alphaLcParenR"/>
            </a:pPr>
            <a:r>
              <a:rPr lang="hr-H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fine pekarske i srodne proizvode</a:t>
            </a:r>
          </a:p>
        </p:txBody>
      </p:sp>
      <p:pic>
        <p:nvPicPr>
          <p:cNvPr id="5122" name="Picture 2" descr="Slikovni rezultat za proizvodi od žitarica">
            <a:extLst>
              <a:ext uri="{FF2B5EF4-FFF2-40B4-BE49-F238E27FC236}">
                <a16:creationId xmlns:a16="http://schemas.microsoft.com/office/drawing/2014/main" id="{E78490A7-DC61-44AC-B5D5-D2BE8E41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39" y="1737360"/>
            <a:ext cx="2971551" cy="4096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FB8D-BB43-4732-AC29-612141CF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89" y="233337"/>
            <a:ext cx="10058400" cy="1450757"/>
          </a:xfrm>
        </p:spPr>
        <p:txBody>
          <a:bodyPr/>
          <a:lstStyle/>
          <a:p>
            <a:r>
              <a:rPr lang="hr-HR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ŽITARICE SU: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2FBCC-2D1A-4E29-9953-9423E7CE8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79" y="1757266"/>
            <a:ext cx="8286192" cy="4492613"/>
          </a:xfrm>
        </p:spPr>
        <p:txBody>
          <a:bodyPr>
            <a:noAutofit/>
          </a:bodyPr>
          <a:lstStyle/>
          <a:p>
            <a:pPr>
              <a:buClrTx/>
              <a:buFont typeface="+mj-lt"/>
              <a:buAutoNum type="arabicPeriod"/>
            </a:pPr>
            <a:r>
              <a:rPr lang="hr-H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Pšenica         8. Proso</a:t>
            </a:r>
          </a:p>
          <a:p>
            <a:pPr marL="0" indent="0">
              <a:buNone/>
            </a:pPr>
            <a:r>
              <a:rPr lang="hr-H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Raž               9. Riža</a:t>
            </a:r>
          </a:p>
          <a:p>
            <a:pPr marL="0" indent="0">
              <a:buNone/>
            </a:pPr>
            <a:r>
              <a:rPr lang="hr-H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Kukuruz       10. </a:t>
            </a:r>
            <a:r>
              <a:rPr lang="hr-HR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Krupnik</a:t>
            </a:r>
            <a:r>
              <a:rPr lang="hr-HR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hr-HR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dinekel</a:t>
            </a:r>
            <a:r>
              <a:rPr lang="hr-HR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ili pir )</a:t>
            </a:r>
          </a:p>
          <a:p>
            <a:pPr marL="0" indent="0">
              <a:buNone/>
            </a:pPr>
            <a:r>
              <a:rPr lang="hr-H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Ječam          11. </a:t>
            </a:r>
            <a:r>
              <a:rPr lang="hr-H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Kamut</a:t>
            </a:r>
            <a:endParaRPr lang="hr-H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Zob</a:t>
            </a:r>
          </a:p>
          <a:p>
            <a:pPr marL="0" indent="0">
              <a:buNone/>
            </a:pPr>
            <a:r>
              <a:rPr lang="hr-H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Heljda </a:t>
            </a:r>
          </a:p>
          <a:p>
            <a:pPr marL="0" indent="0">
              <a:buNone/>
            </a:pPr>
            <a:r>
              <a:rPr lang="hr-H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Sirak</a:t>
            </a:r>
          </a:p>
        </p:txBody>
      </p:sp>
      <p:pic>
        <p:nvPicPr>
          <p:cNvPr id="2050" name="Picture 2" descr="Slikovni rezultat za žitarice">
            <a:extLst>
              <a:ext uri="{FF2B5EF4-FFF2-40B4-BE49-F238E27FC236}">
                <a16:creationId xmlns:a16="http://schemas.microsoft.com/office/drawing/2014/main" id="{E6C36E58-17C6-46EF-9F16-D36E795A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16" y="3429000"/>
            <a:ext cx="5014773" cy="281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4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6771AA16-092E-4D88-B034-3BC9281E49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98" y="3240350"/>
            <a:ext cx="3882501" cy="248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C25B8BC-E053-4607-99A7-E548E77ED1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9" y="62837"/>
            <a:ext cx="4181383" cy="3177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AFF75A-9B2C-4859-BE5D-F7E9D32C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PŠENICA: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554B7-DA44-42D6-978A-7F27071AB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33" y="1737360"/>
            <a:ext cx="8094303" cy="44414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podrijetlom je iz Azije, odakle se proširila na ostale kontinente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dobro se prilagođava klimi i tlu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rod pšenice obuhvaća veliki broj vrsta, ali privredu imaju samo obična, tvrda i engleska pšenica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hr-H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PŠENICA SE DIJELI NA</a:t>
            </a: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chemeClr val="tx1"/>
              </a:buClr>
              <a:buFont typeface="+mj-lt"/>
              <a:buAutoNum type="alphaLcParenR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Običnu ili meku pšenicu(Triticum vulgare)</a:t>
            </a:r>
          </a:p>
          <a:p>
            <a:pPr>
              <a:buClr>
                <a:schemeClr val="tx1"/>
              </a:buClr>
              <a:buFont typeface="+mj-lt"/>
              <a:buAutoNum type="alphaLcParenR"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Tvrdu pšenicu(Triticum durum)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HIBRID: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dobiva križanjem različitih sorti radi postizanja što večih prinosa. </a:t>
            </a:r>
            <a:r>
              <a:rPr lang="hr-HR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Križanac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(hibrid) pšenice i raži zove se </a:t>
            </a:r>
            <a:r>
              <a:rPr lang="hr-HR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Triticale</a:t>
            </a:r>
          </a:p>
        </p:txBody>
      </p:sp>
    </p:spTree>
    <p:extLst>
      <p:ext uri="{BB962C8B-B14F-4D97-AF65-F5344CB8AC3E}">
        <p14:creationId xmlns:p14="http://schemas.microsoft.com/office/powerpoint/2010/main" val="299142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45B8E57-5783-4F1D-A86D-35834C94D56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 r="1814" b="1048"/>
          <a:stretch/>
        </p:blipFill>
        <p:spPr bwMode="auto">
          <a:xfrm>
            <a:off x="664301" y="351426"/>
            <a:ext cx="6563542" cy="5474953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287F66-6EEA-4E55-A092-BF12A5092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9031" y="2085703"/>
            <a:ext cx="3690257" cy="3670180"/>
          </a:xfrm>
        </p:spPr>
        <p:txBody>
          <a:bodyPr>
            <a:normAutofit/>
          </a:bodyPr>
          <a:lstStyle/>
          <a:p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Pšenica se prvenstveno prerađuje u brašno , krupicu i griz , a malo se koristi za proizvodnju škroba , glutena i alkohola.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21A14B89-4432-4995-A1D6-51E7D9CD27B4}"/>
              </a:ext>
            </a:extLst>
          </p:cNvPr>
          <p:cNvSpPr txBox="1"/>
          <p:nvPr/>
        </p:nvSpPr>
        <p:spPr>
          <a:xfrm>
            <a:off x="1894587" y="5755883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8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UZDUŽNI PRESJEK ZRNA PŠENICE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974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626</TotalTime>
  <Words>1881</Words>
  <Application>Microsoft Office PowerPoint</Application>
  <PresentationFormat>Široki zaslon</PresentationFormat>
  <Paragraphs>191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2" baseType="lpstr">
      <vt:lpstr>Calibri</vt:lpstr>
      <vt:lpstr>Calibri Light</vt:lpstr>
      <vt:lpstr>Comic Sans MS</vt:lpstr>
      <vt:lpstr>Symbol</vt:lpstr>
      <vt:lpstr>Times New Roman</vt:lpstr>
      <vt:lpstr>Wingdings</vt:lpstr>
      <vt:lpstr>Retrospektiva</vt:lpstr>
      <vt:lpstr>ŽITARICE -ZNAČAJ I PODIJELA</vt:lpstr>
      <vt:lpstr>PowerPoint prezentacija</vt:lpstr>
      <vt:lpstr>ŽITARICE:</vt:lpstr>
      <vt:lpstr>PODJELA ŽITARICA:</vt:lpstr>
      <vt:lpstr>PowerPoint prezentacija</vt:lpstr>
      <vt:lpstr>PROIZVODI OD ŽITARICA:</vt:lpstr>
      <vt:lpstr>ŽITARICE SU:</vt:lpstr>
      <vt:lpstr>PŠENICA:</vt:lpstr>
      <vt:lpstr>PowerPoint prezentacija</vt:lpstr>
      <vt:lpstr>PowerPoint prezentacija</vt:lpstr>
      <vt:lpstr>PowerPoint prezentacija</vt:lpstr>
      <vt:lpstr>PowerPoint prezentacija</vt:lpstr>
      <vt:lpstr>RAŽ:</vt:lpstr>
      <vt:lpstr>KUKURUZ:</vt:lpstr>
      <vt:lpstr>JEČAM:</vt:lpstr>
      <vt:lpstr>ZOB:</vt:lpstr>
      <vt:lpstr>HELJDA:</vt:lpstr>
      <vt:lpstr>PROSO:</vt:lpstr>
      <vt:lpstr>SIRAK:</vt:lpstr>
      <vt:lpstr>RIŽA:</vt:lpstr>
      <vt:lpstr>KRUPNIK(DINKEL ILI PIR):</vt:lpstr>
      <vt:lpstr>KAMUT:</vt:lpstr>
      <vt:lpstr>PITANJA ZA PONAVLJANJE:</vt:lpstr>
      <vt:lpstr>PITANJA ZA PONAVLJANJE:</vt:lpstr>
      <vt:lpstr>PITANJA ZA PONAVLJANJE: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ŽITARICE-ZNAČAJ I PODIJELA</dc:title>
  <dc:creator>Korisnik</dc:creator>
  <cp:lastModifiedBy>Sanja Banfić-Kontrec</cp:lastModifiedBy>
  <cp:revision>74</cp:revision>
  <dcterms:created xsi:type="dcterms:W3CDTF">2020-02-12T15:23:01Z</dcterms:created>
  <dcterms:modified xsi:type="dcterms:W3CDTF">2021-12-23T07:32:20Z</dcterms:modified>
</cp:coreProperties>
</file>