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6" r:id="rId1"/>
  </p:sldMasterIdLst>
  <p:sldIdLst>
    <p:sldId id="256" r:id="rId2"/>
    <p:sldId id="273" r:id="rId3"/>
    <p:sldId id="258" r:id="rId4"/>
    <p:sldId id="274" r:id="rId5"/>
    <p:sldId id="275" r:id="rId6"/>
    <p:sldId id="276" r:id="rId7"/>
    <p:sldId id="277" r:id="rId8"/>
    <p:sldId id="278" r:id="rId9"/>
    <p:sldId id="287" r:id="rId10"/>
    <p:sldId id="279" r:id="rId11"/>
    <p:sldId id="280" r:id="rId12"/>
    <p:sldId id="281" r:id="rId13"/>
    <p:sldId id="282" r:id="rId14"/>
    <p:sldId id="288" r:id="rId15"/>
    <p:sldId id="283" r:id="rId16"/>
    <p:sldId id="284" r:id="rId17"/>
    <p:sldId id="285" r:id="rId18"/>
    <p:sldId id="286" r:id="rId19"/>
    <p:sldId id="289" r:id="rId2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0B62DF-6BC3-492C-B85E-4D2C87397E34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1586CBBD-0808-4A4D-A3F5-EB24A792403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62DF-6BC3-492C-B85E-4D2C87397E34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CBBD-0808-4A4D-A3F5-EB24A79240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62DF-6BC3-492C-B85E-4D2C87397E34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CBBD-0808-4A4D-A3F5-EB24A79240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62DF-6BC3-492C-B85E-4D2C87397E34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CBBD-0808-4A4D-A3F5-EB24A7924037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0B62DF-6BC3-492C-B85E-4D2C87397E34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CBBD-0808-4A4D-A3F5-EB24A7924037}" type="slidenum">
              <a:rPr lang="hr-HR" smtClean="0"/>
              <a:t>‹#›</a:t>
            </a:fld>
            <a:endParaRPr lang="hr-H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62DF-6BC3-492C-B85E-4D2C87397E34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CBBD-0808-4A4D-A3F5-EB24A792403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62DF-6BC3-492C-B85E-4D2C87397E34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CBBD-0808-4A4D-A3F5-EB24A792403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70B62DF-6BC3-492C-B85E-4D2C87397E34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CBBD-0808-4A4D-A3F5-EB24A7924037}" type="slidenum">
              <a:rPr lang="hr-HR" smtClean="0"/>
              <a:t>‹#›</a:t>
            </a:fld>
            <a:endParaRPr lang="hr-HR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62DF-6BC3-492C-B85E-4D2C87397E34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CBBD-0808-4A4D-A3F5-EB24A792403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0B62DF-6BC3-492C-B85E-4D2C87397E34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CBBD-0808-4A4D-A3F5-EB24A792403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0B62DF-6BC3-492C-B85E-4D2C87397E34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6CBBD-0808-4A4D-A3F5-EB24A7924037}" type="slidenum">
              <a:rPr lang="hr-HR" smtClean="0"/>
              <a:t>‹#›</a:t>
            </a:fld>
            <a:endParaRPr lang="hr-HR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A70B62DF-6BC3-492C-B85E-4D2C87397E34}" type="datetimeFigureOut">
              <a:rPr lang="hr-HR" smtClean="0"/>
              <a:t>16.11.2022.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1586CBBD-0808-4A4D-A3F5-EB24A792403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encrypted-tbn2.gstatic.com/images?q=tbn:ANd9GcTn5OjW_Jrg1iOM2IeET7eEtZ_qB8hOjLsUFF_nQcoR3lZkqkRGi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9872" y="908720"/>
            <a:ext cx="5505003" cy="1581150"/>
          </a:xfrm>
        </p:spPr>
        <p:txBody>
          <a:bodyPr>
            <a:noAutofit/>
          </a:bodyPr>
          <a:lstStyle/>
          <a:p>
            <a:r>
              <a:rPr lang="hr-HR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Zanimanje</a:t>
            </a:r>
            <a: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POMOĆNI PEKAR</a:t>
            </a:r>
            <a:b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hr-HR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Nastavni predmet: TEHNOLOGIJA ZANIMANJA</a:t>
            </a:r>
            <a:b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r-HR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Razred</a:t>
            </a:r>
            <a: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1S</a:t>
            </a:r>
            <a:b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hr-HR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Naziv nastavne jedinice</a:t>
            </a:r>
            <a: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MLINSKI PROIZVODI</a:t>
            </a:r>
            <a:b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r-HR" sz="2000" b="1" cap="none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pripremila</a:t>
            </a:r>
            <a:r>
              <a:rPr lang="hr-HR" sz="2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Sanja Banfić – Kontrec, </a:t>
            </a:r>
            <a:r>
              <a:rPr lang="hr-HR" sz="2000" b="1" cap="none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dipl.ing.prof.savjetnik</a:t>
            </a:r>
            <a:endParaRPr lang="hr-HR" sz="2000" b="1" dirty="0">
              <a:solidFill>
                <a:schemeClr val="accent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541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6F21BA-E905-4EE1-B422-886217277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hr-HR" b="1" u="db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MLINSKI  PROIZVODI  OD RAŽI</a:t>
            </a:r>
            <a:br>
              <a:rPr lang="hr-HR" sz="3300" dirty="0">
                <a:effectLst/>
              </a:rPr>
            </a:br>
            <a:endParaRPr lang="hr-HR" sz="33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7ED71A-650C-443C-97BA-270FA1DC43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339590" cy="493776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MLINSKI PROIZVODI OD RAŽI proizvode se mljevenjem raži .</a:t>
            </a:r>
            <a:endParaRPr lang="hr-HR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Raženo brašno, ražena krupica i ražena </a:t>
            </a:r>
            <a:r>
              <a:rPr lang="hr-HR" sz="2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prekrupa</a:t>
            </a:r>
            <a:r>
              <a:rPr lang="hr-HR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hr-HR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proizvodi koji se dobivaju mljevenjem </a:t>
            </a:r>
            <a:r>
              <a:rPr lang="hr-HR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endosperma</a:t>
            </a:r>
            <a:r>
              <a:rPr lang="hr-H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raži nakon izdvajanja </a:t>
            </a:r>
            <a:r>
              <a:rPr lang="hr-HR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usplođa</a:t>
            </a:r>
            <a:r>
              <a:rPr lang="hr-H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klice.</a:t>
            </a:r>
          </a:p>
          <a:p>
            <a:pPr marL="0" indent="0">
              <a:lnSpc>
                <a:spcPct val="90000"/>
              </a:lnSpc>
              <a:buNone/>
            </a:pPr>
            <a:endParaRPr lang="hr-HR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Raženi mlinski proizvodi od cjelovitog zrna</a:t>
            </a:r>
            <a:r>
              <a:rPr lang="hr-HR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proizvode se mljevenjem očišćenih i oljuštenih cjelovitih zrna raži.</a:t>
            </a:r>
          </a:p>
          <a:p>
            <a:pPr>
              <a:lnSpc>
                <a:spcPct val="90000"/>
              </a:lnSpc>
            </a:pPr>
            <a:endParaRPr lang="hr-HR" sz="1700" dirty="0"/>
          </a:p>
        </p:txBody>
      </p:sp>
      <p:pic>
        <p:nvPicPr>
          <p:cNvPr id="4" name="Slika 3" descr="Slikovni rezultat za ra&amp;zcaron;">
            <a:extLst>
              <a:ext uri="{FF2B5EF4-FFF2-40B4-BE49-F238E27FC236}">
                <a16:creationId xmlns:a16="http://schemas.microsoft.com/office/drawing/2014/main" id="{F79FAECF-1378-482C-905F-10C1137CA8F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4" r="24302"/>
          <a:stretch/>
        </p:blipFill>
        <p:spPr bwMode="auto">
          <a:xfrm>
            <a:off x="4615815" y="1298448"/>
            <a:ext cx="4251960" cy="493776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929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A2C56F-E1DB-4194-BF0B-D89570A79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Mlinski proizvodi od RAŽI su :</a:t>
            </a:r>
            <a:br>
              <a:rPr lang="hr-HR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3200" b="1" u="sng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92E2DC-0EBB-455B-B362-0947187161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7660" y="1113782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hr-HR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RAŽENO BRAŠNO 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 descr="Slikovni rezultat za ra&amp;zcaron;eno brašno">
            <a:extLst>
              <a:ext uri="{FF2B5EF4-FFF2-40B4-BE49-F238E27FC236}">
                <a16:creationId xmlns:a16="http://schemas.microsoft.com/office/drawing/2014/main" id="{F68747A0-C001-4F67-95BC-63CF9DA6C64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8" t="13486" r="19218" b="28498"/>
          <a:stretch/>
        </p:blipFill>
        <p:spPr bwMode="auto">
          <a:xfrm>
            <a:off x="3756618" y="1479244"/>
            <a:ext cx="3372520" cy="24174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29A9817-703F-4C64-B8FD-7BBEE5E886E9}"/>
              </a:ext>
            </a:extLst>
          </p:cNvPr>
          <p:cNvSpPr txBox="1"/>
          <p:nvPr/>
        </p:nvSpPr>
        <p:spPr>
          <a:xfrm>
            <a:off x="179512" y="358266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RAŽENA KRUPICA 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Slika 6" descr="Slikovni rezultat za ra&amp;zcaron;enA krupica">
            <a:extLst>
              <a:ext uri="{FF2B5EF4-FFF2-40B4-BE49-F238E27FC236}">
                <a16:creationId xmlns:a16="http://schemas.microsoft.com/office/drawing/2014/main" id="{1A611EBC-8805-4F31-8650-65131401E22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10" y="3974600"/>
            <a:ext cx="351653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517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FD6C8B-17DF-454B-ADB3-E26A9B9064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20" y="308248"/>
            <a:ext cx="8595360" cy="5927960"/>
          </a:xfrm>
        </p:spPr>
        <p:txBody>
          <a:bodyPr/>
          <a:lstStyle/>
          <a:p>
            <a:pPr marL="0" indent="0">
              <a:buNone/>
            </a:pPr>
            <a:r>
              <a:rPr lang="hr-H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RAŽENA PREKRUPA</a:t>
            </a:r>
            <a:r>
              <a:rPr lang="hr-H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 proizvod proizveden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krupljenjem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endosperma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raži kojem je izdvojena klica i kojem su uklonjene čestice manje od 700 µm.</a:t>
            </a:r>
          </a:p>
          <a:p>
            <a:pPr marL="0" indent="0">
              <a:buNone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just">
              <a:buNone/>
            </a:pPr>
            <a:r>
              <a:rPr lang="hr-H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4.RAŽENO BRAŠNO I RAŽENA PREKRUPA IZ CIJELOG ZRNA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 descr="Slikovni rezultat za ra&amp;zcaron;enA krupica">
            <a:extLst>
              <a:ext uri="{FF2B5EF4-FFF2-40B4-BE49-F238E27FC236}">
                <a16:creationId xmlns:a16="http://schemas.microsoft.com/office/drawing/2014/main" id="{A80AD82D-B585-4929-8324-648FC3E2B6F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3" b="26562"/>
          <a:stretch/>
        </p:blipFill>
        <p:spPr bwMode="auto">
          <a:xfrm>
            <a:off x="3707904" y="1196752"/>
            <a:ext cx="3528392" cy="22322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6" name="Picture 4" descr="INTEGRALNO RAŽENO BRAŠNO – INTERPAK (1kg) | BioPijaca.com">
            <a:extLst>
              <a:ext uri="{FF2B5EF4-FFF2-40B4-BE49-F238E27FC236}">
                <a16:creationId xmlns:a16="http://schemas.microsoft.com/office/drawing/2014/main" id="{DFE2A139-7C8E-4C3B-96EA-B4CBBA249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67"/>
          <a:stretch/>
        </p:blipFill>
        <p:spPr bwMode="auto">
          <a:xfrm>
            <a:off x="3630922" y="4317504"/>
            <a:ext cx="3528392" cy="24268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70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977667-D1DD-431C-BEDC-679F688EDC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20" y="836712"/>
            <a:ext cx="8595360" cy="3672408"/>
          </a:xfrm>
        </p:spPr>
        <p:txBody>
          <a:bodyPr/>
          <a:lstStyle/>
          <a:p>
            <a:pPr marL="0" indent="0" algn="just">
              <a:buNone/>
            </a:pPr>
            <a:r>
              <a:rPr lang="hr-H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RAŽENO  BRAŠNO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prema sadržaju pepela sortira na osnovu količine pepela na:</a:t>
            </a:r>
          </a:p>
          <a:p>
            <a:pPr marL="742950" lvl="1" indent="-285750">
              <a:buFont typeface="+mj-lt"/>
              <a:buAutoNum type="alphaLcParenR"/>
              <a:tabLst>
                <a:tab pos="900430" algn="l"/>
                <a:tab pos="1143000" algn="l"/>
              </a:tabLst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  750 – ima pepela od 0,70 – 0,80 %</a:t>
            </a:r>
          </a:p>
          <a:p>
            <a:pPr marL="742950" lvl="1" indent="-285750">
              <a:buFont typeface="+mj-lt"/>
              <a:buAutoNum type="alphaLcParenR"/>
              <a:tabLst>
                <a:tab pos="900430" algn="l"/>
                <a:tab pos="1143000" algn="l"/>
              </a:tabLst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 950 – ima pepela od 0.90 do 1.00 % , to je bijelo , svijetlo raženo brašno</a:t>
            </a:r>
          </a:p>
          <a:p>
            <a:pPr marL="742950" lvl="1" indent="-285750">
              <a:buFont typeface="+mj-lt"/>
              <a:buAutoNum type="alphaLcParenR"/>
              <a:tabLst>
                <a:tab pos="900430" algn="l"/>
                <a:tab pos="1143000" algn="l"/>
              </a:tabLst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TIP 1250 – ima pepela od 1.20 do 1.30 %  , to je crno, tamno raženo brašno</a:t>
            </a:r>
          </a:p>
          <a:p>
            <a:pPr marL="457200" lvl="1" indent="0">
              <a:buNone/>
              <a:tabLst>
                <a:tab pos="900430" algn="l"/>
                <a:tab pos="1143000" algn="l"/>
              </a:tabLst>
            </a:pPr>
            <a:endParaRPr lang="hr-HR" dirty="0"/>
          </a:p>
        </p:txBody>
      </p:sp>
      <p:sp>
        <p:nvSpPr>
          <p:cNvPr id="6" name="AutoShape 6" descr="Raženo brašno za kosu u obliku šampona. Zašto se isplati koristiti?">
            <a:extLst>
              <a:ext uri="{FF2B5EF4-FFF2-40B4-BE49-F238E27FC236}">
                <a16:creationId xmlns:a16="http://schemas.microsoft.com/office/drawing/2014/main" id="{1A9E4757-E666-4AD6-915A-AE0FDEEFB0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8" descr="Rye Flour: The Pumpernickel Flour - SPICEography">
            <a:extLst>
              <a:ext uri="{FF2B5EF4-FFF2-40B4-BE49-F238E27FC236}">
                <a16:creationId xmlns:a16="http://schemas.microsoft.com/office/drawing/2014/main" id="{AD80F61C-0829-4826-9239-2B076BE8A8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4" name="Picture 10" descr="Danish Bread 101: What is Rugbrod? | O&amp;H Danish Bakery">
            <a:extLst>
              <a:ext uri="{FF2B5EF4-FFF2-40B4-BE49-F238E27FC236}">
                <a16:creationId xmlns:a16="http://schemas.microsoft.com/office/drawing/2014/main" id="{D7641CFE-7BE9-4C96-9CD9-D1FCE494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09" y="3886200"/>
            <a:ext cx="4354181" cy="2773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42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AE9CBF-4C01-4D3D-A143-10D4724D4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33466"/>
            <a:ext cx="8591550" cy="1066800"/>
          </a:xfrm>
        </p:spPr>
        <p:txBody>
          <a:bodyPr anchor="b">
            <a:normAutofit/>
          </a:bodyPr>
          <a:lstStyle/>
          <a:p>
            <a:pPr algn="ctr"/>
            <a:r>
              <a:rPr lang="hr-HR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PROVJERI SVOJE ZNANJE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597235-488E-4356-A70E-0DD2211CA6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749" y="1772816"/>
            <a:ext cx="5657056" cy="5730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1.Kako se proizvode mlinski proizvodi od raži ?</a:t>
            </a:r>
            <a:endParaRPr lang="hr-H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Kako se dobivaju raženo brašno , ražena krupica i ražena </a:t>
            </a:r>
            <a:r>
              <a:rPr lang="hr-HR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prekrupa</a:t>
            </a:r>
            <a:r>
              <a:rPr lang="hr-H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hr-H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Kako se proizvode raženi mlinski proizvodi od cjelovitog zrna ?</a:t>
            </a:r>
            <a:endParaRPr lang="hr-H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 Nabroji mlinske proizvode od raži !</a:t>
            </a:r>
            <a:endParaRPr lang="hr-H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5.Nabroji i opiši tipove raženog brašna ?</a:t>
            </a:r>
            <a:endParaRPr lang="hr-H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026" name="Picture 2" descr="Pytanie Znak Zapytania Pomoc - Darmowe zdjęcie na Pixabay">
            <a:extLst>
              <a:ext uri="{FF2B5EF4-FFF2-40B4-BE49-F238E27FC236}">
                <a16:creationId xmlns:a16="http://schemas.microsoft.com/office/drawing/2014/main" id="{C2AB74E4-2B3E-4DB7-94E2-FEE278188A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r="-3" b="-3"/>
          <a:stretch/>
        </p:blipFill>
        <p:spPr bwMode="auto">
          <a:xfrm>
            <a:off x="5940152" y="2060848"/>
            <a:ext cx="3071638" cy="4030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777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EB5DE6-E3FD-4AA9-ACC2-052C184E3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4" y="228601"/>
            <a:ext cx="8760271" cy="1112167"/>
          </a:xfrm>
        </p:spPr>
        <p:txBody>
          <a:bodyPr>
            <a:noAutofit/>
          </a:bodyPr>
          <a:lstStyle/>
          <a:p>
            <a:pPr algn="ctr"/>
            <a:r>
              <a:rPr lang="hr-HR" b="1" u="dbl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MLINSKI  PROIZVODI  OD  KUKURUZA</a:t>
            </a:r>
            <a:endParaRPr lang="hr-HR" dirty="0">
              <a:solidFill>
                <a:srgbClr val="FF0000"/>
              </a:solidFill>
            </a:endParaRPr>
          </a:p>
        </p:txBody>
      </p:sp>
      <p:pic>
        <p:nvPicPr>
          <p:cNvPr id="5" name="Rezervirano mjesto sadržaja 4" descr="Slikovni rezultat za kukuruz">
            <a:extLst>
              <a:ext uri="{FF2B5EF4-FFF2-40B4-BE49-F238E27FC236}">
                <a16:creationId xmlns:a16="http://schemas.microsoft.com/office/drawing/2014/main" id="{71694478-E666-4840-8180-193B277BF159}"/>
              </a:ext>
            </a:extLst>
          </p:cNvPr>
          <p:cNvPicPr>
            <a:picLocks noGrp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089" r="-954" b="8397"/>
          <a:stretch/>
        </p:blipFill>
        <p:spPr bwMode="auto">
          <a:xfrm>
            <a:off x="4492725" y="1915728"/>
            <a:ext cx="4367783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0F7B518-973D-4220-8535-AD77DE72726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6224" y="1298448"/>
            <a:ext cx="5015855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Mlinski proizvodi od kukuruza proizvode se mljevenjem kukuruza.</a:t>
            </a:r>
          </a:p>
          <a:p>
            <a:pPr marL="0" indent="0">
              <a:buNone/>
            </a:pP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Kukuruzno brašno, kukuruzna krupica i kukuruzna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prekrupa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 proizvodi koji se dobivaju mljevenjem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endosperma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kukuruza nakon izdvajanja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usplođa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 klice.</a:t>
            </a:r>
          </a:p>
          <a:p>
            <a:pPr marL="0" indent="0">
              <a:buNone/>
            </a:pPr>
            <a:endParaRPr lang="hr-H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Kukuruzni mlinski proizvodi od cjelovitog zrna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proizvode se mljevenjem očišćenih oljuštenih cjelovitih zrna kukuruza.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3761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38A8B5-4BC4-4958-8453-53E4534C5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31647"/>
            <a:ext cx="8591550" cy="1066801"/>
          </a:xfrm>
        </p:spPr>
        <p:txBody>
          <a:bodyPr>
            <a:noAutofit/>
          </a:bodyPr>
          <a:lstStyle/>
          <a:p>
            <a:r>
              <a:rPr lang="hr-HR" sz="32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Mlinski proizvodi od KUKURUZA su :</a:t>
            </a:r>
            <a:br>
              <a:rPr lang="hr-HR" sz="32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hr-HR" sz="3200" u="sng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DC304D8-A9AD-4B9E-BBD6-ED9D6F5608E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20" y="1272552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hr-HR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KUKURUZNA PREKRUPA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 descr="Slikovni rezultat za kukuruzno brašno od cijelog zrna">
            <a:extLst>
              <a:ext uri="{FF2B5EF4-FFF2-40B4-BE49-F238E27FC236}">
                <a16:creationId xmlns:a16="http://schemas.microsoft.com/office/drawing/2014/main" id="{5FB15CC2-0CB5-4564-BED1-C0AD989E48B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56" y="1811548"/>
            <a:ext cx="3629247" cy="2366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085657C-1CB3-43C8-8F8C-423943F50B53}"/>
              </a:ext>
            </a:extLst>
          </p:cNvPr>
          <p:cNvSpPr txBox="1"/>
          <p:nvPr/>
        </p:nvSpPr>
        <p:spPr>
          <a:xfrm>
            <a:off x="438944" y="3926098"/>
            <a:ext cx="60688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KUKURUZNA KRUPICA</a:t>
            </a:r>
            <a:endParaRPr lang="hr-HR" sz="2800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1839F53-9D7F-4031-A0D8-8CC00F59EC6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074" y="4357372"/>
            <a:ext cx="4823310" cy="2366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83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0EF592-C340-4048-B4B0-5348717325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476672"/>
            <a:ext cx="8595360" cy="4937760"/>
          </a:xfrm>
        </p:spPr>
        <p:txBody>
          <a:bodyPr/>
          <a:lstStyle/>
          <a:p>
            <a:pPr marL="0" indent="0">
              <a:buNone/>
            </a:pPr>
            <a:r>
              <a:rPr lang="hr-HR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 KUKURUZNO BRAŠNO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CF5AA54-DB01-4DA0-A10C-7415903EF18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4320480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6A5E12A4-0C94-48D9-9325-37B56887ADE8}"/>
              </a:ext>
            </a:extLst>
          </p:cNvPr>
          <p:cNvSpPr txBox="1"/>
          <p:nvPr/>
        </p:nvSpPr>
        <p:spPr>
          <a:xfrm>
            <a:off x="107504" y="3457228"/>
            <a:ext cx="85953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hr-HR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KUKURUZNO BRAŠNO OD CJELOVITOG ZRNA</a:t>
            </a:r>
            <a:endParaRPr lang="hr-H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975A18B2-BD36-45BB-AD66-7DBEAA02D5D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809469"/>
            <a:ext cx="4000500" cy="3209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203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9F215F-25FA-425B-870B-7F72D30242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6226" y="476672"/>
            <a:ext cx="4343806" cy="638132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 procesu mljevenja kukuruza moraju se odstraniti klice.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b="1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r-H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KUKURUZNO BRAŠNO</a:t>
            </a:r>
            <a:r>
              <a:rPr lang="hr-H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žute boje i proizvodi se od zdravih zrna bez klice.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KUKURUZNA KRUPICA  ili GRIZ</a:t>
            </a:r>
            <a:r>
              <a:rPr lang="hr-HR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hr-H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je sitna ili krupna mljevena vrsta brašna.</a:t>
            </a:r>
          </a:p>
          <a:p>
            <a:pPr marL="0" indent="0">
              <a:lnSpc>
                <a:spcPct val="90000"/>
              </a:lnSpc>
              <a:buNone/>
            </a:pPr>
            <a:endParaRPr lang="hr-H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Mlinski proizvodi od kukuruza su blijedožute do tamnožute boje.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Žuta brašna i griz su cjenjeniji , jer imaju više hranjivih sastojaka i daju ukusna jela , a potječu od sitnozrnih vrsta kukuruza.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r-HR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90000"/>
              </a:lnSpc>
            </a:pPr>
            <a:endParaRPr lang="hr-HR" sz="1900" dirty="0"/>
          </a:p>
        </p:txBody>
      </p:sp>
      <p:pic>
        <p:nvPicPr>
          <p:cNvPr id="2050" name="Picture 2" descr="Šta sve može da izleči kukuruzno brašno: Moćna palenta nije samo ukusno  jelo!">
            <a:extLst>
              <a:ext uri="{FF2B5EF4-FFF2-40B4-BE49-F238E27FC236}">
                <a16:creationId xmlns:a16="http://schemas.microsoft.com/office/drawing/2014/main" id="{35D4C220-A8BF-4A40-BD07-ADA3A49AE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r="21946" b="-1"/>
          <a:stretch/>
        </p:blipFill>
        <p:spPr bwMode="auto">
          <a:xfrm>
            <a:off x="4572000" y="764704"/>
            <a:ext cx="4343806" cy="5441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1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23C9E4-7AAF-42CF-B3FC-F9ECDBF5C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-3770"/>
            <a:ext cx="8591550" cy="1066800"/>
          </a:xfrm>
        </p:spPr>
        <p:txBody>
          <a:bodyPr anchor="b">
            <a:normAutofit/>
          </a:bodyPr>
          <a:lstStyle/>
          <a:p>
            <a:pPr algn="ctr"/>
            <a:r>
              <a:rPr lang="hr-HR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PROVJERI SVOJE ZNANJE </a:t>
            </a:r>
            <a:endParaRPr lang="hr-HR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521B6A3-B85D-4D12-8C5B-2A8E7195DC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966" y="1484784"/>
            <a:ext cx="5166131" cy="4954041"/>
          </a:xfrm>
        </p:spPr>
        <p:txBody>
          <a:bodyPr>
            <a:normAutofit fontScale="92500"/>
          </a:bodyPr>
          <a:lstStyle/>
          <a:p>
            <a:pPr marL="342900" lvl="0" indent="-342900">
              <a:buFont typeface="+mj-lt"/>
              <a:buAutoNum type="arabicPeriod"/>
              <a:tabLst>
                <a:tab pos="533400" algn="l"/>
              </a:tabLst>
            </a:pPr>
            <a:r>
              <a:rPr lang="hr-H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Kako se proizvode mlinski proizvodi od kukuruza  ?</a:t>
            </a:r>
            <a:endParaRPr lang="hr-H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533400" algn="l"/>
              </a:tabLst>
            </a:pPr>
            <a:r>
              <a:rPr lang="hr-H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Kako se proizvode kukuruzno brašno, kukuruzna krupica i kukuruzna </a:t>
            </a:r>
            <a:r>
              <a:rPr lang="hr-HR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prekrupa</a:t>
            </a:r>
            <a:r>
              <a:rPr lang="hr-H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r-H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533400" algn="l"/>
              </a:tabLst>
            </a:pPr>
            <a:r>
              <a:rPr lang="hr-H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Kako se proizvode kukuruzni mlinski proizvodi od cjelovitog zrna ?</a:t>
            </a:r>
            <a:endParaRPr lang="hr-H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533400" algn="l"/>
              </a:tabLst>
            </a:pPr>
            <a:r>
              <a:rPr lang="hr-H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Nabroji mlinske proizvode od kukuruza?</a:t>
            </a:r>
            <a:endParaRPr lang="hr-H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533400" algn="l"/>
              </a:tabLst>
            </a:pPr>
            <a:r>
              <a:rPr lang="hr-H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Opiši kukuruzno brašno ?</a:t>
            </a:r>
            <a:endParaRPr lang="hr-H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533400" algn="l"/>
              </a:tabLst>
            </a:pPr>
            <a:r>
              <a:rPr lang="hr-H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Opiši kukuruznu krupicu ?</a:t>
            </a:r>
            <a:endParaRPr lang="hr-H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533400" algn="l"/>
              </a:tabLst>
            </a:pPr>
            <a:r>
              <a:rPr lang="hr-HR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Kako izgledaju proizvodi od kukuruza – objasni ?</a:t>
            </a:r>
            <a:endParaRPr lang="hr-HR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2052" name="Picture 4" descr="Zdravstvena škola Split - Upitnici">
            <a:extLst>
              <a:ext uri="{FF2B5EF4-FFF2-40B4-BE49-F238E27FC236}">
                <a16:creationId xmlns:a16="http://schemas.microsoft.com/office/drawing/2014/main" id="{BD1C8AF4-45B0-45C2-A56F-86CD0606A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2357" y="2066537"/>
            <a:ext cx="3594139" cy="4107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8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96F65B-D934-420F-82AE-F223DB069D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9512" y="548680"/>
            <a:ext cx="8595360" cy="54006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hr-HR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Mlinski proizvodi se dobivaju od očišćenih, oljuštenih i pripremljenih žitarica, postupcima usitnjavanja, odnosno mljevenja i njihovog razvrstavanja</a:t>
            </a:r>
            <a:r>
              <a:rPr lang="hr-HR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r-H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Mlinski proizvodi su:</a:t>
            </a:r>
            <a:endParaRPr lang="hr-H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5844" indent="0">
              <a:lnSpc>
                <a:spcPct val="115000"/>
              </a:lnSpc>
              <a:buNone/>
            </a:pPr>
            <a:r>
              <a:rPr lang="hr-H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hr-HR" sz="36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prekrupa</a:t>
            </a:r>
            <a:endParaRPr lang="hr-H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5844" indent="0">
              <a:lnSpc>
                <a:spcPct val="115000"/>
              </a:lnSpc>
              <a:buNone/>
            </a:pPr>
            <a:r>
              <a:rPr lang="hr-H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krupica </a:t>
            </a:r>
            <a:endParaRPr lang="hr-H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75844" indent="0">
              <a:lnSpc>
                <a:spcPct val="115000"/>
              </a:lnSpc>
              <a:buNone/>
            </a:pPr>
            <a:r>
              <a:rPr lang="hr-H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brašno</a:t>
            </a:r>
            <a:endParaRPr lang="hr-HR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1032" name="Picture 8" descr="Mlinski proizvodi - Dukat mlin i pekara d.o.o. Jelah - Tešanj">
            <a:extLst>
              <a:ext uri="{FF2B5EF4-FFF2-40B4-BE49-F238E27FC236}">
                <a16:creationId xmlns:a16="http://schemas.microsoft.com/office/drawing/2014/main" id="{1ED70806-2B4E-46DD-B9CB-911D663B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06" y="3454895"/>
            <a:ext cx="5215174" cy="3478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0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7504" y="188640"/>
            <a:ext cx="5472608" cy="666936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endParaRPr lang="hr-HR" sz="1400" dirty="0"/>
          </a:p>
          <a:p>
            <a:pPr marL="0" indent="0">
              <a:lnSpc>
                <a:spcPct val="90000"/>
              </a:lnSpc>
              <a:buNone/>
            </a:pPr>
            <a:r>
              <a:rPr lang="hr-HR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Mlinski proizvodi moraju udovoljavati sljedećim standardima kvalitete:</a:t>
            </a:r>
            <a:endParaRPr lang="hr-HR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9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hr-HR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 smiju sadržavati više od 15 % vode</a:t>
            </a:r>
          </a:p>
          <a:p>
            <a:pPr marL="742950" lvl="1" indent="-285750">
              <a:lnSpc>
                <a:spcPct val="9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hr-HR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boja, miris i okus moraju odgovarati vrsti žitarice</a:t>
            </a:r>
          </a:p>
          <a:p>
            <a:pPr marL="742950" lvl="1" indent="-285750">
              <a:lnSpc>
                <a:spcPct val="9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hr-HR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 smiju sadržavati više od 0,5 % nečistoće biljnog podrijetla i</a:t>
            </a:r>
          </a:p>
          <a:p>
            <a:pPr marL="742950" lvl="1" indent="-285750">
              <a:lnSpc>
                <a:spcPct val="90000"/>
              </a:lnSpc>
              <a:buFont typeface="Symbol" panose="05050102010706020507" pitchFamily="18" charset="2"/>
              <a:buBlip>
                <a:blip r:embed="rId2"/>
              </a:buBlip>
            </a:pPr>
            <a:r>
              <a:rPr lang="hr-HR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 smiju sadržavati više od 0,05 % pijeska, uz iznimku heljdinog brašna koje ne smije sadržavati više od 0,2 % pijeska.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Blip>
                <a:blip r:embed="rId2"/>
              </a:buBlip>
              <a:tabLst>
                <a:tab pos="495300" algn="l"/>
              </a:tabLst>
            </a:pPr>
            <a:r>
              <a:rPr lang="hr-HR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sva žita , osim riže , možemo koristiti samljevena u brašno za ljudsku prehranu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Blip>
                <a:blip r:embed="rId2"/>
              </a:buBlip>
              <a:tabLst>
                <a:tab pos="495300" algn="l"/>
              </a:tabLst>
            </a:pPr>
            <a:r>
              <a:rPr lang="hr-HR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postupkom MLJEVENJA cijelo zrno melje se u BRAŠNO</a:t>
            </a:r>
          </a:p>
          <a:p>
            <a:pPr marL="342900" lvl="0" indent="-342900">
              <a:lnSpc>
                <a:spcPct val="90000"/>
              </a:lnSpc>
              <a:buFont typeface="Symbol" panose="05050102010706020507" pitchFamily="18" charset="2"/>
              <a:buBlip>
                <a:blip r:embed="rId2"/>
              </a:buBlip>
              <a:tabLst>
                <a:tab pos="495300" algn="l"/>
              </a:tabLst>
            </a:pPr>
            <a:r>
              <a:rPr lang="hr-HR" sz="2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tako dobiveno brašno podložno je brzom kvarenju jer sadrži klicu koja ima masnoću</a:t>
            </a:r>
          </a:p>
          <a:p>
            <a:pPr marL="54864" indent="0">
              <a:lnSpc>
                <a:spcPct val="90000"/>
              </a:lnSpc>
              <a:buNone/>
            </a:pPr>
            <a:endParaRPr lang="hr-HR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r-HR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hr-HR" sz="1400" dirty="0"/>
          </a:p>
        </p:txBody>
      </p:sp>
      <p:pic>
        <p:nvPicPr>
          <p:cNvPr id="2052" name="Picture 4" descr="Mršavite uz pomoć žitarica!">
            <a:extLst>
              <a:ext uri="{FF2B5EF4-FFF2-40B4-BE49-F238E27FC236}">
                <a16:creationId xmlns:a16="http://schemas.microsoft.com/office/drawing/2014/main" id="{9B1F12E6-BDD1-4EE5-A30E-1FA5DF1884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5" r="12397" b="2"/>
          <a:stretch/>
        </p:blipFill>
        <p:spPr bwMode="auto">
          <a:xfrm>
            <a:off x="5724128" y="1840405"/>
            <a:ext cx="3122300" cy="332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10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vodič za žitarice: Koje od njih namakati i s čim ih jesti? | 24sata">
            <a:extLst>
              <a:ext uri="{FF2B5EF4-FFF2-40B4-BE49-F238E27FC236}">
                <a16:creationId xmlns:a16="http://schemas.microsoft.com/office/drawing/2014/main" id="{122046B7-FA80-47EA-AAA3-3E41C1B03F8A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824" y="4869160"/>
            <a:ext cx="3312368" cy="1865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7EBAC2F7-CC97-4A92-A1CA-E6D0BAD535EF}"/>
              </a:ext>
            </a:extLst>
          </p:cNvPr>
          <p:cNvSpPr txBox="1"/>
          <p:nvPr/>
        </p:nvSpPr>
        <p:spPr>
          <a:xfrm>
            <a:off x="186730" y="188640"/>
            <a:ext cx="861846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SLOŽENIM  MLJEVENJEM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kojemu prethodi čišćenje , pranje i sortiranje žita, izdvajamo dijelove tj. posebno klicu, posebno vanjski omotač ili ovojnicu i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aleuron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, a posebno jezgru ili </a:t>
            </a:r>
            <a:r>
              <a:rPr lang="hr-HR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endosperm</a:t>
            </a:r>
            <a:endParaRPr lang="hr-HR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  <a:tabLst>
                <a:tab pos="457200" algn="l"/>
              </a:tabLst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složenim mljevenjem zrna žito se lomi odnosno melje pomoću valjka </a:t>
            </a:r>
          </a:p>
          <a:p>
            <a:pPr marL="342900" lvl="0" indent="-342900">
              <a:buFont typeface="Symbol" panose="05050102010706020507" pitchFamily="18" charset="2"/>
              <a:buBlip>
                <a:blip r:embed="rId3"/>
              </a:buBlip>
              <a:tabLst>
                <a:tab pos="457200" algn="l"/>
              </a:tabLst>
            </a:pP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 postupkom se jezgra odvoji od ljuske, te dobivamo brašno i krupicu</a:t>
            </a:r>
          </a:p>
          <a:p>
            <a:r>
              <a:rPr lang="hr-HR" sz="2400" b="1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PREKRUPA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 nekoliko puta melje i sije, a u procesu se valjci zbližavaju da se masa što sitnije samelje</a:t>
            </a:r>
          </a:p>
          <a:p>
            <a:r>
              <a:rPr lang="hr-HR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Nusproizvod 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procesu mljevenja žita su </a:t>
            </a:r>
            <a:r>
              <a:rPr lang="hr-H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POSIJE ILI MEKINJE</a:t>
            </a:r>
            <a:endParaRPr lang="hr-HR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9059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07467B-D189-4534-8C77-F4FFF3164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b="1" u="dbl" kern="1200" cap="none" spc="0" baseline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MLINSKI  PROIZVODI  OD  PŠENICE</a:t>
            </a:r>
            <a:endParaRPr lang="en-US" b="1" kern="1200" cap="none" spc="0" baseline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zervirano mjesto sadržaja 3" descr="Slikovni rezultat za PŠENICA">
            <a:extLst>
              <a:ext uri="{FF2B5EF4-FFF2-40B4-BE49-F238E27FC236}">
                <a16:creationId xmlns:a16="http://schemas.microsoft.com/office/drawing/2014/main" id="{129D0471-0EB4-43CD-8703-A00CBAD911D5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2564904"/>
            <a:ext cx="3719711" cy="2630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4733234-3753-4E3C-AC84-448C9D06DB92}"/>
              </a:ext>
            </a:extLst>
          </p:cNvPr>
          <p:cNvSpPr txBox="1"/>
          <p:nvPr/>
        </p:nvSpPr>
        <p:spPr>
          <a:xfrm>
            <a:off x="3995936" y="1484783"/>
            <a:ext cx="5040560" cy="5256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MLINSKI  PROIZVODI  OD  PŠENICE 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proizvode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mljevenjem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krušne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pšenice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(Triticum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aestivum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tvrde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pšenice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(Triticum durum),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krupnika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pira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khorasana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4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</a:pP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Pšenično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brašno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pšenična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krupica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pšenična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prekrupa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proizvodi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koji se do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dobivaju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mljevenjem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endosperma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pšenice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izdvajanja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usplođa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klice</a:t>
            </a:r>
            <a:r>
              <a:rPr lang="en-US" sz="24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4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73736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  <a:effectLst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1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A70E3E4-F0E4-42D2-BF66-5ABEBA96AD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6225" y="764704"/>
            <a:ext cx="4251960" cy="5471504"/>
          </a:xfrm>
        </p:spPr>
        <p:txBody>
          <a:bodyPr/>
          <a:lstStyle/>
          <a:p>
            <a:pPr marL="0" indent="0">
              <a:buNone/>
            </a:pPr>
            <a:r>
              <a:rPr lang="hr-HR" sz="2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PŠENIČNO BRAŠNO</a:t>
            </a:r>
            <a:r>
              <a:rPr lang="hr-H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proizvod dobiven mljevenjem očišćene i pripremljene pšenice.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0D5F153-EE5D-40C2-8C74-989956BAD30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46411" y="764704"/>
            <a:ext cx="4508312" cy="4937760"/>
          </a:xfrm>
        </p:spPr>
        <p:txBody>
          <a:bodyPr/>
          <a:lstStyle/>
          <a:p>
            <a:pPr marL="0" indent="0">
              <a:buNone/>
            </a:pPr>
            <a:r>
              <a:rPr lang="hr-HR" sz="2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PŠENIČNA PREKRUPA</a:t>
            </a:r>
            <a:r>
              <a:rPr lang="hr-H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proizvod dobiven </a:t>
            </a:r>
            <a:r>
              <a:rPr lang="hr-HR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krupljenjem</a:t>
            </a:r>
            <a:r>
              <a:rPr lang="hr-H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endosperma</a:t>
            </a:r>
            <a:r>
              <a:rPr lang="hr-H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pšenice i kojem su uklonjene čestice manje od 1000 µm.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35BDC52-ED92-4873-AAB6-01D974074E0C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4" r="231" b="9398"/>
          <a:stretch/>
        </p:blipFill>
        <p:spPr bwMode="auto">
          <a:xfrm>
            <a:off x="107504" y="2847530"/>
            <a:ext cx="4333048" cy="30297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20BE7D5-FF70-4EE5-AEED-6646B9EBBC5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817" y="3049984"/>
            <a:ext cx="4060639" cy="3115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72441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842A68-2960-4816-AE04-D30FC0B68D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20" y="175616"/>
            <a:ext cx="8595360" cy="6025140"/>
          </a:xfrm>
        </p:spPr>
        <p:txBody>
          <a:bodyPr/>
          <a:lstStyle/>
          <a:p>
            <a:pPr marL="0" indent="0">
              <a:buNone/>
            </a:pPr>
            <a:r>
              <a:rPr lang="hr-H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PŠENIČNA KRUPICA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je proizvod dobiven mljevenjem </a:t>
            </a:r>
            <a:r>
              <a:rPr lang="hr-HR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endosperma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pšenice pri čemu najviše 20 % ukupne mase čestica može imati veličinu manju od 200 µm.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48F0431B-1EC7-4B2A-9BEC-8AF2CEB48D2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340768"/>
            <a:ext cx="3960440" cy="26247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B77C4AB3-A282-4D65-BDCD-CBAF44E5EB39}"/>
              </a:ext>
            </a:extLst>
          </p:cNvPr>
          <p:cNvSpPr txBox="1"/>
          <p:nvPr/>
        </p:nvSpPr>
        <p:spPr>
          <a:xfrm>
            <a:off x="197768" y="3797678"/>
            <a:ext cx="89462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PŠENIČNE  KLICE</a:t>
            </a:r>
            <a:r>
              <a:rPr lang="hr-HR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 ljudsku prehranu su proizvod dobiven odvajanjem klica od očišćenog i pripremljenog zrna pšenice.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5DFDD589-0600-4280-B034-18A2D9FC29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8" r="2481" b="23822"/>
          <a:stretch/>
        </p:blipFill>
        <p:spPr bwMode="auto">
          <a:xfrm>
            <a:off x="2836192" y="4444009"/>
            <a:ext cx="4040063" cy="24139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480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5D3F6C7-836F-4B26-9936-AA703F59C1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5112" y="208399"/>
            <a:ext cx="8595360" cy="6047568"/>
          </a:xfrm>
        </p:spPr>
        <p:txBody>
          <a:bodyPr/>
          <a:lstStyle/>
          <a:p>
            <a:pPr marL="0" indent="0">
              <a:buNone/>
            </a:pPr>
            <a:r>
              <a:rPr lang="hr-HR" sz="2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PŠENIČNE POSIJE</a:t>
            </a:r>
            <a:r>
              <a:rPr lang="hr-H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za ljudsku prehranu su proizvod dobiven prosijavanjem </a:t>
            </a:r>
            <a:r>
              <a:rPr lang="hr-HR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međuproizvoda</a:t>
            </a:r>
            <a:r>
              <a:rPr lang="hr-H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pri mljevenju ili ljuštenju očišćene i pripremljene pšenice.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50D7522-988D-4455-BBE4-6BAD7AC963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2776"/>
            <a:ext cx="3695700" cy="2324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CCADAB7A-40C1-4BF1-BCC0-4B635D344C22}"/>
              </a:ext>
            </a:extLst>
          </p:cNvPr>
          <p:cNvSpPr txBox="1"/>
          <p:nvPr/>
        </p:nvSpPr>
        <p:spPr>
          <a:xfrm>
            <a:off x="28228" y="3625817"/>
            <a:ext cx="854615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PŠENIČNI MLINSKI PROIZVODI OD CJELOVITOG ZRNA</a:t>
            </a:r>
            <a:r>
              <a:rPr lang="hr-HR" sz="26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proizvode se mljevenjem očišćenih i oljuštenih cjelovitih zrna pšenice.</a:t>
            </a:r>
          </a:p>
        </p:txBody>
      </p:sp>
      <p:pic>
        <p:nvPicPr>
          <p:cNvPr id="2050" name="Picture 2" descr="Žitarice u prehrani - Ordinacija dr. Diana Petričević">
            <a:extLst>
              <a:ext uri="{FF2B5EF4-FFF2-40B4-BE49-F238E27FC236}">
                <a16:creationId xmlns:a16="http://schemas.microsoft.com/office/drawing/2014/main" id="{759C16FB-68B7-4651-B3F4-0786119B1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294" y="4303304"/>
            <a:ext cx="3932111" cy="262140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0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A640D2-E7CF-4E03-AB7E-D2D9EDBB0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             </a:t>
            </a:r>
            <a:r>
              <a:rPr lang="hr-HR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PROVJERI SVOJE ZNANJE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6629D5-F460-441E-85D6-D8FF3E39D4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3199" y="2354601"/>
            <a:ext cx="4840188" cy="4425696"/>
          </a:xfrm>
        </p:spPr>
        <p:txBody>
          <a:bodyPr/>
          <a:lstStyle/>
          <a:p>
            <a:pPr marL="0" lvl="0" indent="0">
              <a:buNone/>
              <a:tabLst>
                <a:tab pos="180340" algn="l"/>
              </a:tabLst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Kako se dobivaju mlinski proizvodi ?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180340" algn="l"/>
              </a:tabLst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Nabroji mlinske proizvode ?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180340" algn="l"/>
              </a:tabLst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Što se događa postupkom mljevenja ?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180340" algn="l"/>
              </a:tabLst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Opši složeno mljevenje !</a:t>
            </a:r>
            <a:endParaRPr lang="hr-H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180340" algn="l"/>
              </a:tabLst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5.Navedi nusproizvode u procesu mljevenja !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180340" algn="l"/>
              </a:tabLst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Kako se proizvode mlinski proizvodi od pšenice ?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buNone/>
              <a:tabLst>
                <a:tab pos="180340" algn="l"/>
              </a:tabLst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Nabroji mlinske proizvode od pšenice !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8B0736F-B75D-49C3-8EF9-49DAB7C31D8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123269" y="2564904"/>
            <a:ext cx="3779480" cy="4425696"/>
          </a:xfrm>
        </p:spPr>
        <p:txBody>
          <a:bodyPr/>
          <a:lstStyle/>
          <a:p>
            <a:pPr marL="0" lvl="0" indent="0" algn="just">
              <a:buNone/>
              <a:tabLst>
                <a:tab pos="180340" algn="l"/>
                <a:tab pos="270510" algn="l"/>
              </a:tabLst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Što je pšenično brašno ?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80340" algn="l"/>
                <a:tab pos="270510" algn="l"/>
              </a:tabLst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Što je pšenična </a:t>
            </a:r>
            <a:r>
              <a:rPr lang="hr-HR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prekrupa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?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80340" algn="l"/>
                <a:tab pos="270510" algn="l"/>
              </a:tabLst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Što je pšenična krupica ?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80340" algn="l"/>
                <a:tab pos="270510" algn="l"/>
              </a:tabLst>
            </a:pPr>
            <a:r>
              <a:rPr lang="hr-HR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11. Š</a:t>
            </a: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su pšenične klice ?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80340" algn="l"/>
                <a:tab pos="270510" algn="l"/>
              </a:tabLst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Što su pšenične posije ?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just">
              <a:buNone/>
              <a:tabLst>
                <a:tab pos="180340" algn="l"/>
                <a:tab pos="270510" algn="l"/>
              </a:tabLst>
            </a:pPr>
            <a:r>
              <a:rPr lang="hr-H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13. Kako se proizvode mlinski proizvodi od cjelovitog zrna ?</a:t>
            </a:r>
            <a:endParaRPr lang="hr-H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8" name="Slika 7" descr="Slikovni rezultat za pitanje">
            <a:extLst>
              <a:ext uri="{FF2B5EF4-FFF2-40B4-BE49-F238E27FC236}">
                <a16:creationId xmlns:a16="http://schemas.microsoft.com/office/drawing/2014/main" id="{29C8CB90-B1EB-4640-BFC9-45D3168BA7A3}"/>
              </a:ext>
            </a:extLst>
          </p:cNvPr>
          <p:cNvPicPr/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00102"/>
            <a:ext cx="1368152" cy="1475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29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268</TotalTime>
  <Words>941</Words>
  <Application>Microsoft Office PowerPoint</Application>
  <PresentationFormat>Prikaz na zaslonu (4:3)</PresentationFormat>
  <Paragraphs>102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Candara</vt:lpstr>
      <vt:lpstr>Symbol</vt:lpstr>
      <vt:lpstr>Times New Roman</vt:lpstr>
      <vt:lpstr>Wingdings</vt:lpstr>
      <vt:lpstr>Soho</vt:lpstr>
      <vt:lpstr>PowerPoint prezentacija</vt:lpstr>
      <vt:lpstr>PowerPoint prezentacija</vt:lpstr>
      <vt:lpstr>PowerPoint prezentacija</vt:lpstr>
      <vt:lpstr>PowerPoint prezentacija</vt:lpstr>
      <vt:lpstr>MLINSKI  PROIZVODI  OD  PŠENICE</vt:lpstr>
      <vt:lpstr>PowerPoint prezentacija</vt:lpstr>
      <vt:lpstr>PowerPoint prezentacija</vt:lpstr>
      <vt:lpstr>PowerPoint prezentacija</vt:lpstr>
      <vt:lpstr>               PROVJERI SVOJE ZNANJE </vt:lpstr>
      <vt:lpstr>MLINSKI  PROIZVODI  OD RAŽI </vt:lpstr>
      <vt:lpstr>Mlinski proizvodi od RAŽI su : </vt:lpstr>
      <vt:lpstr>PowerPoint prezentacija</vt:lpstr>
      <vt:lpstr>PowerPoint prezentacija</vt:lpstr>
      <vt:lpstr>PROVJERI SVOJE ZNANJE </vt:lpstr>
      <vt:lpstr>MLINSKI  PROIZVODI  OD  KUKURUZA</vt:lpstr>
      <vt:lpstr>Mlinski proizvodi od KUKURUZA su : </vt:lpstr>
      <vt:lpstr>PowerPoint prezentacija</vt:lpstr>
      <vt:lpstr>PowerPoint prezentacija</vt:lpstr>
      <vt:lpstr>PROVJERI SVOJE ZNANJE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MLINSKI PROIZVODI</dc:title>
  <dc:creator>Ivana Pičija</dc:creator>
  <cp:lastModifiedBy>Sanja</cp:lastModifiedBy>
  <cp:revision>31</cp:revision>
  <dcterms:created xsi:type="dcterms:W3CDTF">2014-10-23T15:16:01Z</dcterms:created>
  <dcterms:modified xsi:type="dcterms:W3CDTF">2022-11-16T08:19:03Z</dcterms:modified>
</cp:coreProperties>
</file>