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9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5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2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222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41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4453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8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7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7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3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7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0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7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0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9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EE3E9"/>
            </a:gs>
            <a:gs pos="96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6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Internet protokoli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0758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DNS poslužitelj </a:t>
            </a:r>
            <a:br>
              <a:rPr lang="hr-HR" dirty="0" smtClean="0"/>
            </a:br>
            <a:r>
              <a:rPr lang="hr-HR" sz="2800" dirty="0" smtClean="0"/>
              <a:t>(</a:t>
            </a:r>
            <a:r>
              <a:rPr lang="hr-HR" sz="2800" dirty="0" err="1" smtClean="0"/>
              <a:t>eng</a:t>
            </a:r>
            <a:r>
              <a:rPr lang="hr-HR" sz="2800" dirty="0" smtClean="0"/>
              <a:t>. </a:t>
            </a:r>
            <a:r>
              <a:rPr lang="hr-HR" sz="2800" dirty="0" err="1" smtClean="0"/>
              <a:t>Domain</a:t>
            </a:r>
            <a:r>
              <a:rPr lang="hr-HR" sz="2800" dirty="0" smtClean="0"/>
              <a:t> Name Server)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767839"/>
            <a:ext cx="8915400" cy="4493623"/>
          </a:xfrm>
        </p:spPr>
        <p:txBody>
          <a:bodyPr>
            <a:normAutofit fontScale="92500" lnSpcReduction="10000"/>
          </a:bodyPr>
          <a:lstStyle/>
          <a:p>
            <a:pPr marL="0" lvl="2" indent="0">
              <a:buNone/>
            </a:pPr>
            <a:r>
              <a:rPr lang="hr-HR" sz="1800" dirty="0" smtClean="0"/>
              <a:t>  IP adresa čvora:</a:t>
            </a:r>
          </a:p>
          <a:p>
            <a:pPr marL="0" lvl="2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</a:t>
            </a:r>
            <a:r>
              <a:rPr lang="hr-HR" sz="2000" dirty="0" smtClean="0">
                <a:hlinkClick r:id="rId2"/>
              </a:rPr>
              <a:t>www.google.com</a:t>
            </a:r>
            <a:r>
              <a:rPr lang="hr-HR" sz="2000" dirty="0" smtClean="0"/>
              <a:t> </a:t>
            </a:r>
            <a:r>
              <a:rPr lang="hr-HR" sz="2000" dirty="0" smtClean="0">
                <a:sym typeface="Wingdings" panose="05000000000000000000" pitchFamily="2" charset="2"/>
              </a:rPr>
              <a:t> simbolička adresa; </a:t>
            </a:r>
          </a:p>
          <a:p>
            <a:pPr marL="0" lvl="2" indent="0">
              <a:buNone/>
            </a:pPr>
            <a:r>
              <a:rPr lang="hr-HR" sz="2000" dirty="0">
                <a:sym typeface="Wingdings" panose="05000000000000000000" pitchFamily="2" charset="2"/>
              </a:rPr>
              <a:t> </a:t>
            </a:r>
            <a:r>
              <a:rPr lang="hr-HR" sz="2000" dirty="0" smtClean="0">
                <a:sym typeface="Wingdings" panose="05000000000000000000" pitchFamily="2" charset="2"/>
              </a:rPr>
              <a:t>                                                 ovo razumijemo mi (ljudi), ali računalo NE</a:t>
            </a:r>
            <a:endParaRPr lang="hr-HR" sz="2000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10101101   </a:t>
            </a:r>
            <a:r>
              <a:rPr lang="hr-HR" dirty="0"/>
              <a:t>11000010   00101100    </a:t>
            </a:r>
            <a:r>
              <a:rPr lang="hr-HR" dirty="0" smtClean="0"/>
              <a:t>00010111 </a:t>
            </a:r>
            <a:r>
              <a:rPr lang="hr-HR" sz="2000" dirty="0" smtClean="0">
                <a:sym typeface="Wingdings" panose="05000000000000000000" pitchFamily="2" charset="2"/>
              </a:rPr>
              <a:t> binarna adresa;</a:t>
            </a:r>
          </a:p>
          <a:p>
            <a:pPr marL="0" indent="0">
              <a:buNone/>
            </a:pPr>
            <a:r>
              <a:rPr lang="hr-HR" sz="2000" dirty="0">
                <a:sym typeface="Wingdings" panose="05000000000000000000" pitchFamily="2" charset="2"/>
              </a:rPr>
              <a:t> </a:t>
            </a:r>
            <a:r>
              <a:rPr lang="hr-HR" sz="2000" dirty="0" smtClean="0">
                <a:sym typeface="Wingdings" panose="05000000000000000000" pitchFamily="2" charset="2"/>
              </a:rPr>
              <a:t>                                                                       ovo razumije računalo</a:t>
            </a:r>
          </a:p>
          <a:p>
            <a:pPr marL="0" indent="0">
              <a:buNone/>
            </a:pPr>
            <a:endParaRPr lang="hr-HR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r-HR" sz="2200" b="1" dirty="0" smtClean="0"/>
              <a:t>DNS poslužitelj </a:t>
            </a:r>
            <a:r>
              <a:rPr lang="hr-HR" sz="2200" dirty="0" smtClean="0"/>
              <a:t>ima zadatak </a:t>
            </a:r>
            <a:r>
              <a:rPr lang="hr-HR" sz="2200" dirty="0"/>
              <a:t>simboličku adresu pretvoriti u pripadajući binarni oblik IP </a:t>
            </a:r>
            <a:r>
              <a:rPr lang="hr-HR" sz="2200" dirty="0" smtClean="0"/>
              <a:t>adrese čvora.</a:t>
            </a:r>
            <a:endParaRPr lang="hr-HR" sz="2200" dirty="0"/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4" name="Strelica gore-dolje 3"/>
          <p:cNvSpPr/>
          <p:nvPr/>
        </p:nvSpPr>
        <p:spPr>
          <a:xfrm>
            <a:off x="4815840" y="2685645"/>
            <a:ext cx="409303" cy="1489166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eterokut 5"/>
          <p:cNvSpPr/>
          <p:nvPr/>
        </p:nvSpPr>
        <p:spPr>
          <a:xfrm>
            <a:off x="3509554" y="3072087"/>
            <a:ext cx="1306286" cy="55734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421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IPv4 i IPv6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IPv4 je internetski protokol verzije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Koristi 32-bitnu IP adresu, što znači da je duljina svake IP adrese propisana s 32 </a:t>
            </a:r>
            <a:r>
              <a:rPr lang="hr-HR" sz="2000" dirty="0" smtClean="0">
                <a:solidFill>
                  <a:schemeClr val="tx1"/>
                </a:solidFill>
              </a:rPr>
              <a:t>bita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Najčešće korišten i danas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7190746" y="2126222"/>
            <a:ext cx="4417779" cy="377762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IPv6 je internetski protokol verzije 6 </a:t>
            </a:r>
            <a:r>
              <a:rPr lang="hr-HR" sz="2000" dirty="0" smtClean="0">
                <a:solidFill>
                  <a:schemeClr val="tx1"/>
                </a:solidFill>
              </a:rPr>
              <a:t>odnosno nova </a:t>
            </a:r>
            <a:r>
              <a:rPr lang="hr-HR" sz="2000" dirty="0">
                <a:solidFill>
                  <a:schemeClr val="tx1"/>
                </a:solidFill>
              </a:rPr>
              <a:t>generacija protokola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IPv6 adresa je veličine 128 bita. Jednostavnija je i jeftinija za održavanje, omogućava 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hr-HR" sz="2000" dirty="0">
                <a:solidFill>
                  <a:schemeClr val="tx1"/>
                </a:solidFill>
              </a:rPr>
              <a:t>direktno adresiranje zbog većeg adresnog prostora što usmjeravanje čini učinkovitijim.</a:t>
            </a:r>
          </a:p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004" y="4545874"/>
            <a:ext cx="4336276" cy="187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2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2141"/>
          </a:xfrm>
        </p:spPr>
        <p:txBody>
          <a:bodyPr/>
          <a:lstStyle/>
          <a:p>
            <a:r>
              <a:rPr lang="hr-HR" dirty="0" smtClean="0"/>
              <a:t>WWW (World Wide </a:t>
            </a:r>
            <a:r>
              <a:rPr lang="hr-HR" dirty="0"/>
              <a:t>W</a:t>
            </a:r>
            <a:r>
              <a:rPr lang="hr-HR" dirty="0" smtClean="0"/>
              <a:t>eb)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2325189" y="1637211"/>
            <a:ext cx="9509760" cy="4624252"/>
          </a:xfrm>
        </p:spPr>
        <p:txBody>
          <a:bodyPr>
            <a:normAutofit/>
          </a:bodyPr>
          <a:lstStyle/>
          <a:p>
            <a:r>
              <a:rPr lang="hr-HR" sz="2200" dirty="0" smtClean="0"/>
              <a:t>Najpopularnija internetska usluga koja korisnicima omogućava pristup mnoštvu informacija</a:t>
            </a:r>
          </a:p>
          <a:p>
            <a:r>
              <a:rPr lang="hr-HR" sz="2200" dirty="0" smtClean="0"/>
              <a:t>Informacije na Web-u prezentirane su </a:t>
            </a:r>
            <a:r>
              <a:rPr lang="hr-HR" sz="2200" b="1" dirty="0" smtClean="0"/>
              <a:t>web stranicama </a:t>
            </a:r>
          </a:p>
          <a:p>
            <a:r>
              <a:rPr lang="hr-HR" sz="2200" b="1" dirty="0" smtClean="0"/>
              <a:t>Web stranica </a:t>
            </a:r>
            <a:r>
              <a:rPr lang="hr-HR" sz="2200" dirty="0" smtClean="0"/>
              <a:t>je elektronički dokument koji može sadržavati tekst, slike, zvuk, video,…</a:t>
            </a:r>
          </a:p>
          <a:p>
            <a:pPr lvl="1"/>
            <a:r>
              <a:rPr lang="hr-HR" sz="1800" dirty="0" smtClean="0"/>
              <a:t>- zasnovane su na tehnologiji </a:t>
            </a:r>
            <a:r>
              <a:rPr lang="hr-HR" sz="1800" b="1" dirty="0" smtClean="0"/>
              <a:t>hiperteksta (linkova)</a:t>
            </a:r>
          </a:p>
          <a:p>
            <a:pPr lvl="1"/>
            <a:r>
              <a:rPr lang="hr-HR" sz="1800" dirty="0" smtClean="0"/>
              <a:t>Svaka web stranica ima svoju JEDINSTVENU adresu koju nazivamo </a:t>
            </a:r>
            <a:r>
              <a:rPr lang="hr-HR" sz="1800" b="1" dirty="0" smtClean="0"/>
              <a:t>URL</a:t>
            </a:r>
          </a:p>
          <a:p>
            <a:endParaRPr lang="hr-HR" b="1" dirty="0" smtClean="0"/>
          </a:p>
          <a:p>
            <a:endParaRPr lang="hr-HR" b="1" dirty="0"/>
          </a:p>
          <a:p>
            <a:endParaRPr lang="hr-HR" b="1" dirty="0" smtClean="0"/>
          </a:p>
          <a:p>
            <a:r>
              <a:rPr lang="hr-HR" b="1" dirty="0" smtClean="0"/>
              <a:t>HTTP </a:t>
            </a:r>
            <a:r>
              <a:rPr lang="hr-HR" dirty="0" smtClean="0"/>
              <a:t>– najčešće korišten protokol na Web-u</a:t>
            </a:r>
            <a:endParaRPr lang="hr-HR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844" y="4464802"/>
            <a:ext cx="3235433" cy="48210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7844" y="5007863"/>
            <a:ext cx="2823714" cy="50301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769" y="5341670"/>
            <a:ext cx="2903085" cy="55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83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0221"/>
          </a:xfrm>
        </p:spPr>
        <p:txBody>
          <a:bodyPr/>
          <a:lstStyle/>
          <a:p>
            <a:r>
              <a:rPr lang="hr-HR" dirty="0" smtClean="0"/>
              <a:t>Pitanja za ponavljanje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2589212" y="1454331"/>
            <a:ext cx="8915400" cy="4456891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 smtClean="0"/>
              <a:t>1. Objasni model korisnik – poslužitelj.</a:t>
            </a:r>
          </a:p>
          <a:p>
            <a:r>
              <a:rPr lang="hr-HR" sz="2400" dirty="0" smtClean="0"/>
              <a:t>2.  Čemu služe mrežni protokoli?</a:t>
            </a:r>
          </a:p>
          <a:p>
            <a:r>
              <a:rPr lang="hr-HR" sz="2400" dirty="0" smtClean="0"/>
              <a:t>3. Kako se prenose podatci TCP/IP protokolom?</a:t>
            </a:r>
          </a:p>
          <a:p>
            <a:r>
              <a:rPr lang="hr-HR" sz="2400" dirty="0" smtClean="0"/>
              <a:t>4. Što je IP adresa čvora i na koje načine je možemo označavati?</a:t>
            </a:r>
          </a:p>
          <a:p>
            <a:r>
              <a:rPr lang="hr-HR" sz="2400" dirty="0" smtClean="0"/>
              <a:t>5. Od čega se sastoji simbolička IP adresa čvora? Navedi primjer.</a:t>
            </a:r>
          </a:p>
          <a:p>
            <a:r>
              <a:rPr lang="hr-HR" sz="2400" dirty="0" smtClean="0"/>
              <a:t>6. Čemu služi DNS poslužitelj?</a:t>
            </a:r>
          </a:p>
          <a:p>
            <a:r>
              <a:rPr lang="hr-HR" sz="2400" dirty="0" smtClean="0"/>
              <a:t>7. Što je www?</a:t>
            </a:r>
          </a:p>
          <a:p>
            <a:r>
              <a:rPr lang="hr-HR" sz="2400" dirty="0" smtClean="0"/>
              <a:t>8. Što je web stranica?</a:t>
            </a:r>
          </a:p>
          <a:p>
            <a:r>
              <a:rPr lang="hr-HR" sz="2400" dirty="0" smtClean="0"/>
              <a:t>9. Koji je najčešće korišteni protokol na Web-u?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167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Ishodi nastavne jedinice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Učenik će:</a:t>
            </a:r>
          </a:p>
          <a:p>
            <a:pPr lvl="1"/>
            <a:r>
              <a:rPr lang="hr-HR" dirty="0" smtClean="0"/>
              <a:t> objasniti model korisnik – poslužitelj</a:t>
            </a:r>
          </a:p>
          <a:p>
            <a:pPr lvl="1"/>
            <a:r>
              <a:rPr lang="hr-HR" dirty="0" smtClean="0"/>
              <a:t>objasniti TCP/IP protokol</a:t>
            </a:r>
          </a:p>
          <a:p>
            <a:pPr lvl="1"/>
            <a:r>
              <a:rPr lang="hr-HR" dirty="0" smtClean="0"/>
              <a:t>definirati IP adresu čvora</a:t>
            </a:r>
          </a:p>
          <a:p>
            <a:pPr lvl="1"/>
            <a:r>
              <a:rPr lang="hr-HR" dirty="0" smtClean="0"/>
              <a:t>argumentirati potrebu postojanja DNS poslužitelja</a:t>
            </a:r>
          </a:p>
          <a:p>
            <a:pPr lvl="1"/>
            <a:r>
              <a:rPr lang="hr-HR" dirty="0" smtClean="0"/>
              <a:t>definirati Internet protokole verzije 4 i 6</a:t>
            </a:r>
          </a:p>
          <a:p>
            <a:pPr lvl="1"/>
            <a:r>
              <a:rPr lang="hr-HR" dirty="0" smtClean="0"/>
              <a:t>definirati web stranicu i razumjeti čemu služi www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399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ponavljanje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sz="2200" dirty="0"/>
              <a:t>1. Što je Internet?</a:t>
            </a:r>
          </a:p>
          <a:p>
            <a:pPr algn="just"/>
            <a:r>
              <a:rPr lang="hr-HR" sz="2200" dirty="0"/>
              <a:t>2. Što je računalna mreža i koja joj je glavna zadaća?</a:t>
            </a:r>
          </a:p>
          <a:p>
            <a:pPr algn="just"/>
            <a:r>
              <a:rPr lang="hr-HR" sz="2200" dirty="0"/>
              <a:t>3. Kako se zove prva računalna mreža i što je s njom bilo povezano?</a:t>
            </a:r>
          </a:p>
          <a:p>
            <a:pPr algn="just"/>
            <a:r>
              <a:rPr lang="hr-HR" sz="2200" dirty="0"/>
              <a:t>4. Kako se zove i koje godine je osnovana prva hrvatska računalna mreža?</a:t>
            </a:r>
          </a:p>
          <a:p>
            <a:pPr algn="just"/>
            <a:r>
              <a:rPr lang="hr-HR" sz="2200" dirty="0"/>
              <a:t>5. Vrste računalnih mreža prema udaljenosti računala i objasniti karakteristiku svake od njih?</a:t>
            </a:r>
          </a:p>
          <a:p>
            <a:pPr algn="just"/>
            <a:r>
              <a:rPr lang="hr-HR" sz="2200" dirty="0"/>
              <a:t>6. Na koje se načine možemo povezati računalom na Internet?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472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Model:  KORISNIK - POSLUŽITELJ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 smtClean="0"/>
              <a:t>Računalo </a:t>
            </a:r>
            <a:r>
              <a:rPr lang="hr-HR" sz="2200" b="1" dirty="0" smtClean="0"/>
              <a:t>korisnik</a:t>
            </a:r>
            <a:r>
              <a:rPr lang="hr-HR" sz="2200" dirty="0" smtClean="0"/>
              <a:t> (</a:t>
            </a:r>
            <a:r>
              <a:rPr lang="hr-HR" sz="2200" dirty="0" err="1" smtClean="0"/>
              <a:t>eng</a:t>
            </a:r>
            <a:r>
              <a:rPr lang="hr-HR" sz="2200" dirty="0" smtClean="0"/>
              <a:t>. </a:t>
            </a:r>
            <a:r>
              <a:rPr lang="hr-HR" sz="2200" b="1" dirty="0" err="1" smtClean="0"/>
              <a:t>client</a:t>
            </a:r>
            <a:r>
              <a:rPr lang="hr-HR" sz="2200" dirty="0" smtClean="0"/>
              <a:t>) – računalo na kojem radi korisnik mreže. On šalje zahtjeve i podatke poslužitelju te prima obrađene podatke od poslužitelja.</a:t>
            </a:r>
          </a:p>
          <a:p>
            <a:r>
              <a:rPr lang="hr-HR" sz="2200" dirty="0" smtClean="0"/>
              <a:t>Računalo </a:t>
            </a:r>
            <a:r>
              <a:rPr lang="hr-HR" sz="2200" b="1" dirty="0" smtClean="0"/>
              <a:t>poslužitelj</a:t>
            </a:r>
            <a:r>
              <a:rPr lang="hr-HR" sz="2200" dirty="0" smtClean="0"/>
              <a:t> (</a:t>
            </a:r>
            <a:r>
              <a:rPr lang="hr-HR" sz="2200" dirty="0" err="1" smtClean="0"/>
              <a:t>eng</a:t>
            </a:r>
            <a:r>
              <a:rPr lang="hr-HR" sz="2200" dirty="0" smtClean="0"/>
              <a:t>. </a:t>
            </a:r>
            <a:r>
              <a:rPr lang="hr-HR" sz="2200" b="1" dirty="0" smtClean="0"/>
              <a:t>server</a:t>
            </a:r>
            <a:r>
              <a:rPr lang="hr-HR" sz="2200" dirty="0" smtClean="0"/>
              <a:t>) – računalo koje prima zahtjeve, obrađuje podatke i šalje tražene podatke korisniku.</a:t>
            </a:r>
            <a:endParaRPr lang="hr-HR" sz="2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28" y="4059290"/>
            <a:ext cx="3594304" cy="221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8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Mrežni protokol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200" dirty="0"/>
              <a:t>Svako računalo povezivanjem na Internet može komunicirati sa bilo kojim računalom u </a:t>
            </a:r>
            <a:r>
              <a:rPr lang="hr-HR" altLang="sr-Latn-RS" sz="2200" dirty="0" smtClean="0"/>
              <a:t>svijetu</a:t>
            </a:r>
          </a:p>
          <a:p>
            <a:r>
              <a:rPr lang="hr-HR" altLang="sr-Latn-RS" sz="2200" dirty="0" smtClean="0"/>
              <a:t>Internetom se razmjenjuju različiti podatci u velikim količinama</a:t>
            </a:r>
          </a:p>
          <a:p>
            <a:r>
              <a:rPr lang="hr-HR" sz="2200" b="1" dirty="0"/>
              <a:t>Mrežni protokol </a:t>
            </a:r>
            <a:r>
              <a:rPr lang="hr-HR" sz="2200" dirty="0"/>
              <a:t>je dogovor koji omogućava razmjenu podataka koji putuju </a:t>
            </a:r>
            <a:r>
              <a:rPr lang="hr-HR" sz="2200" dirty="0" smtClean="0"/>
              <a:t>mrežom</a:t>
            </a:r>
            <a:endParaRPr lang="hr-HR" altLang="sr-Latn-RS" sz="2200" dirty="0"/>
          </a:p>
          <a:p>
            <a:r>
              <a:rPr lang="hr-HR" altLang="sr-Latn-RS" sz="2200" dirty="0" smtClean="0"/>
              <a:t>Podatci koji putuju mrežom </a:t>
            </a:r>
            <a:r>
              <a:rPr lang="hr-HR" altLang="sr-Latn-RS" sz="2200" dirty="0"/>
              <a:t>prenose </a:t>
            </a:r>
            <a:r>
              <a:rPr lang="hr-HR" altLang="sr-Latn-RS" sz="2200" dirty="0" smtClean="0"/>
              <a:t>se tzv. </a:t>
            </a:r>
            <a:r>
              <a:rPr lang="hr-HR" altLang="sr-Latn-RS" sz="2200" b="1" dirty="0" smtClean="0"/>
              <a:t>paketnim </a:t>
            </a:r>
            <a:r>
              <a:rPr lang="hr-HR" altLang="sr-Latn-RS" sz="2200" b="1" dirty="0"/>
              <a:t>sustavom</a:t>
            </a:r>
            <a:r>
              <a:rPr lang="hr-HR" altLang="sr-Latn-RS" sz="2200" dirty="0"/>
              <a:t> i to dogovorenim </a:t>
            </a:r>
            <a:r>
              <a:rPr lang="hr-HR" altLang="sr-Latn-RS" sz="2200" b="1" dirty="0"/>
              <a:t>TCP/IP</a:t>
            </a:r>
            <a:r>
              <a:rPr lang="hr-HR" altLang="sr-Latn-RS" sz="2200" dirty="0"/>
              <a:t> </a:t>
            </a:r>
            <a:r>
              <a:rPr lang="hr-HR" altLang="sr-Latn-RS" sz="2200" dirty="0" smtClean="0"/>
              <a:t>protokolom</a:t>
            </a:r>
          </a:p>
          <a:p>
            <a:pPr algn="just"/>
            <a:endParaRPr lang="hr-HR" altLang="sr-Latn-RS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641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252549"/>
            <a:ext cx="8583885" cy="1114697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 smtClean="0"/>
              <a:t>TCP/IP protokol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700" dirty="0" smtClean="0"/>
              <a:t>(</a:t>
            </a:r>
            <a:r>
              <a:rPr lang="hr-HR" sz="2700" dirty="0" err="1" smtClean="0"/>
              <a:t>Transmission</a:t>
            </a:r>
            <a:r>
              <a:rPr lang="hr-HR" sz="2700" dirty="0" smtClean="0"/>
              <a:t> </a:t>
            </a:r>
            <a:r>
              <a:rPr lang="hr-HR" sz="2700" dirty="0" err="1" smtClean="0"/>
              <a:t>Control</a:t>
            </a:r>
            <a:r>
              <a:rPr lang="hr-HR" sz="2700" dirty="0" smtClean="0"/>
              <a:t> </a:t>
            </a:r>
            <a:r>
              <a:rPr lang="hr-HR" sz="2700" dirty="0" err="1" smtClean="0"/>
              <a:t>Protocol</a:t>
            </a:r>
            <a:r>
              <a:rPr lang="hr-HR" sz="2700" dirty="0" smtClean="0"/>
              <a:t>/Internet </a:t>
            </a:r>
            <a:r>
              <a:rPr lang="hr-HR" sz="2700" dirty="0" err="1"/>
              <a:t>P</a:t>
            </a:r>
            <a:r>
              <a:rPr lang="hr-HR" sz="2700" dirty="0" err="1" smtClean="0"/>
              <a:t>rotocol</a:t>
            </a:r>
            <a:r>
              <a:rPr lang="hr-HR" sz="2700" dirty="0" smtClean="0"/>
              <a:t>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6323012" y="1598613"/>
            <a:ext cx="5181600" cy="4604760"/>
          </a:xfrm>
        </p:spPr>
        <p:txBody>
          <a:bodyPr/>
          <a:lstStyle/>
          <a:p>
            <a:r>
              <a:rPr lang="hr-HR" sz="2200" dirty="0" smtClean="0"/>
              <a:t>TCP/IP protokol je skup </a:t>
            </a:r>
            <a:r>
              <a:rPr lang="hr-HR" sz="2200" dirty="0"/>
              <a:t>protokola namijenjenih razmijeni podataka internetom</a:t>
            </a:r>
          </a:p>
          <a:p>
            <a:r>
              <a:rPr lang="hr-HR" sz="2200" dirty="0"/>
              <a:t>Svaki se podatak dijeli na manje cjeline koje se nazivaju paketi</a:t>
            </a:r>
          </a:p>
          <a:p>
            <a:r>
              <a:rPr lang="hr-HR" sz="2200" dirty="0"/>
              <a:t>Paket je propisanog formata i ograničene duljine</a:t>
            </a:r>
          </a:p>
          <a:p>
            <a:r>
              <a:rPr lang="hr-HR" sz="2200" dirty="0" smtClean="0"/>
              <a:t>Zbog </a:t>
            </a:r>
            <a:r>
              <a:rPr lang="hr-HR" sz="2200" dirty="0"/>
              <a:t>ovakvog načina oblikovanja, Internet </a:t>
            </a:r>
            <a:r>
              <a:rPr lang="hr-HR" sz="2200" dirty="0" smtClean="0"/>
              <a:t>se naziva </a:t>
            </a:r>
            <a:r>
              <a:rPr lang="hr-HR" sz="2200" b="1" dirty="0"/>
              <a:t>paketnom mrežom</a:t>
            </a:r>
          </a:p>
          <a:p>
            <a:endParaRPr lang="hr-HR" dirty="0"/>
          </a:p>
        </p:txBody>
      </p:sp>
      <p:pic>
        <p:nvPicPr>
          <p:cNvPr id="9" name="Rezervirano mjesto sadržaja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856128" y="1768907"/>
            <a:ext cx="4289808" cy="347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5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/>
          <a:lstStyle/>
          <a:p>
            <a:r>
              <a:rPr lang="hr-HR" dirty="0" smtClean="0"/>
              <a:t>Prijenos podataka TCP/IP protokolom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2589212" y="1619794"/>
            <a:ext cx="8915400" cy="4291428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grpSp>
        <p:nvGrpSpPr>
          <p:cNvPr id="9" name="Grupa 8"/>
          <p:cNvGrpSpPr/>
          <p:nvPr/>
        </p:nvGrpSpPr>
        <p:grpSpPr>
          <a:xfrm>
            <a:off x="3257006" y="1419498"/>
            <a:ext cx="7039701" cy="1976846"/>
            <a:chOff x="3196046" y="1419497"/>
            <a:chExt cx="7100661" cy="2137833"/>
          </a:xfrm>
        </p:grpSpPr>
        <p:pic>
          <p:nvPicPr>
            <p:cNvPr id="1026" name="Picture 2" descr="https://www.apposite-tech.com/wp-content/uploads/2019/06/packet-switching-bran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6046" y="1419497"/>
              <a:ext cx="7100661" cy="2137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kstniOkvir 6"/>
            <p:cNvSpPr txBox="1"/>
            <p:nvPr/>
          </p:nvSpPr>
          <p:spPr>
            <a:xfrm>
              <a:off x="3352800" y="1698171"/>
              <a:ext cx="992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server</a:t>
              </a:r>
              <a:endParaRPr lang="hr-HR" dirty="0"/>
            </a:p>
          </p:txBody>
        </p:sp>
        <p:sp>
          <p:nvSpPr>
            <p:cNvPr id="8" name="TekstniOkvir 7"/>
            <p:cNvSpPr txBox="1"/>
            <p:nvPr/>
          </p:nvSpPr>
          <p:spPr>
            <a:xfrm>
              <a:off x="9239794" y="1698171"/>
              <a:ext cx="870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k</a:t>
              </a:r>
              <a:r>
                <a:rPr lang="hr-HR" dirty="0" smtClean="0"/>
                <a:t>lijent</a:t>
              </a:r>
              <a:endParaRPr lang="hr-HR" dirty="0"/>
            </a:p>
          </p:txBody>
        </p:sp>
      </p:grpSp>
      <p:sp>
        <p:nvSpPr>
          <p:cNvPr id="10" name="TekstniOkvir 9"/>
          <p:cNvSpPr txBox="1"/>
          <p:nvPr/>
        </p:nvSpPr>
        <p:spPr>
          <a:xfrm>
            <a:off x="2168434" y="3796937"/>
            <a:ext cx="96839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000" dirty="0" smtClean="0"/>
              <a:t>Klijent je zatražio neki podatak; upit dolazi do servera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000" dirty="0" smtClean="0"/>
              <a:t>Server pripremi podatak kojeg je klijent tražio i podijeli podatak na onoliki broj paketa koji je potreban, npr. 3 paketa (kao na slici – zeleni, plavi i narančasti paket)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000" dirty="0" smtClean="0"/>
              <a:t>Paketi putuju od čvora do čvora i ne moraju svi paketi od istog podatka putovati istim putem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000" dirty="0" smtClean="0"/>
              <a:t>Kad paket stigne do određenog </a:t>
            </a:r>
            <a:r>
              <a:rPr lang="hr-HR" sz="2000" b="1" dirty="0" smtClean="0"/>
              <a:t>čvora </a:t>
            </a:r>
            <a:r>
              <a:rPr lang="hr-HR" sz="2000" dirty="0" smtClean="0"/>
              <a:t>odlučuje se kojim će putem paket nastaviti putovati prema klijentu (bira se put koji je u tom trenutku najmanje zatrpan slanjem podataka)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998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IP adresa čvorova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375955"/>
            <a:ext cx="8915400" cy="5077096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/>
              <a:t>Čvorovi mreže se međusobno razlikuju po jedinstvenoj adresi </a:t>
            </a:r>
          </a:p>
          <a:p>
            <a:r>
              <a:rPr lang="hr-HR" sz="2400" b="1" dirty="0"/>
              <a:t>IP adresa </a:t>
            </a:r>
            <a:r>
              <a:rPr lang="hr-HR" sz="2400" dirty="0"/>
              <a:t>je brojčana oznaka nekoga čvora u mreži temeljenoj na TCP/IP </a:t>
            </a:r>
            <a:r>
              <a:rPr lang="hr-HR" sz="2400" dirty="0" smtClean="0"/>
              <a:t>protokolu.</a:t>
            </a:r>
          </a:p>
          <a:p>
            <a:r>
              <a:rPr lang="hr-HR" sz="2400" dirty="0" smtClean="0"/>
              <a:t>Svaka </a:t>
            </a:r>
            <a:r>
              <a:rPr lang="hr-HR" sz="2400" dirty="0"/>
              <a:t>IP adresa ima 32-bitni brojčani oblik podijeljen u četiri cjeline odvojene prazninama:</a:t>
            </a:r>
          </a:p>
          <a:p>
            <a:pPr marL="853290" lvl="2" indent="0">
              <a:buNone/>
            </a:pPr>
            <a:r>
              <a:rPr lang="hr-HR" sz="1800" dirty="0"/>
              <a:t>		10101101   11000010   00101100    00010111</a:t>
            </a:r>
          </a:p>
          <a:p>
            <a:r>
              <a:rPr lang="hr-HR" sz="2400" dirty="0"/>
              <a:t>Ako se svaki </a:t>
            </a:r>
            <a:r>
              <a:rPr lang="hr-HR" sz="2400" dirty="0" err="1"/>
              <a:t>osmobitni</a:t>
            </a:r>
            <a:r>
              <a:rPr lang="hr-HR" sz="2400" dirty="0"/>
              <a:t> binarni broj pretvori u dekadski </a:t>
            </a:r>
            <a:r>
              <a:rPr lang="hr-HR" sz="2400" dirty="0" smtClean="0"/>
              <a:t>oblik i odvoje se točkama</a:t>
            </a:r>
            <a:r>
              <a:rPr lang="hr-HR" sz="2400" dirty="0"/>
              <a:t>, dobiva se dekadski prikaz IP adrese koji je čovjeku lakši za rukovanje:	</a:t>
            </a:r>
          </a:p>
          <a:p>
            <a:pPr marL="426645" lvl="1" indent="0">
              <a:buNone/>
            </a:pPr>
            <a:r>
              <a:rPr lang="hr-HR" sz="2000" dirty="0"/>
              <a:t>			173.194.44.23</a:t>
            </a:r>
          </a:p>
          <a:p>
            <a:r>
              <a:rPr lang="hr-HR" sz="2400" dirty="0" smtClean="0"/>
              <a:t>Da ne bi pamtili sve te brojeve uvodimo simboličku oznaku IP adrese slovima (riječima):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			www.google.com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314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1844"/>
          </a:xfrm>
        </p:spPr>
        <p:txBody>
          <a:bodyPr/>
          <a:lstStyle/>
          <a:p>
            <a:r>
              <a:rPr lang="hr-HR" dirty="0" smtClean="0"/>
              <a:t>Simbolička IP adresa čvora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506583"/>
            <a:ext cx="8915400" cy="506838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Simbolička je adresa sastavljena od </a:t>
            </a:r>
            <a:r>
              <a:rPr lang="hr-HR" sz="2000" dirty="0"/>
              <a:t>bilo kojih riječi odvojenih točkama.</a:t>
            </a:r>
            <a:r>
              <a:rPr lang="hr-HR" dirty="0"/>
              <a:t> </a:t>
            </a:r>
          </a:p>
          <a:p>
            <a:r>
              <a:rPr lang="hr-HR" dirty="0" smtClean="0"/>
              <a:t>Primjer:</a:t>
            </a:r>
            <a:endParaRPr lang="hr-HR" dirty="0"/>
          </a:p>
          <a:p>
            <a:pPr marL="853290" lvl="2" indent="0">
              <a:buNone/>
            </a:pPr>
            <a:r>
              <a:rPr lang="hr-HR" dirty="0"/>
              <a:t>    </a:t>
            </a:r>
            <a:endParaRPr lang="hr-HR" dirty="0" smtClean="0"/>
          </a:p>
          <a:p>
            <a:pPr marL="853290" lvl="2" indent="0">
              <a:buNone/>
            </a:pPr>
            <a:endParaRPr lang="hr-HR" dirty="0"/>
          </a:p>
          <a:p>
            <a:pPr marL="853290" lvl="2" indent="0">
              <a:buNone/>
            </a:pPr>
            <a:endParaRPr lang="hr-HR" dirty="0" smtClean="0"/>
          </a:p>
          <a:p>
            <a:pPr marL="853290" lvl="2" indent="0">
              <a:buNone/>
            </a:pPr>
            <a:endParaRPr lang="hr-HR" dirty="0"/>
          </a:p>
          <a:p>
            <a:pPr algn="just"/>
            <a:r>
              <a:rPr lang="hr-HR" sz="2000" b="1" dirty="0"/>
              <a:t>Glavna domena </a:t>
            </a:r>
            <a:r>
              <a:rPr lang="hr-HR" sz="2000" dirty="0"/>
              <a:t>označava geografsku pripadnost ili djelatnost</a:t>
            </a:r>
          </a:p>
          <a:p>
            <a:pPr algn="just"/>
            <a:r>
              <a:rPr lang="hr-HR" sz="2000" b="1" dirty="0"/>
              <a:t>Domena</a:t>
            </a:r>
            <a:r>
              <a:rPr lang="hr-HR" sz="2000" dirty="0"/>
              <a:t> govori o organizaciji ili tvrtki unutar glavne domene</a:t>
            </a:r>
          </a:p>
          <a:p>
            <a:pPr algn="just"/>
            <a:r>
              <a:rPr lang="hr-HR" sz="2000" b="1" dirty="0"/>
              <a:t>Ime računala </a:t>
            </a:r>
            <a:r>
              <a:rPr lang="hr-HR" sz="2000" dirty="0"/>
              <a:t>smješteno unutar glavne domene i odabire se tako da korisnika lakše podsjeća na </a:t>
            </a:r>
            <a:r>
              <a:rPr lang="hr-HR" sz="2000" dirty="0" smtClean="0"/>
              <a:t>zadatak</a:t>
            </a:r>
          </a:p>
          <a:p>
            <a:pPr algn="just"/>
            <a:endParaRPr lang="hr-HR" sz="2000" dirty="0"/>
          </a:p>
          <a:p>
            <a:pPr algn="just"/>
            <a:r>
              <a:rPr lang="hr-HR" sz="2000" dirty="0" smtClean="0"/>
              <a:t>Analiziraj adresu stranice škole, e-dnevnika</a:t>
            </a:r>
            <a:endParaRPr lang="hr-HR" sz="20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486" y="2540183"/>
            <a:ext cx="5825352" cy="121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</TotalTime>
  <Words>721</Words>
  <Application>Microsoft Office PowerPoint</Application>
  <PresentationFormat>Široki zaslon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Pramen</vt:lpstr>
      <vt:lpstr>Internet protokoli</vt:lpstr>
      <vt:lpstr>Ishodi nastavne jedinice</vt:lpstr>
      <vt:lpstr>Pitanja za ponavljanje</vt:lpstr>
      <vt:lpstr>Model:  KORISNIK - POSLUŽITELJ</vt:lpstr>
      <vt:lpstr>Mrežni protokol</vt:lpstr>
      <vt:lpstr>  TCP/IP protokol (Transmission Control Protocol/Internet Protocol) </vt:lpstr>
      <vt:lpstr>Prijenos podataka TCP/IP protokolom</vt:lpstr>
      <vt:lpstr>IP adresa čvorova</vt:lpstr>
      <vt:lpstr>Simbolička IP adresa čvora</vt:lpstr>
      <vt:lpstr>DNS poslužitelj  (eng. Domain Name Server)</vt:lpstr>
      <vt:lpstr>IPv4 i IPv6</vt:lpstr>
      <vt:lpstr>WWW (World Wide Web)</vt:lpstr>
      <vt:lpstr>Pitanja za ponavljanje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protokoli</dc:title>
  <dc:creator>Matija</dc:creator>
  <cp:lastModifiedBy>Matija Trtinjak</cp:lastModifiedBy>
  <cp:revision>19</cp:revision>
  <dcterms:created xsi:type="dcterms:W3CDTF">2019-10-20T10:02:05Z</dcterms:created>
  <dcterms:modified xsi:type="dcterms:W3CDTF">2022-12-22T16:34:59Z</dcterms:modified>
</cp:coreProperties>
</file>