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2" r:id="rId3"/>
    <p:sldId id="263" r:id="rId4"/>
    <p:sldId id="264" r:id="rId5"/>
    <p:sldId id="265" r:id="rId6"/>
    <p:sldId id="270" r:id="rId7"/>
    <p:sldId id="268" r:id="rId8"/>
    <p:sldId id="269" r:id="rId9"/>
    <p:sldId id="271" r:id="rId10"/>
    <p:sldId id="273" r:id="rId11"/>
    <p:sldId id="274" r:id="rId12"/>
    <p:sldId id="275" r:id="rId13"/>
    <p:sldId id="276" r:id="rId14"/>
    <p:sldId id="277" r:id="rId15"/>
    <p:sldId id="278" r:id="rId16"/>
    <p:sldId id="279" r:id="rId17"/>
    <p:sldId id="280" r:id="rId18"/>
    <p:sldId id="281" r:id="rId19"/>
    <p:sldId id="282" r:id="rId20"/>
    <p:sldId id="283" r:id="rId21"/>
    <p:sldId id="284" r:id="rId22"/>
    <p:sldId id="285" r:id="rId23"/>
    <p:sldId id="286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DE17C80-64A8-4F3F-8303-66FFB6F2138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DB28464D-46F6-4E72-9753-D7A762CDEF8B}">
      <dgm:prSet/>
      <dgm:spPr/>
      <dgm:t>
        <a:bodyPr/>
        <a:lstStyle/>
        <a:p>
          <a:r>
            <a:rPr lang="hr-HR" dirty="0"/>
            <a:t>pšenično brašno može se skladištiti na dva načina :</a:t>
          </a:r>
          <a:endParaRPr lang="en-US" dirty="0"/>
        </a:p>
      </dgm:t>
    </dgm:pt>
    <dgm:pt modelId="{7FD5E01E-22BA-43AA-A774-E1A3F42F3BB5}" type="parTrans" cxnId="{263C9122-0E2C-4581-8B38-22C04FFC64BE}">
      <dgm:prSet/>
      <dgm:spPr/>
      <dgm:t>
        <a:bodyPr/>
        <a:lstStyle/>
        <a:p>
          <a:endParaRPr lang="en-US"/>
        </a:p>
      </dgm:t>
    </dgm:pt>
    <dgm:pt modelId="{1EB37A0C-651F-450F-B1DB-9BD860F03E30}" type="sibTrans" cxnId="{263C9122-0E2C-4581-8B38-22C04FFC64BE}">
      <dgm:prSet/>
      <dgm:spPr/>
      <dgm:t>
        <a:bodyPr/>
        <a:lstStyle/>
        <a:p>
          <a:endParaRPr lang="en-US"/>
        </a:p>
      </dgm:t>
    </dgm:pt>
    <dgm:pt modelId="{26E0290D-479F-48CE-B593-3AD080B4F531}">
      <dgm:prSet/>
      <dgm:spPr/>
      <dgm:t>
        <a:bodyPr/>
        <a:lstStyle/>
        <a:p>
          <a:r>
            <a:rPr lang="hr-HR" b="1" dirty="0"/>
            <a:t>1)u rasutom ( rinfuznom ) stanju – u silosima </a:t>
          </a:r>
          <a:endParaRPr lang="en-US" dirty="0"/>
        </a:p>
      </dgm:t>
    </dgm:pt>
    <dgm:pt modelId="{E03F2C35-B845-4A65-B030-931538E3EA6A}" type="parTrans" cxnId="{B2C3C7AB-1340-43FA-9BDD-5291309C48F2}">
      <dgm:prSet/>
      <dgm:spPr/>
      <dgm:t>
        <a:bodyPr/>
        <a:lstStyle/>
        <a:p>
          <a:endParaRPr lang="en-US"/>
        </a:p>
      </dgm:t>
    </dgm:pt>
    <dgm:pt modelId="{0053DF5A-0EF2-48D3-9967-7D9C6DAE68A0}" type="sibTrans" cxnId="{B2C3C7AB-1340-43FA-9BDD-5291309C48F2}">
      <dgm:prSet/>
      <dgm:spPr/>
      <dgm:t>
        <a:bodyPr/>
        <a:lstStyle/>
        <a:p>
          <a:endParaRPr lang="en-US"/>
        </a:p>
      </dgm:t>
    </dgm:pt>
    <dgm:pt modelId="{D3EC8102-6DFE-4BF8-B8ED-26893D58CD10}">
      <dgm:prSet/>
      <dgm:spPr/>
      <dgm:t>
        <a:bodyPr/>
        <a:lstStyle/>
        <a:p>
          <a:r>
            <a:rPr lang="hr-HR" b="1"/>
            <a:t>2) pakirano u vreće – u podnim skladištima</a:t>
          </a:r>
          <a:endParaRPr lang="en-US"/>
        </a:p>
      </dgm:t>
    </dgm:pt>
    <dgm:pt modelId="{F5B2CD65-E74C-4E2C-A126-0D0EED7F3CF9}" type="parTrans" cxnId="{817D88AC-DF7A-419A-A7CD-647C29B23F90}">
      <dgm:prSet/>
      <dgm:spPr/>
      <dgm:t>
        <a:bodyPr/>
        <a:lstStyle/>
        <a:p>
          <a:endParaRPr lang="en-US"/>
        </a:p>
      </dgm:t>
    </dgm:pt>
    <dgm:pt modelId="{9D0DA0EC-08FE-4702-B2A0-4BAE19AAED3D}" type="sibTrans" cxnId="{817D88AC-DF7A-419A-A7CD-647C29B23F90}">
      <dgm:prSet/>
      <dgm:spPr/>
      <dgm:t>
        <a:bodyPr/>
        <a:lstStyle/>
        <a:p>
          <a:endParaRPr lang="en-US"/>
        </a:p>
      </dgm:t>
    </dgm:pt>
    <dgm:pt modelId="{7E7C282E-F57E-49C2-A886-6891B8E29578}">
      <dgm:prSet/>
      <dgm:spPr/>
      <dgm:t>
        <a:bodyPr/>
        <a:lstStyle/>
        <a:p>
          <a:r>
            <a:rPr lang="hr-HR" dirty="0"/>
            <a:t>kakvo skladište će se koristiti ovisi o kapacitetu pogona za preradu brašna i lokacije ( mjesta) na kojem se pogon nalazi </a:t>
          </a:r>
          <a:endParaRPr lang="en-US" dirty="0"/>
        </a:p>
      </dgm:t>
    </dgm:pt>
    <dgm:pt modelId="{F29D9FCF-A7EF-4017-8C91-AC49B807D1EB}" type="parTrans" cxnId="{46688AF2-3325-4872-83BE-5C3E9DE2B358}">
      <dgm:prSet/>
      <dgm:spPr/>
      <dgm:t>
        <a:bodyPr/>
        <a:lstStyle/>
        <a:p>
          <a:endParaRPr lang="en-US"/>
        </a:p>
      </dgm:t>
    </dgm:pt>
    <dgm:pt modelId="{AAE94621-332B-4B6F-BF6A-61218DE353C8}" type="sibTrans" cxnId="{46688AF2-3325-4872-83BE-5C3E9DE2B358}">
      <dgm:prSet/>
      <dgm:spPr/>
      <dgm:t>
        <a:bodyPr/>
        <a:lstStyle/>
        <a:p>
          <a:endParaRPr lang="en-US"/>
        </a:p>
      </dgm:t>
    </dgm:pt>
    <dgm:pt modelId="{9A0799B8-AB62-4736-8893-790D92D1EF77}" type="pres">
      <dgm:prSet presAssocID="{ADE17C80-64A8-4F3F-8303-66FFB6F2138C}" presName="linear" presStyleCnt="0">
        <dgm:presLayoutVars>
          <dgm:animLvl val="lvl"/>
          <dgm:resizeHandles val="exact"/>
        </dgm:presLayoutVars>
      </dgm:prSet>
      <dgm:spPr/>
    </dgm:pt>
    <dgm:pt modelId="{4B0BACE3-C0C6-449E-91DF-A5F674CB42E5}" type="pres">
      <dgm:prSet presAssocID="{DB28464D-46F6-4E72-9753-D7A762CDEF8B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F8393A6-A0B2-49ED-95ED-6006BF1EA0E0}" type="pres">
      <dgm:prSet presAssocID="{1EB37A0C-651F-450F-B1DB-9BD860F03E30}" presName="spacer" presStyleCnt="0"/>
      <dgm:spPr/>
    </dgm:pt>
    <dgm:pt modelId="{6E2E7F69-F337-4986-BDD7-35242205F023}" type="pres">
      <dgm:prSet presAssocID="{26E0290D-479F-48CE-B593-3AD080B4F531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8F8A9F15-CAF8-4570-B622-11A57F2AE5D6}" type="pres">
      <dgm:prSet presAssocID="{0053DF5A-0EF2-48D3-9967-7D9C6DAE68A0}" presName="spacer" presStyleCnt="0"/>
      <dgm:spPr/>
    </dgm:pt>
    <dgm:pt modelId="{FD7E5835-711F-436B-8E89-08FD4457239D}" type="pres">
      <dgm:prSet presAssocID="{D3EC8102-6DFE-4BF8-B8ED-26893D58CD1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9FC6AE4-8445-4E33-9F2E-CA3CDE93ECC2}" type="pres">
      <dgm:prSet presAssocID="{D3EC8102-6DFE-4BF8-B8ED-26893D58CD10}" presName="childText" presStyleLbl="revTx" presStyleIdx="0" presStyleCnt="1">
        <dgm:presLayoutVars>
          <dgm:bulletEnabled val="1"/>
        </dgm:presLayoutVars>
      </dgm:prSet>
      <dgm:spPr/>
    </dgm:pt>
  </dgm:ptLst>
  <dgm:cxnLst>
    <dgm:cxn modelId="{263C9122-0E2C-4581-8B38-22C04FFC64BE}" srcId="{ADE17C80-64A8-4F3F-8303-66FFB6F2138C}" destId="{DB28464D-46F6-4E72-9753-D7A762CDEF8B}" srcOrd="0" destOrd="0" parTransId="{7FD5E01E-22BA-43AA-A774-E1A3F42F3BB5}" sibTransId="{1EB37A0C-651F-450F-B1DB-9BD860F03E30}"/>
    <dgm:cxn modelId="{0C69D96C-3792-4D4C-BDC1-C818C397530F}" type="presOf" srcId="{ADE17C80-64A8-4F3F-8303-66FFB6F2138C}" destId="{9A0799B8-AB62-4736-8893-790D92D1EF77}" srcOrd="0" destOrd="0" presId="urn:microsoft.com/office/officeart/2005/8/layout/vList2"/>
    <dgm:cxn modelId="{D781EC95-1351-4351-A9DB-8B204B097318}" type="presOf" srcId="{7E7C282E-F57E-49C2-A886-6891B8E29578}" destId="{B9FC6AE4-8445-4E33-9F2E-CA3CDE93ECC2}" srcOrd="0" destOrd="0" presId="urn:microsoft.com/office/officeart/2005/8/layout/vList2"/>
    <dgm:cxn modelId="{1DD8A299-2940-4A90-923A-C10A84F3ED23}" type="presOf" srcId="{D3EC8102-6DFE-4BF8-B8ED-26893D58CD10}" destId="{FD7E5835-711F-436B-8E89-08FD4457239D}" srcOrd="0" destOrd="0" presId="urn:microsoft.com/office/officeart/2005/8/layout/vList2"/>
    <dgm:cxn modelId="{B2C3C7AB-1340-43FA-9BDD-5291309C48F2}" srcId="{ADE17C80-64A8-4F3F-8303-66FFB6F2138C}" destId="{26E0290D-479F-48CE-B593-3AD080B4F531}" srcOrd="1" destOrd="0" parTransId="{E03F2C35-B845-4A65-B030-931538E3EA6A}" sibTransId="{0053DF5A-0EF2-48D3-9967-7D9C6DAE68A0}"/>
    <dgm:cxn modelId="{817D88AC-DF7A-419A-A7CD-647C29B23F90}" srcId="{ADE17C80-64A8-4F3F-8303-66FFB6F2138C}" destId="{D3EC8102-6DFE-4BF8-B8ED-26893D58CD10}" srcOrd="2" destOrd="0" parTransId="{F5B2CD65-E74C-4E2C-A126-0D0EED7F3CF9}" sibTransId="{9D0DA0EC-08FE-4702-B2A0-4BAE19AAED3D}"/>
    <dgm:cxn modelId="{46688AF2-3325-4872-83BE-5C3E9DE2B358}" srcId="{D3EC8102-6DFE-4BF8-B8ED-26893D58CD10}" destId="{7E7C282E-F57E-49C2-A886-6891B8E29578}" srcOrd="0" destOrd="0" parTransId="{F29D9FCF-A7EF-4017-8C91-AC49B807D1EB}" sibTransId="{AAE94621-332B-4B6F-BF6A-61218DE353C8}"/>
    <dgm:cxn modelId="{FFC788F3-1D67-4C47-A9C8-212B2895EA9A}" type="presOf" srcId="{DB28464D-46F6-4E72-9753-D7A762CDEF8B}" destId="{4B0BACE3-C0C6-449E-91DF-A5F674CB42E5}" srcOrd="0" destOrd="0" presId="urn:microsoft.com/office/officeart/2005/8/layout/vList2"/>
    <dgm:cxn modelId="{0BD927F5-2220-4F87-BF8A-2BDEA7883008}" type="presOf" srcId="{26E0290D-479F-48CE-B593-3AD080B4F531}" destId="{6E2E7F69-F337-4986-BDD7-35242205F023}" srcOrd="0" destOrd="0" presId="urn:microsoft.com/office/officeart/2005/8/layout/vList2"/>
    <dgm:cxn modelId="{9ABB99F7-49ED-4DE1-8023-ADE8A07087AB}" type="presParOf" srcId="{9A0799B8-AB62-4736-8893-790D92D1EF77}" destId="{4B0BACE3-C0C6-449E-91DF-A5F674CB42E5}" srcOrd="0" destOrd="0" presId="urn:microsoft.com/office/officeart/2005/8/layout/vList2"/>
    <dgm:cxn modelId="{0E7C8DA6-5E09-4E3F-B534-491D98B40AFD}" type="presParOf" srcId="{9A0799B8-AB62-4736-8893-790D92D1EF77}" destId="{0F8393A6-A0B2-49ED-95ED-6006BF1EA0E0}" srcOrd="1" destOrd="0" presId="urn:microsoft.com/office/officeart/2005/8/layout/vList2"/>
    <dgm:cxn modelId="{C39E6308-D516-4DA2-9B16-637EDB729139}" type="presParOf" srcId="{9A0799B8-AB62-4736-8893-790D92D1EF77}" destId="{6E2E7F69-F337-4986-BDD7-35242205F023}" srcOrd="2" destOrd="0" presId="urn:microsoft.com/office/officeart/2005/8/layout/vList2"/>
    <dgm:cxn modelId="{FF9CCAB4-E1A7-4F5C-8187-4D1E9333AC74}" type="presParOf" srcId="{9A0799B8-AB62-4736-8893-790D92D1EF77}" destId="{8F8A9F15-CAF8-4570-B622-11A57F2AE5D6}" srcOrd="3" destOrd="0" presId="urn:microsoft.com/office/officeart/2005/8/layout/vList2"/>
    <dgm:cxn modelId="{0C73578A-0C38-4B0A-9652-4FB6587BE65F}" type="presParOf" srcId="{9A0799B8-AB62-4736-8893-790D92D1EF77}" destId="{FD7E5835-711F-436B-8E89-08FD4457239D}" srcOrd="4" destOrd="0" presId="urn:microsoft.com/office/officeart/2005/8/layout/vList2"/>
    <dgm:cxn modelId="{8017F2F7-3101-4B31-A478-A96AC4A35042}" type="presParOf" srcId="{9A0799B8-AB62-4736-8893-790D92D1EF77}" destId="{B9FC6AE4-8445-4E33-9F2E-CA3CDE93ECC2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B0BACE3-C0C6-449E-91DF-A5F674CB42E5}">
      <dsp:nvSpPr>
        <dsp:cNvPr id="0" name=""/>
        <dsp:cNvSpPr/>
      </dsp:nvSpPr>
      <dsp:spPr>
        <a:xfrm>
          <a:off x="0" y="19105"/>
          <a:ext cx="7443786" cy="1269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kern="1200" dirty="0"/>
            <a:t>pšenično brašno može se skladištiti na dva načina :</a:t>
          </a:r>
          <a:endParaRPr lang="en-US" sz="3500" kern="1200" dirty="0"/>
        </a:p>
      </dsp:txBody>
      <dsp:txXfrm>
        <a:off x="61969" y="81074"/>
        <a:ext cx="7319848" cy="1145512"/>
      </dsp:txXfrm>
    </dsp:sp>
    <dsp:sp modelId="{6E2E7F69-F337-4986-BDD7-35242205F023}">
      <dsp:nvSpPr>
        <dsp:cNvPr id="0" name=""/>
        <dsp:cNvSpPr/>
      </dsp:nvSpPr>
      <dsp:spPr>
        <a:xfrm>
          <a:off x="0" y="1389355"/>
          <a:ext cx="7443786" cy="1269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b="1" kern="1200" dirty="0"/>
            <a:t>1)u rasutom ( rinfuznom ) stanju – u silosima </a:t>
          </a:r>
          <a:endParaRPr lang="en-US" sz="3500" kern="1200" dirty="0"/>
        </a:p>
      </dsp:txBody>
      <dsp:txXfrm>
        <a:off x="61969" y="1451324"/>
        <a:ext cx="7319848" cy="1145512"/>
      </dsp:txXfrm>
    </dsp:sp>
    <dsp:sp modelId="{FD7E5835-711F-436B-8E89-08FD4457239D}">
      <dsp:nvSpPr>
        <dsp:cNvPr id="0" name=""/>
        <dsp:cNvSpPr/>
      </dsp:nvSpPr>
      <dsp:spPr>
        <a:xfrm>
          <a:off x="0" y="2759605"/>
          <a:ext cx="7443786" cy="126945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3500" b="1" kern="1200"/>
            <a:t>2) pakirano u vreće – u podnim skladištima</a:t>
          </a:r>
          <a:endParaRPr lang="en-US" sz="3500" kern="1200"/>
        </a:p>
      </dsp:txBody>
      <dsp:txXfrm>
        <a:off x="61969" y="2821574"/>
        <a:ext cx="7319848" cy="1145512"/>
      </dsp:txXfrm>
    </dsp:sp>
    <dsp:sp modelId="{B9FC6AE4-8445-4E33-9F2E-CA3CDE93ECC2}">
      <dsp:nvSpPr>
        <dsp:cNvPr id="0" name=""/>
        <dsp:cNvSpPr/>
      </dsp:nvSpPr>
      <dsp:spPr>
        <a:xfrm>
          <a:off x="0" y="4029055"/>
          <a:ext cx="7443786" cy="11048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6340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hr-HR" sz="2700" kern="1200" dirty="0"/>
            <a:t>kakvo skladište će se koristiti ovisi o kapacitetu pogona za preradu brašna i lokacije ( mjesta) na kojem se pogon nalazi </a:t>
          </a:r>
          <a:endParaRPr lang="en-US" sz="2700" kern="1200" dirty="0"/>
        </a:p>
      </dsp:txBody>
      <dsp:txXfrm>
        <a:off x="0" y="4029055"/>
        <a:ext cx="7443786" cy="11048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0641863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ska 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083452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slov i o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2609760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t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2858369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Kartica s nazi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091985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7326048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tupca sa slika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4443086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8462103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419418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6897715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880136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632715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3883402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256643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5568254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5262979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hr-HR"/>
              <a:t>Kliknite ikonu da biste dodali  sliku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2335364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7E0CF6C-748E-4B7A-BC8B-3011EF78ED13}" type="datetime1">
              <a:rPr lang="en-US" smtClean="0"/>
              <a:pPr/>
              <a:t>10/20/2022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3B850FF-6169-4056-8077-06FFA93A53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1780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</p:sldLayoutIdLst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image" Target="../media/image5.jpeg"/><Relationship Id="rId7" Type="http://schemas.openxmlformats.org/officeDocument/2006/relationships/diagramLayout" Target="../diagrams/layout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5" Type="http://schemas.openxmlformats.org/officeDocument/2006/relationships/image" Target="../media/image3.png"/><Relationship Id="rId10" Type="http://schemas.microsoft.com/office/2007/relationships/diagramDrawing" Target="../diagrams/drawing1.xml"/><Relationship Id="rId4" Type="http://schemas.openxmlformats.org/officeDocument/2006/relationships/image" Target="../media/image6.jpeg"/><Relationship Id="rId9" Type="http://schemas.openxmlformats.org/officeDocument/2006/relationships/diagramColors" Target="../diagrams/colors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8.gi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3.pn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deozapis 3">
            <a:extLst>
              <a:ext uri="{FF2B5EF4-FFF2-40B4-BE49-F238E27FC236}">
                <a16:creationId xmlns:a16="http://schemas.microsoft.com/office/drawing/2014/main" id="{371B71EC-7E47-F70A-C8D5-282600D8702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>
            <a:alphaModFix/>
          </a:blip>
          <a:srcRect t="279" r="-1" b="-1"/>
          <a:stretch/>
        </p:blipFill>
        <p:spPr>
          <a:xfrm>
            <a:off x="64359" y="-71718"/>
            <a:ext cx="12188932" cy="6856624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05A7EC01-B01A-4A36-A365-0D0726BCE3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360" y="524285"/>
            <a:ext cx="9079640" cy="3482939"/>
          </a:xfrm>
        </p:spPr>
        <p:txBody>
          <a:bodyPr anchor="b">
            <a:normAutofit/>
          </a:bodyPr>
          <a:lstStyle/>
          <a:p>
            <a:pPr algn="l"/>
            <a:r>
              <a:rPr lang="hr-HR" sz="3200" b="1" dirty="0">
                <a:solidFill>
                  <a:srgbClr val="FFFFFF"/>
                </a:solidFill>
              </a:rPr>
              <a:t>1. </a:t>
            </a:r>
            <a:r>
              <a:rPr lang="hr-HR" sz="3200" b="1" cap="none" dirty="0">
                <a:solidFill>
                  <a:srgbClr val="FFFFFF"/>
                </a:solidFill>
              </a:rPr>
              <a:t>Zanimanje</a:t>
            </a:r>
            <a:r>
              <a:rPr lang="hr-HR" sz="3200" b="1" dirty="0">
                <a:solidFill>
                  <a:srgbClr val="FFFFFF"/>
                </a:solidFill>
              </a:rPr>
              <a:t> : pekar</a:t>
            </a:r>
            <a:br>
              <a:rPr lang="hr-HR" sz="3200" b="1" dirty="0">
                <a:solidFill>
                  <a:srgbClr val="FFFFFF"/>
                </a:solidFill>
              </a:rPr>
            </a:br>
            <a:r>
              <a:rPr lang="hr-HR" sz="3200" b="1" dirty="0">
                <a:solidFill>
                  <a:srgbClr val="FFFFFF"/>
                </a:solidFill>
              </a:rPr>
              <a:t>2. </a:t>
            </a:r>
            <a:r>
              <a:rPr lang="hr-HR" sz="3200" b="1" cap="none" dirty="0">
                <a:solidFill>
                  <a:srgbClr val="FFFFFF"/>
                </a:solidFill>
              </a:rPr>
              <a:t>Nastavni Predmet </a:t>
            </a:r>
            <a:r>
              <a:rPr lang="hr-HR" sz="3200" b="1" dirty="0">
                <a:solidFill>
                  <a:srgbClr val="FFFFFF"/>
                </a:solidFill>
              </a:rPr>
              <a:t>: Proizvodni procesi u pekarstvu i</a:t>
            </a:r>
            <a:br>
              <a:rPr lang="hr-HR" sz="3200" b="1" dirty="0">
                <a:solidFill>
                  <a:srgbClr val="FFFFFF"/>
                </a:solidFill>
              </a:rPr>
            </a:br>
            <a:r>
              <a:rPr lang="hr-HR" sz="3200" b="1" dirty="0">
                <a:solidFill>
                  <a:srgbClr val="FFFFFF"/>
                </a:solidFill>
              </a:rPr>
              <a:t>3. </a:t>
            </a:r>
            <a:r>
              <a:rPr lang="hr-HR" sz="3200" b="1" cap="none" dirty="0">
                <a:solidFill>
                  <a:srgbClr val="FFFFFF"/>
                </a:solidFill>
              </a:rPr>
              <a:t>Razred</a:t>
            </a:r>
            <a:r>
              <a:rPr lang="hr-HR" sz="3200" b="1" dirty="0">
                <a:solidFill>
                  <a:srgbClr val="FFFFFF"/>
                </a:solidFill>
              </a:rPr>
              <a:t>: 2P</a:t>
            </a:r>
            <a:br>
              <a:rPr lang="hr-HR" sz="3200" b="1" dirty="0">
                <a:solidFill>
                  <a:srgbClr val="FFFFFF"/>
                </a:solidFill>
              </a:rPr>
            </a:br>
            <a:r>
              <a:rPr lang="hr-HR" sz="3200" b="1" dirty="0">
                <a:solidFill>
                  <a:srgbClr val="FFFFFF"/>
                </a:solidFill>
              </a:rPr>
              <a:t>4. </a:t>
            </a:r>
            <a:r>
              <a:rPr lang="hr-HR" sz="3200" b="1" cap="none" dirty="0">
                <a:solidFill>
                  <a:srgbClr val="FFFFFF"/>
                </a:solidFill>
              </a:rPr>
              <a:t>Naziv nastavne jedinice</a:t>
            </a:r>
            <a:r>
              <a:rPr lang="hr-HR" sz="3200" b="1" dirty="0">
                <a:solidFill>
                  <a:srgbClr val="FFFFFF"/>
                </a:solidFill>
              </a:rPr>
              <a:t>: SKLADIŠTENJE BRAŠNA</a:t>
            </a:r>
            <a:br>
              <a:rPr lang="hr-HR" sz="5400" b="1" dirty="0">
                <a:solidFill>
                  <a:srgbClr val="FFFFFF"/>
                </a:solidFill>
              </a:rPr>
            </a:br>
            <a:endParaRPr lang="hr-HR" sz="5400" b="1" dirty="0">
              <a:solidFill>
                <a:srgbClr val="FFFFFF"/>
              </a:solidFill>
            </a:endParaRP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F143CF79-6844-4134-8792-7253B22546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7794" y="5702237"/>
            <a:ext cx="8568653" cy="1765055"/>
          </a:xfrm>
        </p:spPr>
        <p:txBody>
          <a:bodyPr anchor="t">
            <a:normAutofit/>
          </a:bodyPr>
          <a:lstStyle/>
          <a:p>
            <a:pPr algn="l"/>
            <a:r>
              <a:rPr lang="hr-HR" b="1" cap="none" dirty="0">
                <a:solidFill>
                  <a:srgbClr val="FFFFFF"/>
                </a:solidFill>
              </a:rPr>
              <a:t>pripremila</a:t>
            </a:r>
            <a:r>
              <a:rPr lang="hr-HR" sz="2200" b="1" dirty="0">
                <a:solidFill>
                  <a:srgbClr val="FFFFFF"/>
                </a:solidFill>
              </a:rPr>
              <a:t>: Sanja Banfić – Kontrec, </a:t>
            </a:r>
            <a:r>
              <a:rPr lang="hr-HR" sz="2200" b="1" cap="none" dirty="0" err="1">
                <a:solidFill>
                  <a:srgbClr val="FFFFFF"/>
                </a:solidFill>
              </a:rPr>
              <a:t>dipl</a:t>
            </a:r>
            <a:r>
              <a:rPr lang="hr-HR" b="1" cap="none" dirty="0" err="1">
                <a:solidFill>
                  <a:srgbClr val="FFFFFF"/>
                </a:solidFill>
              </a:rPr>
              <a:t>.ing.prof.savjetnik</a:t>
            </a:r>
            <a:endParaRPr lang="hr-HR" sz="2200" b="1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94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7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24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7A5B8BC5-2BF2-47E8-9866-48224934E9A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89655" y="1249107"/>
            <a:ext cx="5106027" cy="5160658"/>
          </a:xfrm>
        </p:spPr>
        <p:txBody>
          <a:bodyPr>
            <a:normAutofit fontScale="85000" lnSpcReduction="10000"/>
          </a:bodyPr>
          <a:lstStyle/>
          <a:p>
            <a:pPr marL="0" marR="0" indent="0" algn="l" rtl="0">
              <a:buNone/>
            </a:pPr>
            <a:r>
              <a:rPr lang="hr-HR" sz="3000" b="1" i="0" u="sng" strike="noStrike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 SILOSIMA SE ČUVAJU</a:t>
            </a:r>
            <a:r>
              <a:rPr lang="hr-HR" sz="3000" b="0" i="0" u="none" strike="noStrik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hr-HR" sz="3000" b="0" i="0" u="none" strike="noStrik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l" rtl="0"/>
            <a:r>
              <a:rPr lang="hr-HR" sz="3000" b="1" i="0" u="sng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ZRNATI PROIZVODI</a:t>
            </a:r>
            <a:r>
              <a:rPr lang="hr-HR" sz="3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sz="3000" b="0" i="0" u="none" strike="noStrike" cap="non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zrnje žitarica, sjemenke uljarica</a:t>
            </a:r>
            <a:endParaRPr lang="hr-HR" sz="3000" b="0" i="0" u="none" strike="noStrike" cap="none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l" rtl="0"/>
            <a:r>
              <a:rPr lang="hr-HR" sz="3000" b="1" i="0" u="sng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PRAŠKASTI PROIZVODI</a:t>
            </a:r>
            <a:r>
              <a:rPr lang="hr-HR" sz="3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sz="3000" b="0" i="0" u="none" strike="noStrike" cap="non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brašno, škrob, </a:t>
            </a:r>
            <a:r>
              <a:rPr lang="hr-HR" sz="3000" b="0" i="0" u="none" strike="noStrike" cap="none" baseline="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prekrupa</a:t>
            </a:r>
            <a:r>
              <a:rPr lang="hr-HR" sz="3000" b="0" i="0" u="none" strike="noStrike" cap="non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mlijeko u prahu</a:t>
            </a:r>
            <a:endParaRPr lang="hr-HR" sz="3000" b="0" i="0" u="none" strike="noStrike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l" rtl="0"/>
            <a:r>
              <a:rPr lang="hr-HR" sz="3000" b="1" i="0" u="sng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PROIZVODI U KRISTALNOM STANJU</a:t>
            </a:r>
            <a:r>
              <a:rPr lang="hr-HR" sz="3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sz="3000" b="0" i="0" u="none" strike="noStrike" cap="non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šećer, sol</a:t>
            </a:r>
            <a:endParaRPr lang="hr-HR" sz="3000" b="0" i="0" u="none" strike="noStrike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l" rtl="0"/>
            <a:r>
              <a:rPr lang="hr-HR" sz="3000" b="1" i="0" u="sng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OSTALI PROIZVODI</a:t>
            </a:r>
            <a:r>
              <a:rPr lang="hr-HR" sz="3000" b="0" i="0" u="none" strike="noStrik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hr-HR" sz="3000" b="0" i="0" u="none" strike="noStrike" cap="non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stočna hrana</a:t>
            </a:r>
            <a:endParaRPr lang="hr-HR" sz="3000" b="0" i="0" u="none" strike="noStrike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9082C43B-48E9-4DB5-AC01-C308B8342583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957047" y="1338754"/>
            <a:ext cx="5105401" cy="482896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8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prednost </a:t>
            </a:r>
            <a:r>
              <a:rPr lang="hr-HR" sz="2800" b="1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silosnog</a:t>
            </a:r>
            <a:r>
              <a:rPr lang="hr-HR" sz="28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skladištenja</a:t>
            </a:r>
            <a:r>
              <a:rPr lang="hr-HR" sz="2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je u mogućnosti jednostavnijeg pneumatskog transporta brašna iz silosa u pogon za preradu, koji omogućava prijenos velikih količina brašna za kratko vrijeme uz maksimalne higijenske uvjeta i vrlo malo radne snage</a:t>
            </a: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715313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EB5703A7-7660-4EB7-B2B1-9DCCA322342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458700" cy="6966240"/>
          </a:xfr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EF86D199-8A3C-4269-98A7-B1781DC084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7" y="2071687"/>
            <a:ext cx="2505075" cy="600075"/>
          </a:xfrm>
          <a:prstGeom prst="rect">
            <a:avLst/>
          </a:prstGeom>
        </p:spPr>
      </p:pic>
      <p:pic>
        <p:nvPicPr>
          <p:cNvPr id="9" name="Slika 8">
            <a:extLst>
              <a:ext uri="{FF2B5EF4-FFF2-40B4-BE49-F238E27FC236}">
                <a16:creationId xmlns:a16="http://schemas.microsoft.com/office/drawing/2014/main" id="{69EC28BD-2E6A-4907-9616-F42755B5ED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3336" y="1695449"/>
            <a:ext cx="314325" cy="504825"/>
          </a:xfrm>
          <a:prstGeom prst="rect">
            <a:avLst/>
          </a:prstGeom>
        </p:spPr>
      </p:pic>
      <p:pic>
        <p:nvPicPr>
          <p:cNvPr id="11" name="Slika 10">
            <a:extLst>
              <a:ext uri="{FF2B5EF4-FFF2-40B4-BE49-F238E27FC236}">
                <a16:creationId xmlns:a16="http://schemas.microsoft.com/office/drawing/2014/main" id="{287779BC-5CC4-4758-8CC4-4FF11064E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5059" y="2071687"/>
            <a:ext cx="2790825" cy="600075"/>
          </a:xfrm>
          <a:prstGeom prst="rect">
            <a:avLst/>
          </a:prstGeom>
        </p:spPr>
      </p:pic>
      <p:pic>
        <p:nvPicPr>
          <p:cNvPr id="13" name="Slika 12">
            <a:extLst>
              <a:ext uri="{FF2B5EF4-FFF2-40B4-BE49-F238E27FC236}">
                <a16:creationId xmlns:a16="http://schemas.microsoft.com/office/drawing/2014/main" id="{E5A1CA1F-F947-48CF-BB77-AB38C29DF3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53310" y="1695448"/>
            <a:ext cx="314325" cy="504825"/>
          </a:xfrm>
          <a:prstGeom prst="rect">
            <a:avLst/>
          </a:prstGeom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4FE351C4-C7D2-4AB4-B562-B5E72BD673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10711" y="2271712"/>
            <a:ext cx="2600325" cy="1457325"/>
          </a:xfrm>
          <a:prstGeom prst="rect">
            <a:avLst/>
          </a:prstGeom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649FFF41-0DB7-4F85-9D11-28E32FE42A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6762" y="3729037"/>
            <a:ext cx="2600325" cy="981075"/>
          </a:xfrm>
          <a:prstGeom prst="rect">
            <a:avLst/>
          </a:prstGeom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EF7198E4-EB62-485C-82E1-1C20D7A6D4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9761" y="3328987"/>
            <a:ext cx="314325" cy="504825"/>
          </a:xfrm>
          <a:prstGeom prst="rect">
            <a:avLst/>
          </a:prstGeom>
        </p:spPr>
      </p:pic>
      <p:pic>
        <p:nvPicPr>
          <p:cNvPr id="21" name="Slika 20">
            <a:extLst>
              <a:ext uri="{FF2B5EF4-FFF2-40B4-BE49-F238E27FC236}">
                <a16:creationId xmlns:a16="http://schemas.microsoft.com/office/drawing/2014/main" id="{13007E1B-ADB2-4A99-8566-3746737604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05310" y="3952225"/>
            <a:ext cx="1171575" cy="600075"/>
          </a:xfrm>
          <a:prstGeom prst="rect">
            <a:avLst/>
          </a:prstGeom>
        </p:spPr>
      </p:pic>
      <p:pic>
        <p:nvPicPr>
          <p:cNvPr id="23" name="Slika 22">
            <a:extLst>
              <a:ext uri="{FF2B5EF4-FFF2-40B4-BE49-F238E27FC236}">
                <a16:creationId xmlns:a16="http://schemas.microsoft.com/office/drawing/2014/main" id="{C9006379-DCFE-410F-80A9-E6DFC7DA1C1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3934" y="4457699"/>
            <a:ext cx="314325" cy="504825"/>
          </a:xfrm>
          <a:prstGeom prst="rect">
            <a:avLst/>
          </a:prstGeom>
        </p:spPr>
      </p:pic>
      <p:pic>
        <p:nvPicPr>
          <p:cNvPr id="25" name="Slika 24">
            <a:extLst>
              <a:ext uri="{FF2B5EF4-FFF2-40B4-BE49-F238E27FC236}">
                <a16:creationId xmlns:a16="http://schemas.microsoft.com/office/drawing/2014/main" id="{78440C8D-8037-4A7E-873D-8E7672A08F1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12" y="6257925"/>
            <a:ext cx="2886075" cy="600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01653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9FB94C6A-DE7B-4152-8CFD-E8F8C977B0C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57963" y="1849740"/>
            <a:ext cx="5868026" cy="4231340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 pekarsku proizvodnju pneumatski transport je vrlo značajan jer prilikom prijenosa </a:t>
            </a:r>
            <a:r>
              <a:rPr lang="hr-HR" sz="28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brašna u struji zraka dolazi do njegove veće </a:t>
            </a:r>
            <a:r>
              <a:rPr lang="hr-HR" sz="2800" b="1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aeracije</a:t>
            </a:r>
            <a:r>
              <a:rPr lang="hr-HR" sz="28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(prozračivanja ) </a:t>
            </a:r>
            <a:r>
              <a:rPr lang="hr-HR" sz="2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što povoljno utječe na proces fermentacije tijesta , jer kisik koji se nalazi u brašnu ubrzava razmnožavanje </a:t>
            </a:r>
            <a:r>
              <a:rPr lang="hr-HR" sz="2800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kvašćevih</a:t>
            </a:r>
            <a:r>
              <a:rPr lang="hr-HR" sz="2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stanica , a ujedno i druge procese tokom fermentacije </a:t>
            </a:r>
          </a:p>
          <a:p>
            <a:endParaRPr lang="hr-HR" dirty="0"/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BB7EE9A3-8453-4E80-BE03-5BE8491D4AE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25989" y="1849740"/>
            <a:ext cx="5868026" cy="4497270"/>
          </a:xfrm>
        </p:spPr>
        <p:txBody>
          <a:bodyPr>
            <a:normAutofit/>
          </a:bodyPr>
          <a:lstStyle/>
          <a:p>
            <a:pPr lvl="0">
              <a:buFont typeface="Wingdings" panose="05000000000000000000" pitchFamily="2" charset="2"/>
              <a:buChar char="Ø"/>
            </a:pPr>
            <a:r>
              <a:rPr lang="hr-HR" sz="2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tokom skladištenja vrši se prebacivanje brašna u </a:t>
            </a:r>
            <a:r>
              <a:rPr lang="hr-HR" sz="2800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silosnim</a:t>
            </a:r>
            <a:r>
              <a:rPr lang="hr-HR" sz="2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ćelijama pomoću pneumatskog transporta , da bi se izbjegle nepovoljne promjene u brašnu koje nastaju uslijed njegova dužeg stajanja u debljim slojevima (stvaranje gruda i </a:t>
            </a:r>
            <a:r>
              <a:rPr lang="hr-HR" sz="2800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samozagrijavanje</a:t>
            </a:r>
            <a:r>
              <a:rPr lang="hr-HR" sz="28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</a:p>
          <a:p>
            <a:pPr>
              <a:buFont typeface="Wingdings" panose="05000000000000000000" pitchFamily="2" charset="2"/>
              <a:buChar char="Ø"/>
            </a:pPr>
            <a:endParaRPr lang="hr-HR" sz="28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337266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6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676AC77F-964F-4A34-8816-6F9BD7AB215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73116" y="1169929"/>
            <a:ext cx="5316696" cy="5320518"/>
          </a:xfrm>
        </p:spPr>
        <p:txBody>
          <a:bodyPr>
            <a:normAutofit fontScale="6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3600" b="1" u="dbl" cap="none" dirty="0">
                <a:effectLst/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SILOSI</a:t>
            </a:r>
            <a:r>
              <a:rPr lang="hr-HR" sz="36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za brašno građeni su uglavnom od betona , sa ćelijom za brašno visine  20 – 40 metara različitog presjeka ( 5- 8 m )</a:t>
            </a:r>
          </a:p>
          <a:p>
            <a:pPr lvl="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hr-HR" sz="36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zidovi su dobro izolirani sa ravnim i glatkim površinama </a:t>
            </a:r>
          </a:p>
          <a:p>
            <a:pPr lvl="0">
              <a:buFont typeface="Wingdings" panose="05000000000000000000" pitchFamily="2" charset="2"/>
              <a:buChar char="Ø"/>
              <a:tabLst>
                <a:tab pos="457200" algn="l"/>
              </a:tabLst>
            </a:pPr>
            <a:r>
              <a:rPr lang="hr-HR" sz="36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sistem punjenja i pražnjenja ćelija mora biti pravilno reguliran, da bi se izbjeglo raslojavanje brašna i stvaranje gruda</a:t>
            </a:r>
          </a:p>
          <a:p>
            <a:pPr marR="0" algn="l" rtl="0">
              <a:buFont typeface="Wingdings" panose="05000000000000000000" pitchFamily="2" charset="2"/>
              <a:buChar char="Ø"/>
            </a:pPr>
            <a:r>
              <a:rPr lang="hr-HR" sz="3600" b="0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najčešće su okruglog ili kvadratnog presjeka</a:t>
            </a:r>
          </a:p>
          <a:p>
            <a:pPr marR="0" algn="l" rtl="0">
              <a:buFont typeface="Wingdings" panose="05000000000000000000" pitchFamily="2" charset="2"/>
              <a:buChar char="Ø"/>
            </a:pPr>
            <a:r>
              <a:rPr lang="hr-HR" sz="3600" b="0" i="0" u="none" strike="noStrike" cap="non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donji dio silosa je konusnog oblika (lakše pražnjenje)</a:t>
            </a:r>
          </a:p>
          <a:p>
            <a:pPr marR="0" algn="ctr" rtl="0">
              <a:buFont typeface="Wingdings" panose="05000000000000000000" pitchFamily="2" charset="2"/>
              <a:buChar char="Ø"/>
            </a:pPr>
            <a:endParaRPr lang="hr-HR" sz="3600" b="0" i="0" u="none" strike="noStrike" cap="none" baseline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11" name="Rezervirano mjesto sadržaja 10">
            <a:extLst>
              <a:ext uri="{FF2B5EF4-FFF2-40B4-BE49-F238E27FC236}">
                <a16:creationId xmlns:a16="http://schemas.microsoft.com/office/drawing/2014/main" id="{64C7B558-9798-41CC-99A5-0D1ED5C39AFA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8073757" y="3429000"/>
            <a:ext cx="3545127" cy="34879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id="{D2CFD18C-7E03-4EA0-9361-DBAFEB1435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2190" y="129988"/>
            <a:ext cx="4087904" cy="40879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Oblačić za govor: ovalni 8">
            <a:extLst>
              <a:ext uri="{FF2B5EF4-FFF2-40B4-BE49-F238E27FC236}">
                <a16:creationId xmlns:a16="http://schemas.microsoft.com/office/drawing/2014/main" id="{FD260337-CAE8-4C86-895F-FB7E7EE8BFD5}"/>
              </a:ext>
            </a:extLst>
          </p:cNvPr>
          <p:cNvSpPr/>
          <p:nvPr/>
        </p:nvSpPr>
        <p:spPr>
          <a:xfrm>
            <a:off x="8408894" y="270409"/>
            <a:ext cx="1524000" cy="899520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/>
              <a:t>vanjski silos</a:t>
            </a:r>
          </a:p>
        </p:txBody>
      </p:sp>
      <p:sp>
        <p:nvSpPr>
          <p:cNvPr id="12" name="Oblačić za misli: oblak 11">
            <a:extLst>
              <a:ext uri="{FF2B5EF4-FFF2-40B4-BE49-F238E27FC236}">
                <a16:creationId xmlns:a16="http://schemas.microsoft.com/office/drawing/2014/main" id="{A5C5CC0F-3D61-425E-A28D-CD87A38B41E3}"/>
              </a:ext>
            </a:extLst>
          </p:cNvPr>
          <p:cNvSpPr/>
          <p:nvPr/>
        </p:nvSpPr>
        <p:spPr>
          <a:xfrm>
            <a:off x="9986995" y="2913530"/>
            <a:ext cx="2034988" cy="123267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/>
              <a:t>unutarnji silos</a:t>
            </a:r>
          </a:p>
        </p:txBody>
      </p:sp>
    </p:spTree>
    <p:extLst>
      <p:ext uri="{BB962C8B-B14F-4D97-AF65-F5344CB8AC3E}">
        <p14:creationId xmlns:p14="http://schemas.microsoft.com/office/powerpoint/2010/main" val="38937826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E8D1F881-6250-4007-B504-0928B61604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53268" y="690282"/>
            <a:ext cx="6742613" cy="953271"/>
          </a:xfrm>
        </p:spPr>
        <p:txBody>
          <a:bodyPr/>
          <a:lstStyle/>
          <a:p>
            <a:r>
              <a:rPr lang="hr-HR" sz="2400" b="1" u="dbl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Osnovni dijelovi svakog silosa su</a:t>
            </a:r>
            <a:r>
              <a:rPr lang="hr-HR" sz="2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endParaRPr lang="hr-HR" sz="24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C5197F98-023A-43AE-B2E8-06DB83C1A6B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78669" y="1352235"/>
            <a:ext cx="5478060" cy="5416117"/>
          </a:xfrm>
        </p:spPr>
        <p:txBody>
          <a:bodyPr>
            <a:normAutofit fontScale="77500" lnSpcReduction="20000"/>
          </a:bodyPr>
          <a:lstStyle/>
          <a:p>
            <a:pPr marL="1600200" lvl="3" indent="-228600">
              <a:lnSpc>
                <a:spcPct val="106000"/>
              </a:lnSpc>
              <a:spcAft>
                <a:spcPts val="800"/>
              </a:spcAft>
              <a:buFont typeface="+mj-lt"/>
              <a:buAutoNum type="arabicParenR"/>
              <a:tabLst>
                <a:tab pos="2057400" algn="l"/>
              </a:tabLst>
            </a:pPr>
            <a:r>
              <a:rPr lang="hr-HR" sz="29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hr-HR" sz="2900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silosne</a:t>
            </a:r>
            <a:r>
              <a:rPr lang="hr-HR" sz="29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ćelije</a:t>
            </a:r>
          </a:p>
          <a:p>
            <a:pPr marL="1600200" lvl="3" indent="-228600">
              <a:lnSpc>
                <a:spcPct val="106000"/>
              </a:lnSpc>
              <a:spcAft>
                <a:spcPts val="800"/>
              </a:spcAft>
              <a:buFont typeface="+mj-lt"/>
              <a:buAutoNum type="arabicParenR"/>
              <a:tabLst>
                <a:tab pos="2057400" algn="l"/>
              </a:tabLst>
            </a:pPr>
            <a:r>
              <a:rPr lang="hr-HR" sz="29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oprema za punjenje silosa</a:t>
            </a:r>
          </a:p>
          <a:p>
            <a:pPr marL="1600200" lvl="3" indent="-228600">
              <a:lnSpc>
                <a:spcPct val="106000"/>
              </a:lnSpc>
              <a:spcAft>
                <a:spcPts val="800"/>
              </a:spcAft>
              <a:buFont typeface="+mj-lt"/>
              <a:buAutoNum type="arabicParenR"/>
              <a:tabLst>
                <a:tab pos="2057400" algn="l"/>
              </a:tabLst>
            </a:pPr>
            <a:r>
              <a:rPr lang="hr-HR" sz="29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oprema za izuzimanje i transport brašna 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hr-HR" sz="29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brašno se skladišti u ćelijama različitog oblika : okruglog , kvadratnog , šesterokutnog, osmerokutnog ili </a:t>
            </a:r>
            <a:r>
              <a:rPr lang="hr-HR" sz="2900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dvanaesterokutnog</a:t>
            </a:r>
            <a:r>
              <a:rPr lang="hr-HR" sz="29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hr-HR" sz="29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prevladavaju </a:t>
            </a:r>
            <a:r>
              <a:rPr lang="hr-HR" sz="2900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silosne</a:t>
            </a:r>
            <a:r>
              <a:rPr lang="hr-HR" sz="29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ćelije okruglog oblika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hr-HR" sz="29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najčešće ćelije imaju gornji dio cilindričnog oblika i donji konusnog oblika radi lakšeg pražnjenja 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hr-HR" sz="29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više </a:t>
            </a:r>
            <a:r>
              <a:rPr lang="hr-HR" sz="2900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silosnih</a:t>
            </a:r>
            <a:r>
              <a:rPr lang="hr-HR" sz="29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ćelija čine bateriju </a:t>
            </a:r>
          </a:p>
          <a:p>
            <a:endParaRPr lang="hr-HR" dirty="0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2A5F66BE-38A9-46C8-8A01-B80B12972A0F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535273" y="1465927"/>
            <a:ext cx="4158925" cy="2740025"/>
          </a:xfrm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E3D82951-F571-4643-A0ED-E98ACEABAD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9552" y="4277036"/>
            <a:ext cx="1600000" cy="1710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927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ABE3228B-E4AA-43F2-AB13-4EFAC61F44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944186" y="726804"/>
            <a:ext cx="6975696" cy="679994"/>
          </a:xfrm>
        </p:spPr>
        <p:txBody>
          <a:bodyPr/>
          <a:lstStyle/>
          <a:p>
            <a:r>
              <a:rPr lang="hr-HR" sz="32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PUNJENJE I PRAŽNJENJE SILOSA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C6C0152-B532-49F3-8DE3-5CC5AD302D5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68315" y="1885601"/>
            <a:ext cx="5639426" cy="2740187"/>
          </a:xfrm>
        </p:spPr>
        <p:txBody>
          <a:bodyPr>
            <a:normAutofit lnSpcReduction="10000"/>
          </a:bodyPr>
          <a:lstStyle/>
          <a:p>
            <a:pPr marR="0" algn="l" rtl="0">
              <a:buFont typeface="Wingdings" panose="05000000000000000000" pitchFamily="2" charset="2"/>
              <a:buChar char="Ø"/>
            </a:pPr>
            <a:r>
              <a:rPr lang="it-IT" sz="28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puni</a:t>
            </a:r>
            <a:r>
              <a:rPr lang="it-IT" sz="28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se </a:t>
            </a:r>
            <a:r>
              <a:rPr lang="it-IT" sz="28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preko</a:t>
            </a:r>
            <a:r>
              <a:rPr lang="it-IT" sz="28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gornjeg</a:t>
            </a:r>
            <a:r>
              <a:rPr lang="it-IT" sz="2800" b="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2800" b="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otvora</a:t>
            </a:r>
            <a:endParaRPr lang="it-IT" sz="2800" b="0" i="0" u="none" strike="noStrike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l" rtl="0">
              <a:buFont typeface="Wingdings" panose="05000000000000000000" pitchFamily="2" charset="2"/>
              <a:buChar char="Ø"/>
            </a:pPr>
            <a:r>
              <a:rPr lang="pl-PL" sz="2800" b="0" i="0" u="none" strike="noStrike" cap="non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prazni se s donje strane (slobodnim padom)</a:t>
            </a:r>
            <a:endParaRPr lang="pl-PL" sz="2800" b="0" i="0" u="none" strike="noStrike" cap="none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algn="l" rtl="0">
              <a:buFont typeface="Wingdings" panose="05000000000000000000" pitchFamily="2" charset="2"/>
              <a:buChar char="Ø"/>
            </a:pPr>
            <a:r>
              <a:rPr lang="hr-HR" sz="2800" b="0" i="0" u="none" strike="noStrike" cap="none" baseline="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problem kod istjecanja brašna: otežana protočnost, zastoj </a:t>
            </a:r>
            <a:endParaRPr lang="hr-HR" sz="2800" b="0" i="0" u="none" strike="noStrike" cap="none" baseline="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8" name="Rezervirano mjesto sadržaja 7">
            <a:extLst>
              <a:ext uri="{FF2B5EF4-FFF2-40B4-BE49-F238E27FC236}">
                <a16:creationId xmlns:a16="http://schemas.microsoft.com/office/drawing/2014/main" id="{2ACC633D-F20A-4BEF-84C4-8CE3A7012EDC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284261" y="1406798"/>
            <a:ext cx="5105400" cy="21587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Slika 9">
            <a:extLst>
              <a:ext uri="{FF2B5EF4-FFF2-40B4-BE49-F238E27FC236}">
                <a16:creationId xmlns:a16="http://schemas.microsoft.com/office/drawing/2014/main" id="{B4315A96-2E2F-46E5-9BC9-D7D0E83E85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16865" y="3644877"/>
            <a:ext cx="2749468" cy="32768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340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F605D9E8-65BB-44B4-A32C-B9F66D0F12A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638" r="6657" b="-1"/>
          <a:stretch/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68C4CB27-B9EA-4D25-A146-EBC5E54EE2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3435" y="640831"/>
            <a:ext cx="4323789" cy="1573863"/>
          </a:xfrm>
        </p:spPr>
        <p:txBody>
          <a:bodyPr>
            <a:normAutofit/>
          </a:bodyPr>
          <a:lstStyle/>
          <a:p>
            <a:pPr algn="l"/>
            <a:r>
              <a:rPr lang="hr-HR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PUNJENJE SILOSA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5953C2ED-F75F-4BFB-A326-555DBBF8BD3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82119" y="1911868"/>
            <a:ext cx="4323789" cy="4305301"/>
          </a:xfrm>
        </p:spPr>
        <p:txBody>
          <a:bodyPr>
            <a:normAutofit lnSpcReduction="10000"/>
          </a:bodyPr>
          <a:lstStyle/>
          <a:p>
            <a:pPr marR="0" rtl="0">
              <a:buFont typeface="Wingdings" panose="05000000000000000000" pitchFamily="2" charset="2"/>
              <a:buChar char="Ø"/>
            </a:pPr>
            <a:r>
              <a:rPr lang="hr-HR" sz="3200" b="0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primjenjuju se:</a:t>
            </a:r>
          </a:p>
          <a:p>
            <a:pPr marR="0" rtl="0">
              <a:buFont typeface="Wingdings" panose="05000000000000000000" pitchFamily="2" charset="2"/>
              <a:buChar char="Ø"/>
            </a:pPr>
            <a:r>
              <a:rPr lang="hr-HR" sz="3200" b="0" i="0" u="none" strike="noStrike" cap="non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mehanički transporteri (elevator, pužni transporter)</a:t>
            </a:r>
          </a:p>
          <a:p>
            <a:pPr marR="0" rtl="0">
              <a:buFont typeface="Wingdings" panose="05000000000000000000" pitchFamily="2" charset="2"/>
              <a:buChar char="Ø"/>
            </a:pPr>
            <a:r>
              <a:rPr lang="hr-HR" sz="3200" b="0" i="0" u="none" strike="noStrike" cap="non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pneumatski transporteri (strujom zraka) </a:t>
            </a:r>
          </a:p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292840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1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Rezervirano mjesto sadržaja 4">
            <a:extLst>
              <a:ext uri="{FF2B5EF4-FFF2-40B4-BE49-F238E27FC236}">
                <a16:creationId xmlns:a16="http://schemas.microsoft.com/office/drawing/2014/main" id="{9B245BC6-EAC2-42B1-BA52-6E5A0959C0E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14" r="5304" b="-1"/>
          <a:stretch/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18" name="Rectangle 13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E67E763-7DC5-420D-A228-E7E66F12BE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4031" y="192597"/>
            <a:ext cx="4300393" cy="954886"/>
          </a:xfrm>
        </p:spPr>
        <p:txBody>
          <a:bodyPr>
            <a:normAutofit/>
          </a:bodyPr>
          <a:lstStyle/>
          <a:p>
            <a:pPr algn="l"/>
            <a:r>
              <a:rPr lang="hr-HR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PUNJENJE SILOSA</a:t>
            </a:r>
            <a:endParaRPr lang="hr-HR" sz="2800" dirty="0">
              <a:solidFill>
                <a:srgbClr val="FF0000"/>
              </a:solidFill>
            </a:endParaRPr>
          </a:p>
        </p:txBody>
      </p:sp>
      <p:sp>
        <p:nvSpPr>
          <p:cNvPr id="19" name="Content Placeholder 8">
            <a:extLst>
              <a:ext uri="{FF2B5EF4-FFF2-40B4-BE49-F238E27FC236}">
                <a16:creationId xmlns:a16="http://schemas.microsoft.com/office/drawing/2014/main" id="{04483206-BE1A-12A4-7057-0286FC063D1C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519817" y="1021976"/>
            <a:ext cx="4139027" cy="3594846"/>
          </a:xfrm>
        </p:spPr>
        <p:txBody>
          <a:bodyPr>
            <a:normAutofit lnSpcReduction="10000"/>
          </a:bodyPr>
          <a:lstStyle/>
          <a:p>
            <a:pPr marR="0" algn="l" rtl="0">
              <a:buFont typeface="Wingdings" panose="05000000000000000000" pitchFamily="2" charset="2"/>
              <a:buChar char="Ø"/>
            </a:pPr>
            <a:r>
              <a:rPr lang="hr-HR" b="0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vrši se direktno iz cisterne ili </a:t>
            </a:r>
            <a:r>
              <a:rPr lang="hr-HR" b="0" i="0" u="none" strike="noStrike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istresanjem</a:t>
            </a:r>
            <a:r>
              <a:rPr lang="hr-HR" b="0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vreća preko </a:t>
            </a:r>
            <a:r>
              <a:rPr lang="hr-HR" b="0" i="0" u="none" strike="noStrike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usipnog</a:t>
            </a:r>
            <a:r>
              <a:rPr lang="hr-HR" b="0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koša</a:t>
            </a:r>
          </a:p>
          <a:p>
            <a:pPr marR="0" algn="l" rtl="0">
              <a:buFont typeface="Wingdings" panose="05000000000000000000" pitchFamily="2" charset="2"/>
              <a:buChar char="Ø"/>
            </a:pPr>
            <a:r>
              <a:rPr lang="hr-HR" b="0" i="0" u="none" strike="noStrike" cap="non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transportnim ventilatorom brašno se izuzima iz silosa i transportira do </a:t>
            </a:r>
            <a:r>
              <a:rPr lang="hr-HR" b="0" i="0" u="none" strike="noStrike" cap="non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dozirnog</a:t>
            </a:r>
            <a:r>
              <a:rPr lang="hr-HR" b="0" i="0" u="none" strike="noStrike" cap="non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mjesta (</a:t>
            </a:r>
            <a:r>
              <a:rPr lang="hr-HR" b="0" i="0" u="none" strike="noStrike" cap="non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mjesilice</a:t>
            </a:r>
            <a:r>
              <a:rPr lang="hr-HR" b="0" i="0" u="none" strike="noStrike" cap="non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R="0" algn="l" rtl="0">
              <a:buFont typeface="Wingdings" panose="05000000000000000000" pitchFamily="2" charset="2"/>
              <a:buChar char="Ø"/>
            </a:pPr>
            <a:r>
              <a:rPr lang="hr-HR" b="0" i="0" u="none" strike="noStrike" cap="non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između ventilatora i </a:t>
            </a:r>
            <a:r>
              <a:rPr lang="hr-HR" b="0" i="0" u="none" strike="noStrike" cap="none" baseline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dozirnog</a:t>
            </a:r>
            <a:r>
              <a:rPr lang="hr-HR" b="0" i="0" u="none" strike="noStrike" cap="none" baseline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mjesta nalazi se turbo-sito (brašno se prosijava i           prozračuje)</a:t>
            </a:r>
          </a:p>
          <a:p>
            <a:endParaRPr lang="en-US" sz="1800" dirty="0"/>
          </a:p>
        </p:txBody>
      </p:sp>
      <p:pic>
        <p:nvPicPr>
          <p:cNvPr id="7" name="Slika 6">
            <a:extLst>
              <a:ext uri="{FF2B5EF4-FFF2-40B4-BE49-F238E27FC236}">
                <a16:creationId xmlns:a16="http://schemas.microsoft.com/office/drawing/2014/main" id="{2A304025-EA74-4674-922A-C85A79D3D8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8140" y="4438423"/>
            <a:ext cx="1981080" cy="23601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Strelica: prema dolje 7">
            <a:extLst>
              <a:ext uri="{FF2B5EF4-FFF2-40B4-BE49-F238E27FC236}">
                <a16:creationId xmlns:a16="http://schemas.microsoft.com/office/drawing/2014/main" id="{8A1ACFA3-0C4B-4EF2-920F-5198A760B6EA}"/>
              </a:ext>
            </a:extLst>
          </p:cNvPr>
          <p:cNvSpPr/>
          <p:nvPr/>
        </p:nvSpPr>
        <p:spPr>
          <a:xfrm>
            <a:off x="9189017" y="3983690"/>
            <a:ext cx="339326" cy="63313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12559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496FEFF5-AECD-480A-8B68-73B81C7DE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465" y="730125"/>
            <a:ext cx="6909479" cy="5406667"/>
          </a:xfrm>
          <a:prstGeom prst="roundRect">
            <a:avLst>
              <a:gd name="adj" fmla="val 2981"/>
            </a:avLst>
          </a:prstGeom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51449987-87C4-4B16-A4B7-FF5DC8CD64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81925" y="640831"/>
            <a:ext cx="3766611" cy="1573863"/>
          </a:xfrm>
        </p:spPr>
        <p:txBody>
          <a:bodyPr>
            <a:normAutofit/>
          </a:bodyPr>
          <a:lstStyle/>
          <a:p>
            <a:pPr algn="l"/>
            <a:r>
              <a:rPr lang="hr-HR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PRAŽNJENJE SILOSA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1A536492-835F-41CA-99E7-8DE7D9467E5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96407" y="2367092"/>
            <a:ext cx="4119417" cy="3881309"/>
          </a:xfrm>
        </p:spPr>
        <p:txBody>
          <a:bodyPr>
            <a:normAutofit/>
          </a:bodyPr>
          <a:lstStyle/>
          <a:p>
            <a:r>
              <a:rPr lang="hr-HR" sz="2800" b="1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olakšava se pomoću uređaja </a:t>
            </a:r>
            <a:r>
              <a:rPr lang="hr-HR" sz="2800" b="1" i="0" u="none" strike="noStrike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izuzimača</a:t>
            </a:r>
            <a:r>
              <a:rPr lang="hr-HR" sz="2800" b="1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vibrirajuće dno, pužni </a:t>
            </a:r>
            <a:r>
              <a:rPr lang="hr-HR" sz="2800" b="1" i="0" u="none" strike="noStrike" cap="none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izuzimač</a:t>
            </a:r>
            <a:r>
              <a:rPr lang="hr-HR" sz="2800" b="1" i="0" u="none" strike="noStrike" cap="none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intenzivno propuhivanje zrakom </a:t>
            </a:r>
          </a:p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183674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1BF374DD-C0B9-4F07-AFBF-5BCFFF8AA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74" y="359130"/>
            <a:ext cx="10364451" cy="914448"/>
          </a:xfrm>
        </p:spPr>
        <p:txBody>
          <a:bodyPr/>
          <a:lstStyle/>
          <a:p>
            <a:r>
              <a:rPr lang="hr-HR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UNUTARNJI SILOS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F82D1D0-6796-486D-A4C0-EE8CEF5042F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084104" y="1147482"/>
            <a:ext cx="10363826" cy="4159623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hr-HR" sz="280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povezan je pneumatskim transporterom sa vagom i </a:t>
            </a:r>
            <a:r>
              <a:rPr lang="hr-HR" sz="280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mjesilicom</a:t>
            </a:r>
            <a:r>
              <a:rPr lang="hr-HR" sz="280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mora imati </a:t>
            </a:r>
            <a:r>
              <a:rPr lang="hr-HR" sz="2800" i="0" u="none" strike="noStrike" cap="none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otprašivač</a:t>
            </a:r>
            <a:r>
              <a:rPr lang="hr-HR" sz="2800" i="0" u="none" strike="noStrike" cap="none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brašna</a:t>
            </a:r>
            <a:endParaRPr lang="hr-HR" sz="2800" i="0" u="none" strike="noStrike" cap="none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706147D5-D88C-473E-9A2B-CC3DEE6AC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2073" y="2702339"/>
            <a:ext cx="4426885" cy="3912357"/>
          </a:xfrm>
          <a:prstGeom prst="rect">
            <a:avLst/>
          </a:prstGeom>
        </p:spPr>
      </p:pic>
      <p:pic>
        <p:nvPicPr>
          <p:cNvPr id="7" name="Slika 6">
            <a:extLst>
              <a:ext uri="{FF2B5EF4-FFF2-40B4-BE49-F238E27FC236}">
                <a16:creationId xmlns:a16="http://schemas.microsoft.com/office/drawing/2014/main" id="{629342E0-FE0E-412D-AC25-FE5B58CDEF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5298" y="2879238"/>
            <a:ext cx="2076450" cy="828675"/>
          </a:xfrm>
          <a:prstGeom prst="rect">
            <a:avLst/>
          </a:prstGeom>
        </p:spPr>
      </p:pic>
      <p:sp>
        <p:nvSpPr>
          <p:cNvPr id="15" name="Strelica: desno 14">
            <a:extLst>
              <a:ext uri="{FF2B5EF4-FFF2-40B4-BE49-F238E27FC236}">
                <a16:creationId xmlns:a16="http://schemas.microsoft.com/office/drawing/2014/main" id="{FC07C928-C724-43F5-B506-5DCE6F609D6F}"/>
              </a:ext>
            </a:extLst>
          </p:cNvPr>
          <p:cNvSpPr/>
          <p:nvPr/>
        </p:nvSpPr>
        <p:spPr>
          <a:xfrm>
            <a:off x="6405298" y="3936278"/>
            <a:ext cx="1676400" cy="246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6" name="Dijagram toka: Izmjenična obrada 15">
            <a:extLst>
              <a:ext uri="{FF2B5EF4-FFF2-40B4-BE49-F238E27FC236}">
                <a16:creationId xmlns:a16="http://schemas.microsoft.com/office/drawing/2014/main" id="{2366F862-8CF3-40AD-B686-8CAF21C40D91}"/>
              </a:ext>
            </a:extLst>
          </p:cNvPr>
          <p:cNvSpPr/>
          <p:nvPr/>
        </p:nvSpPr>
        <p:spPr>
          <a:xfrm>
            <a:off x="8081698" y="3786330"/>
            <a:ext cx="1353873" cy="612648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VAGA</a:t>
            </a:r>
          </a:p>
        </p:txBody>
      </p:sp>
      <p:sp>
        <p:nvSpPr>
          <p:cNvPr id="17" name="Strelica: desno 16">
            <a:extLst>
              <a:ext uri="{FF2B5EF4-FFF2-40B4-BE49-F238E27FC236}">
                <a16:creationId xmlns:a16="http://schemas.microsoft.com/office/drawing/2014/main" id="{DD910B9D-257C-44D3-B120-18985431FCD9}"/>
              </a:ext>
            </a:extLst>
          </p:cNvPr>
          <p:cNvSpPr/>
          <p:nvPr/>
        </p:nvSpPr>
        <p:spPr>
          <a:xfrm>
            <a:off x="6895416" y="4740350"/>
            <a:ext cx="1676399" cy="24642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18" name="Dijagram toka: Izmjenična obrada 17">
            <a:extLst>
              <a:ext uri="{FF2B5EF4-FFF2-40B4-BE49-F238E27FC236}">
                <a16:creationId xmlns:a16="http://schemas.microsoft.com/office/drawing/2014/main" id="{73036EBF-B63D-45D4-9736-17B02411A634}"/>
              </a:ext>
            </a:extLst>
          </p:cNvPr>
          <p:cNvSpPr/>
          <p:nvPr/>
        </p:nvSpPr>
        <p:spPr>
          <a:xfrm>
            <a:off x="8571815" y="4574682"/>
            <a:ext cx="2088660" cy="612648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UPRAVLJAČKA PLOČA</a:t>
            </a:r>
          </a:p>
        </p:txBody>
      </p:sp>
      <p:sp>
        <p:nvSpPr>
          <p:cNvPr id="20" name="Dijagram toka: Izmjenična obrada 19">
            <a:extLst>
              <a:ext uri="{FF2B5EF4-FFF2-40B4-BE49-F238E27FC236}">
                <a16:creationId xmlns:a16="http://schemas.microsoft.com/office/drawing/2014/main" id="{6F3FD06F-E88D-46F8-B9A0-2768490D0299}"/>
              </a:ext>
            </a:extLst>
          </p:cNvPr>
          <p:cNvSpPr/>
          <p:nvPr/>
        </p:nvSpPr>
        <p:spPr>
          <a:xfrm>
            <a:off x="8400394" y="2617806"/>
            <a:ext cx="2088660" cy="612648"/>
          </a:xfrm>
          <a:prstGeom prst="flowChartAlternateProcess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dirty="0"/>
              <a:t>TRANSPORTER</a:t>
            </a:r>
          </a:p>
        </p:txBody>
      </p:sp>
    </p:spTree>
    <p:extLst>
      <p:ext uri="{BB962C8B-B14F-4D97-AF65-F5344CB8AC3E}">
        <p14:creationId xmlns:p14="http://schemas.microsoft.com/office/powerpoint/2010/main" val="3041929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87" name="Rectangle 2086">
            <a:extLst>
              <a:ext uri="{FF2B5EF4-FFF2-40B4-BE49-F238E27FC236}">
                <a16:creationId xmlns:a16="http://schemas.microsoft.com/office/drawing/2014/main" id="{4F7D3D9C-B868-41E0-AC6B-0CEDDA3D9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89" name="Picture 2">
            <a:extLst>
              <a:ext uri="{FF2B5EF4-FFF2-40B4-BE49-F238E27FC236}">
                <a16:creationId xmlns:a16="http://schemas.microsoft.com/office/drawing/2014/main" id="{3EFBBCCA-E851-463D-A9E1-5F35DF6B31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Posljedice gomilanja zaliha: Cijena vreće brašna u BiH skočila na 40 KM! |  Crna hronika BiH">
            <a:extLst>
              <a:ext uri="{FF2B5EF4-FFF2-40B4-BE49-F238E27FC236}">
                <a16:creationId xmlns:a16="http://schemas.microsoft.com/office/drawing/2014/main" id="{2D1F4CA7-42C9-4E0E-A63D-E118DA618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46" r="32295" b="2"/>
          <a:stretch/>
        </p:blipFill>
        <p:spPr bwMode="auto">
          <a:xfrm>
            <a:off x="8157374" y="3437466"/>
            <a:ext cx="4034626" cy="3428999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Mlin MLINOKLAS Đurđevac | Prodaja brašna T-550, T-850">
            <a:extLst>
              <a:ext uri="{FF2B5EF4-FFF2-40B4-BE49-F238E27FC236}">
                <a16:creationId xmlns:a16="http://schemas.microsoft.com/office/drawing/2014/main" id="{A42D27E2-8399-4C8C-8759-817BAB9554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68" b="2"/>
          <a:stretch/>
        </p:blipFill>
        <p:spPr bwMode="auto">
          <a:xfrm>
            <a:off x="8116717" y="8465"/>
            <a:ext cx="4034629" cy="3429000"/>
          </a:xfrm>
          <a:prstGeom prst="rect">
            <a:avLst/>
          </a:prstGeom>
          <a:noFill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091" name="Straight Connector 2090">
            <a:extLst>
              <a:ext uri="{FF2B5EF4-FFF2-40B4-BE49-F238E27FC236}">
                <a16:creationId xmlns:a16="http://schemas.microsoft.com/office/drawing/2014/main" id="{5376D860-CEDA-4A40-8599-DCA4E19C5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157371" y="3433232"/>
            <a:ext cx="3995298" cy="0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97" name="Rectangle 2092">
            <a:extLst>
              <a:ext uri="{FF2B5EF4-FFF2-40B4-BE49-F238E27FC236}">
                <a16:creationId xmlns:a16="http://schemas.microsoft.com/office/drawing/2014/main" id="{1C2FA0C4-B80E-4B2A-A964-E3C69A88F9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0760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98" name="Picture 2094">
            <a:extLst>
              <a:ext uri="{FF2B5EF4-FFF2-40B4-BE49-F238E27FC236}">
                <a16:creationId xmlns:a16="http://schemas.microsoft.com/office/drawing/2014/main" id="{45DEC4C6-A336-46AE-991C-4D3A6073A6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aphicFrame>
        <p:nvGraphicFramePr>
          <p:cNvPr id="2100" name="Rezervirano mjesto sadržaja 2">
            <a:extLst>
              <a:ext uri="{FF2B5EF4-FFF2-40B4-BE49-F238E27FC236}">
                <a16:creationId xmlns:a16="http://schemas.microsoft.com/office/drawing/2014/main" id="{EE17B820-2262-65A1-EB8E-BA6C2CD8299E}"/>
              </a:ext>
            </a:extLst>
          </p:cNvPr>
          <p:cNvGraphicFramePr>
            <a:graphicFrameLocks noGrp="1"/>
          </p:cNvGraphicFramePr>
          <p:nvPr>
            <p:ph sz="quarter" idx="13"/>
            <p:extLst>
              <p:ext uri="{D42A27DB-BD31-4B8C-83A1-F6EECF244321}">
                <p14:modId xmlns:p14="http://schemas.microsoft.com/office/powerpoint/2010/main" val="3730151968"/>
              </p:ext>
            </p:extLst>
          </p:nvPr>
        </p:nvGraphicFramePr>
        <p:xfrm>
          <a:off x="285751" y="990601"/>
          <a:ext cx="7443786" cy="51530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</p:spTree>
    <p:extLst>
      <p:ext uri="{BB962C8B-B14F-4D97-AF65-F5344CB8AC3E}">
        <p14:creationId xmlns:p14="http://schemas.microsoft.com/office/powerpoint/2010/main" val="216218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100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939B5AE-887F-4BF6-B6D4-B3DE9C127F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451" r="2" b="2"/>
          <a:stretch/>
        </p:blipFill>
        <p:spPr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1A182D01-5A49-46D8-971A-D96FF834B6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4483" y="164579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hr-H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SILOSNA OPREMA: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F68446A6-78C8-44EC-8B6F-A638E8FE314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620500" y="1488344"/>
            <a:ext cx="4589017" cy="5205077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4"/>
              </a:buBlip>
            </a:pP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opremljeni su svom opremom potrebnom za prijem , prebacivanje , miješanje i isporuku brašna</a:t>
            </a: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4"/>
              </a:buBlip>
            </a:pPr>
            <a:r>
              <a:rPr lang="hr-HR" sz="2400" u="sng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opremu ubrajamo </a:t>
            </a: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lvl="0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transportere ( pužni i pneumatski)</a:t>
            </a:r>
          </a:p>
          <a:p>
            <a:pPr lvl="0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vage</a:t>
            </a:r>
          </a:p>
          <a:p>
            <a:pPr lvl="0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upravljačka ploča</a:t>
            </a:r>
          </a:p>
          <a:p>
            <a:pPr lvl="0">
              <a:lnSpc>
                <a:spcPct val="110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mjerne uređaje i drugo</a:t>
            </a:r>
          </a:p>
          <a:p>
            <a:pPr>
              <a:lnSpc>
                <a:spcPct val="110000"/>
              </a:lnSpc>
            </a:pPr>
            <a:endParaRPr lang="hr-HR" sz="1500" dirty="0"/>
          </a:p>
        </p:txBody>
      </p:sp>
    </p:spTree>
    <p:extLst>
      <p:ext uri="{BB962C8B-B14F-4D97-AF65-F5344CB8AC3E}">
        <p14:creationId xmlns:p14="http://schemas.microsoft.com/office/powerpoint/2010/main" val="110618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E82A770-CF4B-4F74-AD6E-1B77688FCF6D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10362" y="1649914"/>
            <a:ext cx="5509439" cy="4858461"/>
          </a:xfrm>
        </p:spPr>
        <p:txBody>
          <a:bodyPr>
            <a:normAutofit fontScale="92500" lnSpcReduction="10000"/>
          </a:bodyPr>
          <a:lstStyle/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hr-HR" sz="26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silosima su postavljeni uređaji za mjerenje temperature ( termometri ) i uređaji za mjerenje vlage ( higrometar ili </a:t>
            </a:r>
            <a:r>
              <a:rPr lang="hr-HR" sz="2600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psihrometar</a:t>
            </a:r>
            <a:r>
              <a:rPr lang="hr-HR" sz="26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) 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hr-HR" sz="26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svi postupci u silosima su mehanizirani , a upravlja se s jednog mjesta pomoću upravljačke ploče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hr-HR" sz="26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ćelije su opremljene mjeračem gornje i donje razine materijala </a:t>
            </a:r>
          </a:p>
          <a:p>
            <a:pPr marL="342900" lvl="0" indent="-342900">
              <a:lnSpc>
                <a:spcPct val="106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2"/>
              </a:buBlip>
            </a:pPr>
            <a:r>
              <a:rPr lang="hr-HR" sz="26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kod prijema i isporuke brašno se obavezno prosijava </a:t>
            </a:r>
          </a:p>
          <a:p>
            <a:endParaRPr lang="hr-HR" dirty="0"/>
          </a:p>
        </p:txBody>
      </p:sp>
      <p:pic>
        <p:nvPicPr>
          <p:cNvPr id="1026" name="Picture 2" descr="TERMOMETAR HIGROMETAR - eurogarden.eu">
            <a:extLst>
              <a:ext uri="{FF2B5EF4-FFF2-40B4-BE49-F238E27FC236}">
                <a16:creationId xmlns:a16="http://schemas.microsoft.com/office/drawing/2014/main" id="{9CF37FAA-9A77-4B6B-93EA-BB3E0154E414}"/>
              </a:ext>
            </a:extLst>
          </p:cNvPr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50071" y="1649914"/>
            <a:ext cx="4331567" cy="4429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314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DC3B8C6B-63CA-4384-8059-2036BE5202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ADBD5D0-B97F-4414-9167-8438BB080B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50" r="25163"/>
          <a:stretch/>
        </p:blipFill>
        <p:spPr bwMode="auto">
          <a:xfrm>
            <a:off x="20" y="10"/>
            <a:ext cx="4024741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7" name="Rectangle 2056">
            <a:extLst>
              <a:ext uri="{FF2B5EF4-FFF2-40B4-BE49-F238E27FC236}">
                <a16:creationId xmlns:a16="http://schemas.microsoft.com/office/drawing/2014/main" id="{C71B03AA-C0EB-4104-84F8-E1AB8BFBEF6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9" name="Picture 2058">
            <a:extLst>
              <a:ext uri="{FF2B5EF4-FFF2-40B4-BE49-F238E27FC236}">
                <a16:creationId xmlns:a16="http://schemas.microsoft.com/office/drawing/2014/main" id="{09C2B723-6C2F-49DE-A429-50BDFD1ADB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A0681737-0D71-4E20-887F-02F2766C45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65050" y="618517"/>
            <a:ext cx="6672886" cy="1596177"/>
          </a:xfrm>
        </p:spPr>
        <p:txBody>
          <a:bodyPr>
            <a:normAutofit/>
          </a:bodyPr>
          <a:lstStyle/>
          <a:p>
            <a:r>
              <a:rPr lang="hr-HR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Miješanje brašna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8828087-5409-4DAA-9202-15057F0F2052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83737" y="1833692"/>
            <a:ext cx="7512988" cy="4890958"/>
          </a:xfrm>
        </p:spPr>
        <p:txBody>
          <a:bodyPr>
            <a:normAutofit fontScale="92500"/>
          </a:bodyPr>
          <a:lstStyle/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4"/>
              </a:buBlip>
            </a:pP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silosi imaju uređaje za izuzimanje , miješanje i transport brašna </a:t>
            </a: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4"/>
              </a:buBlip>
            </a:pP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pekarstvu je bitno imati na raspolaganju brašno ujednačene kvalitete </a:t>
            </a: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4"/>
              </a:buBlip>
            </a:pP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zbog toga se mora izvršiti homogenizacija brašna miješanjem </a:t>
            </a: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4"/>
              </a:buBlip>
            </a:pP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miješanje brašna se provodi se ispuštanjem brašna iz dviju ili više ćelija u određenom omjeru</a:t>
            </a:r>
          </a:p>
          <a:p>
            <a:pPr marL="342900" lvl="0" indent="-342900">
              <a:lnSpc>
                <a:spcPct val="110000"/>
              </a:lnSpc>
              <a:spcAft>
                <a:spcPts val="800"/>
              </a:spcAft>
              <a:buFont typeface="Symbol" panose="05050102010706020507" pitchFamily="18" charset="2"/>
              <a:buBlip>
                <a:blip r:embed="rId4"/>
              </a:buBlip>
            </a:pP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tu svrhu najčešće se koriste </a:t>
            </a:r>
            <a:r>
              <a:rPr lang="hr-HR" sz="2400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šaržne</a:t>
            </a: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miješalice za brašno ili  se primjenjuje </a:t>
            </a:r>
            <a:r>
              <a:rPr lang="hr-HR" sz="2400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volumetrijsko</a:t>
            </a: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miješanje  ( pomoću preciznih pužnih transportera )</a:t>
            </a:r>
          </a:p>
          <a:p>
            <a:pPr>
              <a:lnSpc>
                <a:spcPct val="110000"/>
              </a:lnSpc>
            </a:pPr>
            <a:endParaRPr lang="hr-HR" sz="1700" dirty="0"/>
          </a:p>
        </p:txBody>
      </p:sp>
    </p:spTree>
    <p:extLst>
      <p:ext uri="{BB962C8B-B14F-4D97-AF65-F5344CB8AC3E}">
        <p14:creationId xmlns:p14="http://schemas.microsoft.com/office/powerpoint/2010/main" val="4253602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00B1ABB-1705-44A2-97ED-3A3CFC282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2058" y="188211"/>
            <a:ext cx="10364451" cy="1596177"/>
          </a:xfrm>
        </p:spPr>
        <p:txBody>
          <a:bodyPr/>
          <a:lstStyle/>
          <a:p>
            <a:r>
              <a:rPr lang="hr-HR" b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PITANJA ZA PONAVLJANJE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E95DF62C-7741-4945-B98E-ED053EC4890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393821" y="1865069"/>
            <a:ext cx="5513920" cy="4992931"/>
          </a:xfrm>
        </p:spPr>
        <p:txBody>
          <a:bodyPr>
            <a:normAutofit fontScale="92500"/>
          </a:bodyPr>
          <a:lstStyle/>
          <a:p>
            <a:pPr marL="342900" lvl="0" indent="-342900" algn="just">
              <a:buFont typeface="+mj-lt"/>
              <a:buAutoNum type="arabicParenR"/>
              <a:tabLst>
                <a:tab pos="342900" algn="l"/>
                <a:tab pos="685800" algn="l"/>
              </a:tabLst>
            </a:pPr>
            <a:r>
              <a:rPr lang="hr-HR" sz="21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Kako se skladišti brašno ?</a:t>
            </a:r>
            <a:endParaRPr lang="hr-HR" sz="21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  <a:tabLst>
                <a:tab pos="342900" algn="l"/>
                <a:tab pos="685800" algn="l"/>
              </a:tabLst>
            </a:pPr>
            <a:r>
              <a:rPr lang="hr-HR" sz="21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Koje su prednosti </a:t>
            </a:r>
            <a:r>
              <a:rPr lang="hr-HR" sz="2100" b="1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silosnog</a:t>
            </a:r>
            <a:r>
              <a:rPr lang="hr-HR" sz="21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skladištenja ?</a:t>
            </a:r>
            <a:endParaRPr lang="hr-HR" sz="21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  <a:tabLst>
                <a:tab pos="342900" algn="l"/>
                <a:tab pos="685800" algn="l"/>
              </a:tabLst>
            </a:pPr>
            <a:r>
              <a:rPr lang="hr-HR" sz="21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Koje su prednosti pneumatskog transporta ?</a:t>
            </a:r>
            <a:endParaRPr lang="hr-HR" sz="21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  <a:tabLst>
                <a:tab pos="342900" algn="l"/>
                <a:tab pos="685800" algn="l"/>
              </a:tabLst>
            </a:pPr>
            <a:r>
              <a:rPr lang="hr-HR" sz="21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Opiši silos za brašno ?</a:t>
            </a:r>
            <a:endParaRPr lang="hr-HR" sz="21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  <a:tabLst>
                <a:tab pos="342900" algn="l"/>
                <a:tab pos="685800" algn="l"/>
              </a:tabLst>
            </a:pPr>
            <a:r>
              <a:rPr lang="hr-HR" sz="21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Zašto se tokom skladištenja vrši prebacivanje brašna u </a:t>
            </a:r>
            <a:r>
              <a:rPr lang="hr-HR" sz="2100" b="1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silosnim</a:t>
            </a:r>
            <a:r>
              <a:rPr lang="hr-HR" sz="21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ćelijama i kako?</a:t>
            </a:r>
            <a:endParaRPr lang="hr-HR" sz="21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  <a:tabLst>
                <a:tab pos="342900" algn="l"/>
                <a:tab pos="685800" algn="l"/>
              </a:tabLst>
            </a:pPr>
            <a:r>
              <a:rPr lang="hr-HR" sz="21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Nabroji </a:t>
            </a:r>
            <a:r>
              <a:rPr lang="hr-HR" sz="2100" b="1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silosnu</a:t>
            </a:r>
            <a:r>
              <a:rPr lang="hr-HR" sz="21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opremu !</a:t>
            </a:r>
            <a:endParaRPr lang="hr-HR" sz="21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  <a:tabLst>
                <a:tab pos="342900" algn="l"/>
                <a:tab pos="685800" algn="l"/>
              </a:tabLst>
            </a:pPr>
            <a:r>
              <a:rPr lang="hr-HR" sz="21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Što se skladišti u podnim skladištima ?</a:t>
            </a:r>
            <a:endParaRPr lang="hr-HR" sz="21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  <a:tabLst>
                <a:tab pos="342900" algn="l"/>
                <a:tab pos="685800" algn="l"/>
              </a:tabLst>
            </a:pPr>
            <a:r>
              <a:rPr lang="hr-HR" sz="21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Kakva mogu biti podna skladišta ?</a:t>
            </a:r>
            <a:endParaRPr lang="hr-HR" sz="21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buFont typeface="+mj-lt"/>
              <a:buAutoNum type="arabicParenR"/>
              <a:tabLst>
                <a:tab pos="342900" algn="l"/>
                <a:tab pos="685800" algn="l"/>
              </a:tabLst>
            </a:pPr>
            <a:r>
              <a:rPr lang="hr-HR" sz="21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Opiši podno skladište ?</a:t>
            </a:r>
            <a:endParaRPr lang="hr-HR" sz="21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dirty="0"/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523A255-0F83-4268-85B0-BC7722ECFF4E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72199" y="1972235"/>
            <a:ext cx="5625979" cy="4823011"/>
          </a:xfrm>
        </p:spPr>
        <p:txBody>
          <a:bodyPr>
            <a:normAutofit fontScale="85000" lnSpcReduction="10000"/>
          </a:bodyPr>
          <a:lstStyle/>
          <a:p>
            <a:pPr marL="0" lvl="0" indent="0" algn="just">
              <a:buNone/>
              <a:tabLst>
                <a:tab pos="342900" algn="l"/>
                <a:tab pos="685800" algn="l"/>
              </a:tabLst>
            </a:pPr>
            <a:r>
              <a:rPr lang="hr-HR" sz="24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10) Kako se slažu vreće na palete – objasni ?</a:t>
            </a:r>
            <a:endParaRPr lang="hr-HR" sz="2400" cap="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342900" algn="l"/>
                <a:tab pos="685800" algn="l"/>
              </a:tabLst>
            </a:pPr>
            <a:r>
              <a:rPr lang="hr-HR" sz="24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11) Do čega dolazi u brašnu ako se ono kvari ? </a:t>
            </a:r>
            <a:endParaRPr lang="hr-HR" sz="2400" cap="none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342900" algn="l"/>
                <a:tab pos="685800" algn="l"/>
              </a:tabLst>
            </a:pPr>
            <a:r>
              <a:rPr lang="hr-HR" sz="24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12) Koliki je razmak između paleta i zidova ?</a:t>
            </a:r>
            <a:endParaRPr lang="hr-HR" sz="24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342900" algn="l"/>
                <a:tab pos="685800" algn="l"/>
              </a:tabLst>
            </a:pPr>
            <a:r>
              <a:rPr lang="hr-HR" sz="24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13) Koliki se prostor ostavlja po sredini i zašto ? </a:t>
            </a:r>
            <a:endParaRPr lang="hr-HR" sz="24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342900" algn="l"/>
                <a:tab pos="685800" algn="l"/>
              </a:tabLst>
            </a:pPr>
            <a:r>
              <a:rPr lang="hr-HR" sz="2400" b="1" cap="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14) </a:t>
            </a:r>
            <a:r>
              <a:rPr lang="hr-HR" sz="24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Za što služe palete ?</a:t>
            </a:r>
            <a:endParaRPr lang="hr-HR" sz="24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342900" algn="l"/>
                <a:tab pos="685800" algn="l"/>
              </a:tabLst>
            </a:pPr>
            <a:r>
              <a:rPr lang="hr-HR" sz="2400" b="1" cap="none" dirty="0">
                <a:latin typeface="Times New Roman" panose="02020603050405020304" pitchFamily="18" charset="0"/>
                <a:ea typeface="Times New Roman" panose="02020603050405020304" pitchFamily="18" charset="0"/>
              </a:rPr>
              <a:t>15) </a:t>
            </a:r>
            <a:r>
              <a:rPr lang="hr-HR" sz="24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Što sve mora imati svako podno skladište ?</a:t>
            </a:r>
            <a:endParaRPr lang="hr-HR" sz="24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342900" algn="l"/>
                <a:tab pos="685800" algn="l"/>
              </a:tabLst>
            </a:pPr>
            <a:r>
              <a:rPr lang="hr-HR" sz="24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16) koji uređaji moraju obavezno biti postavljeni i u silosima i u podnim  skladištima?</a:t>
            </a:r>
            <a:endParaRPr lang="hr-HR" sz="24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0" indent="0" algn="just">
              <a:buNone/>
              <a:tabLst>
                <a:tab pos="342900" algn="l"/>
                <a:tab pos="685800" algn="l"/>
              </a:tabLst>
            </a:pPr>
            <a:r>
              <a:rPr lang="hr-HR" sz="24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17) Opiši postupak miješanja brašna !</a:t>
            </a:r>
            <a:endParaRPr lang="hr-HR" sz="24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hr-HR" sz="24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hr-HR" sz="2400" cap="none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75755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>
                      <p:stCondLst>
                        <p:cond delay="indefinite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>
                      <p:stCondLst>
                        <p:cond delay="indefinite"/>
                      </p:stCondLst>
                      <p:childTnLst>
                        <p:par>
                          <p:cTn id="243" fill="hold">
                            <p:stCondLst>
                              <p:cond delay="0"/>
                            </p:stCondLst>
                            <p:childTnLst>
                              <p:par>
                                <p:cTn id="2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>
                      <p:stCondLst>
                        <p:cond delay="indefinite"/>
                      </p:stCondLst>
                      <p:childTnLst>
                        <p:par>
                          <p:cTn id="297" fill="hold">
                            <p:stCondLst>
                              <p:cond delay="0"/>
                            </p:stCondLst>
                            <p:childTnLst>
                              <p:par>
                                <p:cTn id="29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Slika 3" descr="Slika na kojoj se prikazuje tekst, na zatvorenom, namještaj, zatrpano&#10;&#10;Opis je automatski generiran">
            <a:extLst>
              <a:ext uri="{FF2B5EF4-FFF2-40B4-BE49-F238E27FC236}">
                <a16:creationId xmlns:a16="http://schemas.microsoft.com/office/drawing/2014/main" id="{A206322E-9F32-42CF-9D2E-73BDEC9D0E5C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5" r="7958" b="-1"/>
          <a:stretch/>
        </p:blipFill>
        <p:spPr bwMode="auto">
          <a:xfrm>
            <a:off x="1" y="10"/>
            <a:ext cx="7479157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4791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88AFB32A-A125-495D-8E97-314468F01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27467" y="138805"/>
            <a:ext cx="3352128" cy="1573863"/>
          </a:xfrm>
        </p:spPr>
        <p:txBody>
          <a:bodyPr>
            <a:normAutofit/>
          </a:bodyPr>
          <a:lstStyle/>
          <a:p>
            <a:pPr algn="l"/>
            <a:r>
              <a:rPr lang="hr-HR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PODNA SKLADIŠTA 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6637119-61D8-4CB6-B6DC-E4627769550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788477" y="1851473"/>
            <a:ext cx="4175520" cy="4500080"/>
          </a:xfrm>
        </p:spPr>
        <p:txBody>
          <a:bodyPr>
            <a:normAutofit/>
          </a:bodyPr>
          <a:lstStyle/>
          <a:p>
            <a:pPr marL="342900" lvl="0" indent="-342900">
              <a:buFont typeface="Symbol" panose="05050102010706020507" pitchFamily="18" charset="2"/>
              <a:buBlip>
                <a:blip r:embed="rId4"/>
              </a:buBlip>
            </a:pPr>
            <a:r>
              <a:rPr lang="hr-HR" sz="24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nalaze se pri pogonima za preradu brašna i služe za skladištenje brašna u vrećama</a:t>
            </a:r>
          </a:p>
          <a:p>
            <a:pPr marL="342900" lvl="0" indent="-342900">
              <a:buFont typeface="Symbol" panose="05050102010706020507" pitchFamily="18" charset="2"/>
              <a:buBlip>
                <a:blip r:embed="rId4"/>
              </a:buBlip>
            </a:pPr>
            <a:r>
              <a:rPr lang="hr-HR" sz="24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mogu biti : </a:t>
            </a:r>
          </a:p>
          <a:p>
            <a:pPr marL="1143000" lvl="2" indent="-228600">
              <a:buFont typeface="+mj-lt"/>
              <a:buAutoNum type="alphaLcParenR"/>
              <a:tabLst>
                <a:tab pos="1447800" algn="l"/>
                <a:tab pos="1485900" algn="l"/>
              </a:tabLst>
            </a:pPr>
            <a:r>
              <a:rPr lang="hr-HR" sz="24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iznad nivoa pogona </a:t>
            </a:r>
          </a:p>
          <a:p>
            <a:pPr marL="1143000" lvl="2" indent="-228600">
              <a:buFont typeface="+mj-lt"/>
              <a:buAutoNum type="alphaLcParenR"/>
              <a:tabLst>
                <a:tab pos="1447800" algn="l"/>
                <a:tab pos="1485900" algn="l"/>
              </a:tabLst>
            </a:pPr>
            <a:r>
              <a:rPr lang="hr-HR" sz="24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u nivou pogona</a:t>
            </a:r>
          </a:p>
          <a:p>
            <a:pPr marL="1143000" lvl="2" indent="-228600">
              <a:buFont typeface="+mj-lt"/>
              <a:buAutoNum type="alphaLcParenR"/>
              <a:tabLst>
                <a:tab pos="1447800" algn="l"/>
                <a:tab pos="1485900" algn="l"/>
              </a:tabLst>
            </a:pPr>
            <a:r>
              <a:rPr lang="hr-HR" sz="24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ispod nivoa pogona</a:t>
            </a:r>
          </a:p>
          <a:p>
            <a:endParaRPr lang="hr-HR" sz="1800" dirty="0"/>
          </a:p>
        </p:txBody>
      </p:sp>
    </p:spTree>
    <p:extLst>
      <p:ext uri="{BB962C8B-B14F-4D97-AF65-F5344CB8AC3E}">
        <p14:creationId xmlns:p14="http://schemas.microsoft.com/office/powerpoint/2010/main" val="802857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40" name="Rectangle 1030">
            <a:extLst>
              <a:ext uri="{FF2B5EF4-FFF2-40B4-BE49-F238E27FC236}">
                <a16:creationId xmlns:a16="http://schemas.microsoft.com/office/drawing/2014/main" id="{4D4DD4CF-9732-4771-98FE-77886DC91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41" name="Picture 2">
            <a:extLst>
              <a:ext uri="{FF2B5EF4-FFF2-40B4-BE49-F238E27FC236}">
                <a16:creationId xmlns:a16="http://schemas.microsoft.com/office/drawing/2014/main" id="{0917E639-5738-4605-929E-1222198314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567FBFD-AE43-4673-B8FB-29EA3578CD4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9829" y="504825"/>
            <a:ext cx="4531864" cy="5886450"/>
          </a:xfrm>
        </p:spPr>
        <p:txBody>
          <a:bodyPr>
            <a:noAutofit/>
          </a:bodyPr>
          <a:lstStyle/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Blip>
                <a:blip r:embed="rId3"/>
              </a:buBlip>
            </a:pPr>
            <a:r>
              <a:rPr lang="hr-H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podno skladište mora biti dobro izolirano sa glatkim ravnim zidovima koji trebaju biti premazani masnom bojom radi lakšeg održavanja higijene i izbjegavanja zadržavanja i razvijanja mikroorganizma u pukotinama zidova </a:t>
            </a: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Blip>
                <a:blip r:embed="rId3"/>
              </a:buBlip>
            </a:pPr>
            <a:r>
              <a:rPr lang="hr-H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pod mora biti ravan i bez pukotina iz istih razloga kao i zidovi , napravljen od materijala otpornog na trošenje i da se lako održava u čistom stanju </a:t>
            </a: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Blip>
                <a:blip r:embed="rId3"/>
              </a:buBlip>
            </a:pPr>
            <a:r>
              <a:rPr lang="hr-H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prozori moraju biti smješteni na suprotnim zidovima radi pravilne ventilacije , najbolje da su okrenuti u smjeru sjever – jug zbog najmanje mogućnosti prodiranja sunčeve svjetlosti na uskladišteno brašno </a:t>
            </a:r>
          </a:p>
          <a:p>
            <a:pPr>
              <a:lnSpc>
                <a:spcPct val="110000"/>
              </a:lnSpc>
            </a:pPr>
            <a:endParaRPr lang="hr-HR" dirty="0"/>
          </a:p>
        </p:txBody>
      </p:sp>
      <p:sp>
        <p:nvSpPr>
          <p:cNvPr id="1035" name="Rectangle 1034">
            <a:extLst>
              <a:ext uri="{FF2B5EF4-FFF2-40B4-BE49-F238E27FC236}">
                <a16:creationId xmlns:a16="http://schemas.microsoft.com/office/drawing/2014/main" id="{A2861A9C-C970-4FFE-B67C-222B6F5732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1525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Dexion: Uštedite vrijeme i prostor svjetskim sustavima za skladištenje  hrane i pića! - Prehrambena industrija | Agroklub.com">
            <a:extLst>
              <a:ext uri="{FF2B5EF4-FFF2-40B4-BE49-F238E27FC236}">
                <a16:creationId xmlns:a16="http://schemas.microsoft.com/office/drawing/2014/main" id="{83322241-DBB1-43E8-9550-8ADE9DF57C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09" r="15856" b="1"/>
          <a:stretch/>
        </p:blipFill>
        <p:spPr bwMode="auto">
          <a:xfrm>
            <a:off x="4712842" y="10"/>
            <a:ext cx="7479157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7" name="Picture 1036">
            <a:extLst>
              <a:ext uri="{FF2B5EF4-FFF2-40B4-BE49-F238E27FC236}">
                <a16:creationId xmlns:a16="http://schemas.microsoft.com/office/drawing/2014/main" id="{D2FDF82E-EBD8-4EC5-AD10-CD9E70EE8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0"/>
          <a:stretch/>
        </p:blipFill>
        <p:spPr>
          <a:xfrm>
            <a:off x="4651242" y="0"/>
            <a:ext cx="75407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52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085" name="Rectangle 3078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86" name="Picture 3080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074" name="Picture 2" descr="Proveedores, distribuidores y productores en Pallets antiderrames en México  - Mexico Red">
            <a:extLst>
              <a:ext uri="{FF2B5EF4-FFF2-40B4-BE49-F238E27FC236}">
                <a16:creationId xmlns:a16="http://schemas.microsoft.com/office/drawing/2014/main" id="{3C351F89-E510-49B3-A618-1D6D86E693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996" y="1321657"/>
            <a:ext cx="6837588" cy="5128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07A1524B-146E-46DB-A22B-2891CD6F35CA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7143759" y="434410"/>
            <a:ext cx="4848216" cy="6214040"/>
          </a:xfrm>
        </p:spPr>
        <p:txBody>
          <a:bodyPr>
            <a:normAutofit lnSpcReduction="10000"/>
          </a:bodyPr>
          <a:lstStyle/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Blip>
                <a:blip r:embed="rId4"/>
              </a:buBlip>
            </a:pP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prozori ne smiju biti velikih dimenzija i moraju biti smješteni ispod stropa</a:t>
            </a: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Blip>
                <a:blip r:embed="rId4"/>
              </a:buBlip>
            </a:pP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brašno se nalazi u vrećama koje se slažu  na drvene palete najčešće u redove</a:t>
            </a: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Blip>
                <a:blip r:embed="rId4"/>
              </a:buBlip>
            </a:pP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redovi vreća mogu se slagati na više načina : </a:t>
            </a: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Blip>
                <a:blip r:embed="rId5"/>
              </a:buBlip>
            </a:pPr>
            <a:r>
              <a:rPr lang="hr-HR" sz="24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križ</a:t>
            </a:r>
            <a:r>
              <a:rPr lang="hr-HR" sz="2400" b="1" i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</a:t>
            </a: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slaže se po dvije vreće jedna preko druge pod </a:t>
            </a:r>
            <a:r>
              <a:rPr lang="hr-HR" sz="2400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kutem</a:t>
            </a: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od 90</a:t>
            </a: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sym typeface="Symbol" panose="05050102010706020507" pitchFamily="18" charset="2"/>
              </a:rPr>
              <a:t></a:t>
            </a: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Blip>
                <a:blip r:embed="rId5"/>
              </a:buBlip>
            </a:pPr>
            <a:r>
              <a:rPr lang="hr-HR" sz="2400" b="1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u trored ili </a:t>
            </a:r>
            <a:r>
              <a:rPr lang="hr-HR" sz="2400" b="1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petored</a:t>
            </a:r>
            <a:r>
              <a:rPr lang="hr-HR" sz="2400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– slažu se po tri ili tri i dvije , pri čemu se mijenja redoslijed od tri ili dvije vreće </a:t>
            </a:r>
          </a:p>
          <a:p>
            <a:pPr>
              <a:lnSpc>
                <a:spcPct val="110000"/>
              </a:lnSpc>
            </a:pPr>
            <a:endParaRPr lang="hr-HR" sz="1500" dirty="0"/>
          </a:p>
        </p:txBody>
      </p:sp>
    </p:spTree>
    <p:extLst>
      <p:ext uri="{BB962C8B-B14F-4D97-AF65-F5344CB8AC3E}">
        <p14:creationId xmlns:p14="http://schemas.microsoft.com/office/powerpoint/2010/main" val="128914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Chlorinated polyethylene CPE 135A, China Chlorinated polyethylene CPE 135A  manufacturers &amp; suplliers - Weifang Navi Trading">
            <a:extLst>
              <a:ext uri="{FF2B5EF4-FFF2-40B4-BE49-F238E27FC236}">
                <a16:creationId xmlns:a16="http://schemas.microsoft.com/office/drawing/2014/main" id="{39827E46-3431-4F7F-A1EC-181A0A6D08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5079" y="1381125"/>
            <a:ext cx="4233379" cy="48196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DCF5248-4276-47DC-9FA0-86E2EDB9B33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275599" y="725021"/>
            <a:ext cx="7378579" cy="5809129"/>
          </a:xfrm>
        </p:spPr>
        <p:txBody>
          <a:bodyPr>
            <a:normAutofit fontScale="92500" lnSpcReduction="20000"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sr-Latn-R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broj vreća na jednoj paleti ovisi od godišnjeg doba i tipa brašna </a:t>
            </a:r>
            <a:endParaRPr kumimoji="0" lang="hr-HR" altLang="sr-Latn-R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hr-HR" altLang="sr-Latn-R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hr-HR" altLang="sr-Latn-R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tipovi </a:t>
            </a:r>
            <a:r>
              <a:rPr kumimoji="0" lang="hr-HR" altLang="sr-Latn-RS" sz="26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bijelih brašna</a:t>
            </a:r>
            <a:r>
              <a:rPr kumimoji="0" lang="hr-HR" altLang="sr-Latn-RS" sz="26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r-HR" altLang="sr-Latn-R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koji imaju manji sadržaj masti mogu se slagati </a:t>
            </a:r>
            <a:r>
              <a:rPr lang="hr-HR" altLang="sr-Latn-RS" sz="26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r-HR" altLang="sr-Latn-R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od 12-14 redova u zimskom periodu ili 10-12 u ljetnom periodu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hr-HR" altLang="sr-Latn-RS" sz="2600" cap="none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hr-HR" altLang="sr-Latn-RS" sz="2600" b="1" i="0" u="sng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crni tipovi brašna</a:t>
            </a:r>
            <a:r>
              <a:rPr kumimoji="0" lang="hr-HR" altLang="sr-Latn-RS" sz="2600" b="0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hr-HR" altLang="sr-Latn-RS" sz="26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potražuju manji broj redova zbog  </a:t>
            </a:r>
            <a:r>
              <a:rPr kumimoji="0" lang="hr-HR" altLang="sr-Latn-R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većeg sadržaja masti u zimskom periodu od 10 -12 reda , a ljeti od 8-10 redova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hr-HR" altLang="sr-Latn-R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sr-Latn-R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takva brašna se lakše kvare odnosno može doći do razlaganja masti što izaziva užegnut miris i okus brašna koje se ne može odstraniti ,a zadržava se i u gotovom proizvodu  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hr-HR" altLang="sr-Latn-R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sr-Latn-RS" sz="2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između paleta sa brašnom i zidova mora biti razmak od 30 – 80 centimetara da se omogući provjetravanje brašna i spriječi razvoj plijesni</a:t>
            </a:r>
            <a:endParaRPr kumimoji="0" lang="hr-HR" altLang="sr-Latn-RS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4240157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85" name="Rectangle 7184">
            <a:extLst>
              <a:ext uri="{FF2B5EF4-FFF2-40B4-BE49-F238E27FC236}">
                <a16:creationId xmlns:a16="http://schemas.microsoft.com/office/drawing/2014/main" id="{48FE65CB-EFD8-497D-A30A-093E20EACB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171" name="Picture 3" descr="viličar, viljuškari, viljuškar, skladišna logistika, skladišna tehnika |  STILL Hrvatska">
            <a:extLst>
              <a:ext uri="{FF2B5EF4-FFF2-40B4-BE49-F238E27FC236}">
                <a16:creationId xmlns:a16="http://schemas.microsoft.com/office/drawing/2014/main" id="{DD9A098A-2524-42CF-B2BB-3C4EB8585E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20" r="21151" b="-1"/>
          <a:stretch/>
        </p:blipFill>
        <p:spPr bwMode="auto">
          <a:xfrm>
            <a:off x="256744" y="847117"/>
            <a:ext cx="6139871" cy="5629884"/>
          </a:xfrm>
          <a:prstGeom prst="roundRect">
            <a:avLst>
              <a:gd name="adj" fmla="val 298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7" name="Picture 7186">
            <a:extLst>
              <a:ext uri="{FF2B5EF4-FFF2-40B4-BE49-F238E27FC236}">
                <a16:creationId xmlns:a16="http://schemas.microsoft.com/office/drawing/2014/main" id="{E3265C2A-0A58-43AD-A406-8F4478E287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1">
            <a:extLst>
              <a:ext uri="{FF2B5EF4-FFF2-40B4-BE49-F238E27FC236}">
                <a16:creationId xmlns:a16="http://schemas.microsoft.com/office/drawing/2014/main" id="{6D44A357-2982-448D-AAF4-E91DEFA5C541}"/>
              </a:ext>
            </a:extLst>
          </p:cNvPr>
          <p:cNvSpPr>
            <a:spLocks noGrp="1" noChangeArrowheads="1"/>
          </p:cNvSpPr>
          <p:nvPr>
            <p:ph sz="quarter" idx="13"/>
          </p:nvPr>
        </p:nvSpPr>
        <p:spPr bwMode="auto">
          <a:xfrm>
            <a:off x="6720034" y="523874"/>
            <a:ext cx="4895177" cy="5810251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R="0" lvl="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po sredini skladišta ostavlja se širi prostor ( 1,5 m ) radi neometanog kretanja transportnih sredstva</a:t>
            </a:r>
          </a:p>
          <a:p>
            <a:pPr marL="0" marR="0" lvl="0" indent="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hr-HR" altLang="sr-Latn-RS" sz="2400" cap="none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( viljuškara) koji se koriste u   	unutrašnjem transportu </a:t>
            </a:r>
            <a:endParaRPr kumimoji="0" lang="hr-HR" altLang="sr-Latn-R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vreće se postavljaju na drvene podmetače – palete kako bi se omogućila ventilacija sa svih strana i transport pomoću viljuškara </a:t>
            </a:r>
            <a:endParaRPr kumimoji="0" lang="hr-HR" altLang="sr-Latn-R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defTabSz="914400" rtl="0" eaLnBrk="0" fontAlgn="base" latinLnBrk="0" hangingPunct="0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 typeface="Wingdings" panose="05000000000000000000" pitchFamily="2" charset="2"/>
              <a:buChar char="Ø"/>
              <a:tabLst/>
            </a:pPr>
            <a:r>
              <a:rPr kumimoji="0" lang="hr-HR" altLang="sr-Latn-RS" sz="2400" b="0" i="0" u="none" strike="noStrike" cap="none" normalizeH="0" baseline="0" dirty="0">
                <a:ln>
                  <a:noFill/>
                </a:ln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vreće se povremeno moraju preslagati da ne bi došlo do grudanja brašna i nepovoljnih promjena u brašnu </a:t>
            </a:r>
            <a:endParaRPr kumimoji="0" lang="hr-HR" altLang="sr-Latn-RS" sz="2400" b="0" i="0" u="none" strike="noStrike" cap="none" normalizeH="0" baseline="0" dirty="0">
              <a:ln>
                <a:noFill/>
              </a:ln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2983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chemeClr val="bg1">
                <a:tint val="90000"/>
                <a:lumMod val="110000"/>
              </a:schemeClr>
            </a:gs>
            <a:gs pos="100000">
              <a:schemeClr val="bg1">
                <a:shade val="64000"/>
                <a:lumMod val="88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256" name="Rectangle 8245">
            <a:extLst>
              <a:ext uri="{FF2B5EF4-FFF2-40B4-BE49-F238E27FC236}">
                <a16:creationId xmlns:a16="http://schemas.microsoft.com/office/drawing/2014/main" id="{3388DE1D-1A71-4E31-AAED-0471F99830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57" name="Picture 2">
            <a:extLst>
              <a:ext uri="{FF2B5EF4-FFF2-40B4-BE49-F238E27FC236}">
                <a16:creationId xmlns:a16="http://schemas.microsoft.com/office/drawing/2014/main" id="{1904FE47-B3A5-4844-9F20-6A8853C2EB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Rekordna prodaja Klasovog brašna u posljednjih pet godina">
            <a:extLst>
              <a:ext uri="{FF2B5EF4-FFF2-40B4-BE49-F238E27FC236}">
                <a16:creationId xmlns:a16="http://schemas.microsoft.com/office/drawing/2014/main" id="{AED10408-EDA7-434C-8E3A-444589B8A0D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46" r="18608" b="3"/>
          <a:stretch/>
        </p:blipFill>
        <p:spPr bwMode="auto">
          <a:xfrm>
            <a:off x="20" y="10"/>
            <a:ext cx="4024741" cy="3428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Potražnja za brašnom povećana za 25 puta: Evo kako izgledaju proizvodni  pogoni u vanredoj situaciji (FOTO) | Najnovije vesti - Srbija danas">
            <a:extLst>
              <a:ext uri="{FF2B5EF4-FFF2-40B4-BE49-F238E27FC236}">
                <a16:creationId xmlns:a16="http://schemas.microsoft.com/office/drawing/2014/main" id="{003CE79F-9D82-4562-972C-3431DE67C2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39" r="-4" b="-4"/>
          <a:stretch/>
        </p:blipFill>
        <p:spPr bwMode="auto">
          <a:xfrm>
            <a:off x="-3177" y="3428998"/>
            <a:ext cx="4024761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258" name="Straight Connector 8249">
            <a:extLst>
              <a:ext uri="{FF2B5EF4-FFF2-40B4-BE49-F238E27FC236}">
                <a16:creationId xmlns:a16="http://schemas.microsoft.com/office/drawing/2014/main" id="{D02BA5CC-2AC9-4650-8EF2-2F935A2912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  <a:endCxn id="15" idx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V="1">
            <a:off x="43274" y="3428999"/>
            <a:ext cx="3981487" cy="1"/>
          </a:xfrm>
          <a:prstGeom prst="line">
            <a:avLst/>
          </a:prstGeom>
          <a:ln w="82550" cap="sq">
            <a:solidFill>
              <a:srgbClr val="D9D9D9"/>
            </a:solidFill>
            <a:miter lim="800000"/>
          </a:ln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BFBFBF"/>
            </a:contourClr>
          </a:sp3d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259" name="Rectangle 8251">
            <a:extLst>
              <a:ext uri="{FF2B5EF4-FFF2-40B4-BE49-F238E27FC236}">
                <a16:creationId xmlns:a16="http://schemas.microsoft.com/office/drawing/2014/main" id="{D186EF0F-263A-4E77-AECD-826735E616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4761" y="-2"/>
            <a:ext cx="81313" cy="6858002"/>
          </a:xfrm>
          <a:prstGeom prst="rect">
            <a:avLst/>
          </a:prstGeom>
          <a:gradFill flip="none" rotWithShape="1">
            <a:gsLst>
              <a:gs pos="84000">
                <a:srgbClr val="B5B5B5"/>
              </a:gs>
              <a:gs pos="60159">
                <a:srgbClr val="D5D5D5"/>
              </a:gs>
              <a:gs pos="50447">
                <a:srgbClr val="E6E6E6"/>
              </a:gs>
              <a:gs pos="44260">
                <a:srgbClr val="D5D5D5"/>
              </a:gs>
              <a:gs pos="15928">
                <a:srgbClr val="B5B5B5"/>
              </a:gs>
              <a:gs pos="7000">
                <a:srgbClr val="8A8A8A"/>
              </a:gs>
              <a:gs pos="0">
                <a:srgbClr val="BBBBBB"/>
              </a:gs>
              <a:gs pos="93000">
                <a:srgbClr val="8A8A8A"/>
              </a:gs>
              <a:gs pos="100000">
                <a:srgbClr val="BBBBBB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260" name="Picture 8253">
            <a:extLst>
              <a:ext uri="{FF2B5EF4-FFF2-40B4-BE49-F238E27FC236}">
                <a16:creationId xmlns:a16="http://schemas.microsoft.com/office/drawing/2014/main" id="{9EBCB54A-5AE5-4CDA-BFC3-7B3D02828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Naslov 1">
            <a:extLst>
              <a:ext uri="{FF2B5EF4-FFF2-40B4-BE49-F238E27FC236}">
                <a16:creationId xmlns:a16="http://schemas.microsoft.com/office/drawing/2014/main" id="{7DA8317B-9448-4039-9D6E-37FEC53F2F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4598" y="618517"/>
            <a:ext cx="6672886" cy="1596177"/>
          </a:xfrm>
        </p:spPr>
        <p:txBody>
          <a:bodyPr>
            <a:normAutofit/>
          </a:bodyPr>
          <a:lstStyle/>
          <a:p>
            <a:r>
              <a:rPr lang="hr-HR" sz="2800" b="1" u="dbl" dirty="0">
                <a:solidFill>
                  <a:srgbClr val="FF0000"/>
                </a:solidFill>
                <a:effectLst/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svako skladište mora imati</a:t>
            </a:r>
            <a:r>
              <a:rPr lang="hr-HR" sz="28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:</a:t>
            </a:r>
            <a:br>
              <a:rPr lang="hr-HR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hr-HR" dirty="0"/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81462688-81E6-410A-ACE7-3AD0F8FDEB6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666627" y="1714504"/>
            <a:ext cx="7172948" cy="5143495"/>
          </a:xfrm>
        </p:spPr>
        <p:txBody>
          <a:bodyPr>
            <a:normAutofit/>
          </a:bodyPr>
          <a:lstStyle/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Blip>
                <a:blip r:embed="rId6"/>
              </a:buBlip>
              <a:tabLst>
                <a:tab pos="904875" algn="l"/>
              </a:tabLst>
            </a:pPr>
            <a:r>
              <a:rPr lang="hr-H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uređaje za prosijavanje ( sita)</a:t>
            </a:r>
            <a:endParaRPr lang="hr-HR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Blip>
                <a:blip r:embed="rId6"/>
              </a:buBlip>
              <a:tabLst>
                <a:tab pos="904875" algn="l"/>
              </a:tabLst>
            </a:pPr>
            <a:r>
              <a:rPr lang="hr-H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bunkere za svaki tip brašna </a:t>
            </a:r>
            <a:endParaRPr lang="hr-HR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Blip>
                <a:blip r:embed="rId6"/>
              </a:buBlip>
              <a:tabLst>
                <a:tab pos="904875" algn="l"/>
              </a:tabLst>
            </a:pPr>
            <a:r>
              <a:rPr lang="hr-H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uređaje za </a:t>
            </a:r>
            <a:r>
              <a:rPr lang="hr-HR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istresanje</a:t>
            </a:r>
            <a:r>
              <a:rPr lang="hr-H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vreća poslije prosijavanja brašna </a:t>
            </a:r>
            <a:endParaRPr lang="hr-HR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Blip>
                <a:blip r:embed="rId6"/>
              </a:buBlip>
              <a:tabLst>
                <a:tab pos="904875" algn="l"/>
              </a:tabLst>
            </a:pPr>
            <a:r>
              <a:rPr lang="hr-H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vage </a:t>
            </a:r>
            <a:endParaRPr lang="hr-HR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buFont typeface="Symbol" panose="05050102010706020507" pitchFamily="18" charset="2"/>
              <a:buBlip>
                <a:blip r:embed="rId6"/>
              </a:buBlip>
              <a:tabLst>
                <a:tab pos="904875" algn="l"/>
              </a:tabLst>
            </a:pPr>
            <a:r>
              <a:rPr lang="hr-HR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transportna sredstva – viljuškare</a:t>
            </a:r>
            <a:endParaRPr lang="hr-HR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0000"/>
              </a:lnSpc>
              <a:spcAft>
                <a:spcPts val="600"/>
              </a:spcAft>
              <a:buFont typeface="Symbol" panose="05050102010706020507" pitchFamily="18" charset="2"/>
              <a:buBlip>
                <a:blip r:embed="rId7"/>
              </a:buBlip>
            </a:pPr>
            <a:r>
              <a:rPr lang="hr-H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 svakom skladištu kao i u silosima moraju postojati uređaji za mjerenje temperature – termometri i uređaji za mjerenje relativne vlage – higrometar ili </a:t>
            </a:r>
            <a:r>
              <a:rPr lang="hr-HR" cap="none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psihrometar</a:t>
            </a:r>
            <a:r>
              <a:rPr lang="hr-H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koji automatski zapisuju promjene u vlazi i temperaturi , tako da se može na vrijeme intervenirati , dok nije došlo do promjena na b</a:t>
            </a:r>
            <a:r>
              <a:rPr lang="hr-HR" cap="none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rašnu</a:t>
            </a:r>
          </a:p>
          <a:p>
            <a:pPr>
              <a:lnSpc>
                <a:spcPct val="110000"/>
              </a:lnSpc>
            </a:pPr>
            <a:endParaRPr lang="hr-HR" sz="1400" dirty="0"/>
          </a:p>
        </p:txBody>
      </p:sp>
    </p:spTree>
    <p:extLst>
      <p:ext uri="{BB962C8B-B14F-4D97-AF65-F5344CB8AC3E}">
        <p14:creationId xmlns:p14="http://schemas.microsoft.com/office/powerpoint/2010/main" val="4146714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3B290F3-FBD8-472E-9F2A-FA84E7EE0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6847" y="107577"/>
            <a:ext cx="10364451" cy="1596177"/>
          </a:xfrm>
        </p:spPr>
        <p:txBody>
          <a:bodyPr>
            <a:normAutofit/>
          </a:bodyPr>
          <a:lstStyle/>
          <a:p>
            <a:r>
              <a:rPr lang="hr-HR" sz="4000" b="1" u="dbl" dirty="0">
                <a:solidFill>
                  <a:srgbClr val="1F4E79"/>
                </a:solidFill>
                <a:effectLst/>
                <a:uFill>
                  <a:solidFill>
                    <a:srgbClr val="FF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SILOSI  ZA  BRAŠNO</a:t>
            </a:r>
            <a:endParaRPr lang="hr-HR" sz="4000" dirty="0"/>
          </a:p>
        </p:txBody>
      </p:sp>
      <p:pic>
        <p:nvPicPr>
          <p:cNvPr id="4" name="Rezervirano mjesto sadržaja 3" descr="m (26)">
            <a:extLst>
              <a:ext uri="{FF2B5EF4-FFF2-40B4-BE49-F238E27FC236}">
                <a16:creationId xmlns:a16="http://schemas.microsoft.com/office/drawing/2014/main" id="{73BB28CF-0B14-4C36-A042-0C0D5E9E8A87}"/>
              </a:ext>
            </a:extLst>
          </p:cNvPr>
          <p:cNvPicPr>
            <a:picLocks noGrp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9710" y="1219660"/>
            <a:ext cx="4488516" cy="49662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Oblačić za govor: ovalni 4">
            <a:extLst>
              <a:ext uri="{FF2B5EF4-FFF2-40B4-BE49-F238E27FC236}">
                <a16:creationId xmlns:a16="http://schemas.microsoft.com/office/drawing/2014/main" id="{2A170D14-4B2C-4231-A5BC-7A31B7DAF4EE}"/>
              </a:ext>
            </a:extLst>
          </p:cNvPr>
          <p:cNvSpPr/>
          <p:nvPr/>
        </p:nvSpPr>
        <p:spPr>
          <a:xfrm>
            <a:off x="9672917" y="968187"/>
            <a:ext cx="1972236" cy="816035"/>
          </a:xfrm>
          <a:prstGeom prst="wedgeEllipse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MLIN SA SILOSOM</a:t>
            </a:r>
          </a:p>
        </p:txBody>
      </p:sp>
      <p:sp>
        <p:nvSpPr>
          <p:cNvPr id="7" name="TekstniOkvir 6">
            <a:extLst>
              <a:ext uri="{FF2B5EF4-FFF2-40B4-BE49-F238E27FC236}">
                <a16:creationId xmlns:a16="http://schemas.microsoft.com/office/drawing/2014/main" id="{2CE596F3-19A2-410D-B657-4BA3A8894D00}"/>
              </a:ext>
            </a:extLst>
          </p:cNvPr>
          <p:cNvSpPr txBox="1"/>
          <p:nvPr/>
        </p:nvSpPr>
        <p:spPr>
          <a:xfrm>
            <a:off x="326783" y="1913482"/>
            <a:ext cx="609600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Blip>
                <a:blip r:embed="rId3"/>
              </a:buBlip>
            </a:pPr>
            <a:r>
              <a:rPr lang="hr-H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ako je kapacitet pogona veliki ili srednji brašno se skladišti u silosima , da bi se osigurala kontinuirana proizvodnja</a:t>
            </a:r>
          </a:p>
          <a:p>
            <a:pPr marL="342900" lvl="0" indent="-342900">
              <a:buFont typeface="Symbol" panose="05050102010706020507" pitchFamily="18" charset="2"/>
              <a:buBlip>
                <a:blip r:embed="rId3"/>
              </a:buBlip>
            </a:pPr>
            <a:r>
              <a:rPr lang="hr-H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osnovna namjena silosa je homogenizacija , skladištenje i isporuka mlinskih proizvoda </a:t>
            </a:r>
          </a:p>
          <a:p>
            <a:pPr marL="342900" lvl="0" indent="-342900">
              <a:buFont typeface="Symbol" panose="05050102010706020507" pitchFamily="18" charset="2"/>
              <a:buBlip>
                <a:blip r:embed="rId3"/>
              </a:buBlip>
            </a:pPr>
            <a:r>
              <a:rPr lang="hr-H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osim toga u silosima se mogu priređivati gotove smjese i namjenska brašna</a:t>
            </a:r>
          </a:p>
          <a:p>
            <a:pPr marL="457200"/>
            <a:r>
              <a:rPr lang="hr-HR" sz="2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874315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theme/theme1.xml><?xml version="1.0" encoding="utf-8"?>
<a:theme xmlns:a="http://schemas.openxmlformats.org/drawingml/2006/main" name="Kapljica">
  <a:themeElements>
    <a:clrScheme name="Kapljic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Kapljic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pljic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Kapljica</Template>
  <TotalTime>157</TotalTime>
  <Words>1313</Words>
  <Application>Microsoft Office PowerPoint</Application>
  <PresentationFormat>Široki zaslon</PresentationFormat>
  <Paragraphs>124</Paragraphs>
  <Slides>23</Slides>
  <Notes>0</Notes>
  <HiddenSlides>0</HiddenSlides>
  <MMClips>1</MMClips>
  <ScaleCrop>false</ScaleCrop>
  <HeadingPairs>
    <vt:vector size="6" baseType="variant">
      <vt:variant>
        <vt:lpstr>Korišteni fontovi</vt:lpstr>
      </vt:variant>
      <vt:variant>
        <vt:i4>5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9" baseType="lpstr">
      <vt:lpstr>Arial</vt:lpstr>
      <vt:lpstr>Symbol</vt:lpstr>
      <vt:lpstr>Times New Roman</vt:lpstr>
      <vt:lpstr>Tw Cen MT</vt:lpstr>
      <vt:lpstr>Wingdings</vt:lpstr>
      <vt:lpstr>Kapljica</vt:lpstr>
      <vt:lpstr>1. Zanimanje : pekar 2. Nastavni Predmet : Proizvodni procesi u pekarstvu i 3. Razred: 2P 4. Naziv nastavne jedinice: SKLADIŠTENJE BRAŠNA </vt:lpstr>
      <vt:lpstr>PowerPoint prezentacija</vt:lpstr>
      <vt:lpstr>PODNA SKLADIŠTA </vt:lpstr>
      <vt:lpstr>PowerPoint prezentacija</vt:lpstr>
      <vt:lpstr>PowerPoint prezentacija</vt:lpstr>
      <vt:lpstr>PowerPoint prezentacija</vt:lpstr>
      <vt:lpstr>PowerPoint prezentacija</vt:lpstr>
      <vt:lpstr>svako skladište mora imati : </vt:lpstr>
      <vt:lpstr>SILOSI  ZA  BRAŠNO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PUNJENJE SILOSA</vt:lpstr>
      <vt:lpstr>PUNJENJE SILOSA</vt:lpstr>
      <vt:lpstr>PRAŽNJENJE SILOSA</vt:lpstr>
      <vt:lpstr>UNUTARNJI SILOS </vt:lpstr>
      <vt:lpstr>SILOSNA OPREMA:</vt:lpstr>
      <vt:lpstr>PowerPoint prezentacija</vt:lpstr>
      <vt:lpstr>Miješanje brašna</vt:lpstr>
      <vt:lpstr>PITANJA ZA PONAVLJANJE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 zanimanje : pekar 2. Nastavni predmet :</dc:title>
  <dc:creator>Sanja Banfić-Kontrec</dc:creator>
  <cp:lastModifiedBy>Sanja Banfić-Kontrec</cp:lastModifiedBy>
  <cp:revision>21</cp:revision>
  <dcterms:created xsi:type="dcterms:W3CDTF">2022-10-12T10:01:01Z</dcterms:created>
  <dcterms:modified xsi:type="dcterms:W3CDTF">2022-10-20T09:30:42Z</dcterms:modified>
</cp:coreProperties>
</file>