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07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73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84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547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577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516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746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273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012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432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220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8622-8C80-415D-B568-EF14E892A550}" type="datetimeFigureOut">
              <a:rPr lang="hr-HR" smtClean="0"/>
              <a:t>9.3.2023.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96784-38F4-492E-90F1-C913DE0260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82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10640" y="1091883"/>
            <a:ext cx="9144000" cy="1597977"/>
          </a:xfrm>
        </p:spPr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VEKTORI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43352">
            <a:off x="4005262" y="3188970"/>
            <a:ext cx="364807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Što je vektor?</a:t>
            </a:r>
          </a:p>
          <a:p>
            <a:r>
              <a:rPr lang="hr-HR" dirty="0" smtClean="0"/>
              <a:t>Čime je određen vektor?</a:t>
            </a:r>
          </a:p>
          <a:p>
            <a:r>
              <a:rPr lang="hr-HR" dirty="0" smtClean="0"/>
              <a:t>Kakvi su to </a:t>
            </a:r>
            <a:r>
              <a:rPr lang="hr-HR" dirty="0" err="1" smtClean="0"/>
              <a:t>kolinearni</a:t>
            </a:r>
            <a:r>
              <a:rPr lang="hr-HR" dirty="0" smtClean="0"/>
              <a:t> vektori?</a:t>
            </a:r>
          </a:p>
          <a:p>
            <a:r>
              <a:rPr lang="hr-HR" dirty="0" smtClean="0"/>
              <a:t>Kad su dva vektora jednaka?</a:t>
            </a:r>
          </a:p>
          <a:p>
            <a:r>
              <a:rPr lang="hr-HR" dirty="0" smtClean="0"/>
              <a:t>Kad su dva vektora suprotna?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385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23109"/>
            <a:ext cx="10515600" cy="5253854"/>
          </a:xfrm>
        </p:spPr>
        <p:txBody>
          <a:bodyPr>
            <a:normAutofit/>
          </a:bodyPr>
          <a:lstStyle/>
          <a:p>
            <a:r>
              <a:rPr lang="hr-HR" sz="2400" b="1" dirty="0"/>
              <a:t>N. cjelina</a:t>
            </a:r>
            <a:r>
              <a:rPr lang="hr-HR" sz="2400" dirty="0"/>
              <a:t>: </a:t>
            </a:r>
            <a:r>
              <a:rPr lang="hr-HR" sz="2400" dirty="0" smtClean="0"/>
              <a:t>Vektori</a:t>
            </a:r>
            <a:endParaRPr lang="hr-HR" sz="2400" dirty="0"/>
          </a:p>
          <a:p>
            <a:r>
              <a:rPr lang="hr-HR" sz="2400" b="1" dirty="0"/>
              <a:t>N. jedinica</a:t>
            </a:r>
            <a:r>
              <a:rPr lang="hr-HR" sz="2400" dirty="0"/>
              <a:t>: </a:t>
            </a:r>
            <a:r>
              <a:rPr lang="hr-HR" sz="2400" dirty="0" smtClean="0"/>
              <a:t>Opis vektora</a:t>
            </a:r>
            <a:endParaRPr lang="hr-HR" sz="2400" dirty="0"/>
          </a:p>
          <a:p>
            <a:r>
              <a:rPr lang="hr-HR" sz="2400" b="1" dirty="0"/>
              <a:t>Razred</a:t>
            </a:r>
            <a:r>
              <a:rPr lang="hr-HR" sz="2400" dirty="0"/>
              <a:t>: </a:t>
            </a:r>
            <a:r>
              <a:rPr lang="hr-HR" sz="2400" dirty="0" smtClean="0"/>
              <a:t>3. </a:t>
            </a:r>
            <a:r>
              <a:rPr lang="hr-HR" sz="2400" dirty="0"/>
              <a:t>razred srednje škole, razredi koji imaju 3 sata tjedno</a:t>
            </a:r>
          </a:p>
          <a:p>
            <a:r>
              <a:rPr lang="hr-HR" sz="2400" b="1" dirty="0"/>
              <a:t>Broj sati</a:t>
            </a:r>
            <a:r>
              <a:rPr lang="hr-HR" sz="2400" dirty="0"/>
              <a:t>: </a:t>
            </a:r>
            <a:r>
              <a:rPr lang="hr-HR" sz="2400" dirty="0" smtClean="0"/>
              <a:t>1 školski sat</a:t>
            </a:r>
            <a:endParaRPr lang="hr-HR" sz="2400" dirty="0"/>
          </a:p>
          <a:p>
            <a:r>
              <a:rPr lang="hr-HR" sz="2400" b="1" dirty="0"/>
              <a:t>Vrsta materijala</a:t>
            </a:r>
            <a:r>
              <a:rPr lang="hr-HR" sz="2400" dirty="0"/>
              <a:t>: </a:t>
            </a:r>
            <a:r>
              <a:rPr lang="hr-HR" sz="2400" dirty="0" smtClean="0"/>
              <a:t>prezentacija</a:t>
            </a:r>
            <a:endParaRPr lang="hr-HR" sz="2400" dirty="0"/>
          </a:p>
          <a:p>
            <a:r>
              <a:rPr lang="hr-HR" sz="2400" b="1" dirty="0"/>
              <a:t>Ishodi nastavne jedinice</a:t>
            </a:r>
            <a:r>
              <a:rPr lang="hr-HR" sz="2400" dirty="0"/>
              <a:t>: Učenik:</a:t>
            </a:r>
          </a:p>
          <a:p>
            <a:pPr marL="0" indent="0">
              <a:buNone/>
            </a:pPr>
            <a:r>
              <a:rPr lang="hr-HR" sz="2400" dirty="0" smtClean="0"/>
              <a:t>	- </a:t>
            </a:r>
            <a:r>
              <a:rPr lang="hr-HR" sz="2400" dirty="0"/>
              <a:t>definira vektor i ističe njegove dijelove</a:t>
            </a:r>
          </a:p>
          <a:p>
            <a:pPr marL="0" indent="0">
              <a:buNone/>
            </a:pPr>
            <a:r>
              <a:rPr lang="hr-HR" sz="2400" dirty="0" smtClean="0"/>
              <a:t>	- </a:t>
            </a:r>
            <a:r>
              <a:rPr lang="hr-HR" sz="2400" dirty="0"/>
              <a:t>objašnjava čime je vektor određen</a:t>
            </a:r>
          </a:p>
          <a:p>
            <a:pPr marL="0" indent="0">
              <a:buNone/>
            </a:pPr>
            <a:r>
              <a:rPr lang="hr-HR" sz="2400" dirty="0" smtClean="0"/>
              <a:t>	- </a:t>
            </a:r>
            <a:r>
              <a:rPr lang="hr-HR" sz="2400" dirty="0"/>
              <a:t>definira jednake i suprotne vektore</a:t>
            </a:r>
          </a:p>
          <a:p>
            <a:pPr marL="0" indent="0">
              <a:buNone/>
            </a:pPr>
            <a:r>
              <a:rPr lang="hr-HR" sz="2400" dirty="0" smtClean="0"/>
              <a:t>	- </a:t>
            </a:r>
            <a:r>
              <a:rPr lang="hr-HR" sz="2400" dirty="0"/>
              <a:t>primjenjuje navedene pojmove u raznim </a:t>
            </a:r>
            <a:r>
              <a:rPr lang="hr-HR" sz="2400" dirty="0" smtClean="0"/>
              <a:t>zadatcima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380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8523" y="365701"/>
            <a:ext cx="10515600" cy="880809"/>
          </a:xfrm>
        </p:spPr>
        <p:txBody>
          <a:bodyPr>
            <a:normAutofit/>
          </a:bodyPr>
          <a:lstStyle/>
          <a:p>
            <a:r>
              <a:rPr lang="hr-HR" sz="4000" dirty="0" smtClean="0"/>
              <a:t>Opis vektora</a:t>
            </a:r>
            <a:endParaRPr lang="hr-HR" sz="4000" dirty="0"/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4804" y="3273406"/>
            <a:ext cx="4232156" cy="953465"/>
          </a:xfrm>
          <a:prstGeom prst="rect">
            <a:avLst/>
          </a:prstGeom>
        </p:spPr>
      </p:pic>
      <p:cxnSp>
        <p:nvCxnSpPr>
          <p:cNvPr id="5" name="Ravni poveznik sa strelicom 4"/>
          <p:cNvCxnSpPr/>
          <p:nvPr/>
        </p:nvCxnSpPr>
        <p:spPr>
          <a:xfrm flipV="1">
            <a:off x="975360" y="1874009"/>
            <a:ext cx="4110446" cy="85344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niOkvir 6"/>
          <p:cNvSpPr txBox="1"/>
          <p:nvPr/>
        </p:nvSpPr>
        <p:spPr>
          <a:xfrm>
            <a:off x="596537" y="2848200"/>
            <a:ext cx="12322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/>
              <a:t>hvatište</a:t>
            </a:r>
            <a:endParaRPr lang="hr-HR" sz="22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4837611" y="1931397"/>
            <a:ext cx="5778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/>
              <a:t>vrh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9398987" y="3357801"/>
            <a:ext cx="3035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/>
              <a:t>B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5126545" y="4258711"/>
            <a:ext cx="352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niOkvir 12"/>
              <p:cNvSpPr txBox="1"/>
              <p:nvPr/>
            </p:nvSpPr>
            <p:spPr>
              <a:xfrm rot="20906794">
                <a:off x="6704676" y="3227911"/>
                <a:ext cx="1583888" cy="474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𝑣𝑒𝑘𝑡𝑜𝑟</m:t>
                      </m:r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hr-HR" sz="2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13" name="TekstniOkvir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906794">
                <a:off x="6704676" y="3227911"/>
                <a:ext cx="1583888" cy="4742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Ravni poveznik sa strelicom 16"/>
          <p:cNvCxnSpPr/>
          <p:nvPr/>
        </p:nvCxnSpPr>
        <p:spPr>
          <a:xfrm flipV="1">
            <a:off x="7628709" y="4023634"/>
            <a:ext cx="2418375" cy="11703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niOkvir 18"/>
              <p:cNvSpPr txBox="1"/>
              <p:nvPr/>
            </p:nvSpPr>
            <p:spPr>
              <a:xfrm rot="20080891">
                <a:off x="8311062" y="4141916"/>
                <a:ext cx="97536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hr-HR" sz="2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19" name="TekstniOkvir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80891">
                <a:off x="8311062" y="4141916"/>
                <a:ext cx="975360" cy="430887"/>
              </a:xfrm>
              <a:prstGeom prst="rect">
                <a:avLst/>
              </a:prstGeom>
              <a:blipFill>
                <a:blip r:embed="rId4"/>
                <a:stretch>
                  <a:fillRect t="-9023" r="-113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Ravni poveznik sa strelicom 20"/>
          <p:cNvCxnSpPr/>
          <p:nvPr/>
        </p:nvCxnSpPr>
        <p:spPr>
          <a:xfrm flipH="1">
            <a:off x="10093746" y="3377149"/>
            <a:ext cx="1680754" cy="187618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niOkvir 24"/>
              <p:cNvSpPr txBox="1"/>
              <p:nvPr/>
            </p:nvSpPr>
            <p:spPr>
              <a:xfrm>
                <a:off x="10725434" y="3806143"/>
                <a:ext cx="417378" cy="480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sz="2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25" name="TekstniOkvir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5434" y="3806143"/>
                <a:ext cx="417378" cy="4809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kstniOkvir 27"/>
          <p:cNvSpPr txBox="1"/>
          <p:nvPr/>
        </p:nvSpPr>
        <p:spPr>
          <a:xfrm>
            <a:off x="585312" y="5559766"/>
            <a:ext cx="11351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VEKTOR</a:t>
            </a:r>
            <a:r>
              <a:rPr lang="hr-HR" sz="2400" dirty="0" smtClean="0"/>
              <a:t> je usmjerena dužina čija je početna točka </a:t>
            </a:r>
            <a:r>
              <a:rPr lang="hr-HR" sz="2400" dirty="0" smtClean="0">
                <a:solidFill>
                  <a:srgbClr val="FF0000"/>
                </a:solidFill>
              </a:rPr>
              <a:t>hvatište</a:t>
            </a:r>
            <a:r>
              <a:rPr lang="hr-HR" sz="2400" dirty="0" smtClean="0"/>
              <a:t>, a završna točka </a:t>
            </a:r>
            <a:r>
              <a:rPr lang="hr-HR" sz="2400" dirty="0" smtClean="0">
                <a:solidFill>
                  <a:srgbClr val="FF0000"/>
                </a:solidFill>
              </a:rPr>
              <a:t>vrh</a:t>
            </a:r>
            <a:r>
              <a:rPr lang="hr-HR" sz="2400" dirty="0" smtClean="0"/>
              <a:t> vektora.</a:t>
            </a:r>
            <a:endParaRPr lang="hr-HR" sz="2400" dirty="0"/>
          </a:p>
        </p:txBody>
      </p:sp>
      <p:sp>
        <p:nvSpPr>
          <p:cNvPr id="22" name="Elipsa 21"/>
          <p:cNvSpPr/>
          <p:nvPr/>
        </p:nvSpPr>
        <p:spPr>
          <a:xfrm>
            <a:off x="10024696" y="400077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Elipsa 23"/>
          <p:cNvSpPr/>
          <p:nvPr/>
        </p:nvSpPr>
        <p:spPr>
          <a:xfrm>
            <a:off x="975360" y="270135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Elipsa 25"/>
          <p:cNvSpPr/>
          <p:nvPr/>
        </p:nvSpPr>
        <p:spPr>
          <a:xfrm>
            <a:off x="5080826" y="183152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5359085" y="419186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Elipsa 29"/>
          <p:cNvSpPr/>
          <p:nvPr/>
        </p:nvSpPr>
        <p:spPr>
          <a:xfrm>
            <a:off x="9527909" y="333007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Elipsa 30"/>
          <p:cNvSpPr/>
          <p:nvPr/>
        </p:nvSpPr>
        <p:spPr>
          <a:xfrm>
            <a:off x="10066882" y="523047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Elipsa 31"/>
          <p:cNvSpPr/>
          <p:nvPr/>
        </p:nvSpPr>
        <p:spPr>
          <a:xfrm>
            <a:off x="7598479" y="517114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Elipsa 32"/>
          <p:cNvSpPr/>
          <p:nvPr/>
        </p:nvSpPr>
        <p:spPr>
          <a:xfrm>
            <a:off x="11748888" y="333797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15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9" grpId="0"/>
      <p:bldP spid="25" grpId="0"/>
      <p:bldP spid="28" grpId="0"/>
      <p:bldP spid="22" grpId="0" animBg="1"/>
      <p:bldP spid="24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624840" y="1467485"/>
                <a:ext cx="10515600" cy="528165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2200" dirty="0" smtClean="0"/>
                  <a:t>Svaki je vektor određen s tri komponentne:</a:t>
                </a:r>
              </a:p>
              <a:p>
                <a:pPr marL="0" indent="0">
                  <a:buNone/>
                </a:pPr>
                <a:r>
                  <a:rPr lang="hr-HR" sz="2200" b="1" dirty="0" smtClean="0"/>
                  <a:t>Duljina vektora</a:t>
                </a:r>
                <a:r>
                  <a:rPr lang="hr-HR" sz="2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hr-HR" sz="2200" dirty="0" smtClean="0"/>
                  <a:t> je udaljenost između točaka A i B i označava se |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hr-HR" sz="2200" dirty="0" smtClean="0"/>
                  <a:t>|</a:t>
                </a:r>
              </a:p>
              <a:p>
                <a:pPr marL="0" indent="0">
                  <a:buNone/>
                </a:pPr>
                <a:r>
                  <a:rPr lang="hr-HR" sz="2200" b="1" dirty="0" smtClean="0"/>
                  <a:t>Smjer vektora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hr-HR" sz="2200" dirty="0" smtClean="0"/>
                  <a:t> određen je pravcem koji prolazi točkama A i B</a:t>
                </a:r>
              </a:p>
              <a:p>
                <a:pPr marL="0" indent="0">
                  <a:buNone/>
                </a:pPr>
                <a:r>
                  <a:rPr lang="hr-HR" sz="2200" b="1" dirty="0" smtClean="0"/>
                  <a:t>Orijentacija vektora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hr-HR" sz="2200" dirty="0" smtClean="0"/>
                  <a:t> je od točke A prema točki B</a:t>
                </a:r>
              </a:p>
              <a:p>
                <a:pPr marL="0" indent="0">
                  <a:buNone/>
                </a:pPr>
                <a:endParaRPr lang="hr-HR" sz="2000" dirty="0"/>
              </a:p>
              <a:p>
                <a:pPr marL="0" indent="0">
                  <a:buNone/>
                </a:pPr>
                <a:endParaRPr lang="hr-HR" sz="2000" dirty="0" smtClean="0"/>
              </a:p>
              <a:p>
                <a:pPr marL="0" indent="0">
                  <a:buNone/>
                </a:pPr>
                <a:endParaRPr lang="hr-HR" sz="2000" dirty="0"/>
              </a:p>
            </p:txBody>
          </p:sp>
        </mc:Choice>
        <mc:Fallback xmlns=""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4840" y="1467485"/>
                <a:ext cx="10515600" cy="5281658"/>
              </a:xfrm>
              <a:blipFill>
                <a:blip r:embed="rId2"/>
                <a:stretch>
                  <a:fillRect l="-754" t="-150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slov 1"/>
          <p:cNvSpPr txBox="1">
            <a:spLocks/>
          </p:cNvSpPr>
          <p:nvPr/>
        </p:nvSpPr>
        <p:spPr>
          <a:xfrm>
            <a:off x="426720" y="365125"/>
            <a:ext cx="10515600" cy="880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 smtClean="0"/>
              <a:t>Opis vektora</a:t>
            </a:r>
            <a:endParaRPr lang="hr-HR" sz="4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1" y="3428008"/>
            <a:ext cx="3260766" cy="2189712"/>
          </a:xfrm>
          <a:prstGeom prst="rect">
            <a:avLst/>
          </a:prstGeom>
        </p:spPr>
      </p:pic>
      <p:pic>
        <p:nvPicPr>
          <p:cNvPr id="6" name="Rezervirano mjesto sadržaj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52914">
            <a:off x="8444745" y="1803169"/>
            <a:ext cx="2790438" cy="628660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 rot="20716959">
            <a:off x="11055290" y="1511598"/>
            <a:ext cx="17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8" name="TekstniOkvir 7"/>
          <p:cNvSpPr txBox="1"/>
          <p:nvPr/>
        </p:nvSpPr>
        <p:spPr>
          <a:xfrm rot="20716959">
            <a:off x="8490967" y="2762138"/>
            <a:ext cx="1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9" name="Elipsa 8"/>
          <p:cNvSpPr/>
          <p:nvPr/>
        </p:nvSpPr>
        <p:spPr>
          <a:xfrm rot="20716959">
            <a:off x="11081563" y="1490887"/>
            <a:ext cx="52355" cy="656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/>
          <p:cNvSpPr/>
          <p:nvPr/>
        </p:nvSpPr>
        <p:spPr>
          <a:xfrm rot="20716959">
            <a:off x="8530070" y="2741427"/>
            <a:ext cx="52355" cy="656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/>
              <p:cNvSpPr txBox="1"/>
              <p:nvPr/>
            </p:nvSpPr>
            <p:spPr>
              <a:xfrm>
                <a:off x="4114208" y="4149289"/>
                <a:ext cx="7855334" cy="2173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200" u="sng" dirty="0" smtClean="0"/>
                  <a:t>Svi vektori </a:t>
                </a:r>
                <a:r>
                  <a:rPr lang="hr-HR" sz="2200" dirty="0" smtClean="0"/>
                  <a:t>imaju </a:t>
                </a:r>
                <a:r>
                  <a:rPr lang="hr-HR" sz="2200" u="sng" dirty="0" smtClean="0"/>
                  <a:t>isti</a:t>
                </a:r>
                <a:r>
                  <a:rPr lang="hr-HR" sz="2200" dirty="0" smtClean="0"/>
                  <a:t> smjer jer leže na </a:t>
                </a:r>
                <a:r>
                  <a:rPr lang="hr-HR" sz="2200" u="sng" dirty="0" smtClean="0"/>
                  <a:t>paralelnim</a:t>
                </a:r>
                <a:r>
                  <a:rPr lang="hr-HR" sz="2200" dirty="0" smtClean="0"/>
                  <a:t> pravcima. Vektore istog smjera nazivamo </a:t>
                </a:r>
                <a:r>
                  <a:rPr lang="hr-HR" sz="2200" b="1" dirty="0" err="1" smtClean="0">
                    <a:solidFill>
                      <a:srgbClr val="FF0000"/>
                    </a:solidFill>
                  </a:rPr>
                  <a:t>kolinearnim</a:t>
                </a:r>
                <a:r>
                  <a:rPr lang="hr-HR" sz="2200" dirty="0" smtClean="0"/>
                  <a:t> vektorima.</a:t>
                </a:r>
                <a:br>
                  <a:rPr lang="hr-HR" sz="2200" dirty="0" smtClean="0"/>
                </a:br>
                <a:r>
                  <a:rPr lang="hr-HR" sz="2200" dirty="0" smtClean="0"/>
                  <a:t/>
                </a:r>
                <a:br>
                  <a:rPr lang="hr-HR" sz="2200" dirty="0" smtClean="0"/>
                </a:br>
                <a:r>
                  <a:rPr lang="hr-HR" sz="2200" i="1" dirty="0" smtClean="0"/>
                  <a:t>Orijentacija se može komentirati isključivo kod vektora koji imaju </a:t>
                </a:r>
                <a:r>
                  <a:rPr lang="hr-HR" sz="2200" i="1" u="sng" dirty="0" smtClean="0"/>
                  <a:t>isti smjer</a:t>
                </a:r>
                <a:r>
                  <a:rPr lang="hr-HR" sz="2200" i="1" dirty="0" smtClean="0"/>
                  <a:t>, tj. koji su </a:t>
                </a:r>
                <a:r>
                  <a:rPr lang="hr-HR" sz="2200" i="1" u="sng" dirty="0" err="1" smtClean="0"/>
                  <a:t>kolinearni</a:t>
                </a:r>
                <a:r>
                  <a:rPr lang="hr-HR" sz="2200" i="1" dirty="0" smtClean="0"/>
                  <a:t>. Primjerice,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hr-HR" sz="2200" i="1" dirty="0" smtClean="0"/>
                  <a:t> imaju istu, 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hr-HR" sz="2200" i="1" dirty="0" smtClean="0"/>
                  <a:t> imaju suprotnu orijentaciju.</a:t>
                </a:r>
                <a:endParaRPr lang="hr-HR" sz="2200" i="1" dirty="0"/>
              </a:p>
            </p:txBody>
          </p:sp>
        </mc:Choice>
        <mc:Fallback xmlns="">
          <p:sp>
            <p:nvSpPr>
              <p:cNvPr id="11" name="TekstniOkvir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208" y="4149289"/>
                <a:ext cx="7855334" cy="2173737"/>
              </a:xfrm>
              <a:prstGeom prst="rect">
                <a:avLst/>
              </a:prstGeom>
              <a:blipFill>
                <a:blip r:embed="rId5"/>
                <a:stretch>
                  <a:fillRect l="-1009" t="-1966" r="-1474" b="-477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niOkvir 1"/>
          <p:cNvSpPr txBox="1"/>
          <p:nvPr/>
        </p:nvSpPr>
        <p:spPr>
          <a:xfrm>
            <a:off x="4114208" y="3553097"/>
            <a:ext cx="74159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i="1" dirty="0" smtClean="0"/>
              <a:t>Prokomentiraj smjer i orijentaciju nacrtanih vektora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017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95300" y="340069"/>
            <a:ext cx="10515600" cy="89761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Primjer 1. Odgovori na pitanja. </a:t>
            </a:r>
            <a:r>
              <a:rPr lang="hr-HR" sz="3200" dirty="0" smtClean="0"/>
              <a:t> </a:t>
            </a:r>
            <a:endParaRPr lang="hr-HR" sz="3200" dirty="0"/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0543" y="2490651"/>
            <a:ext cx="5192557" cy="27346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/>
              <p:cNvSpPr txBox="1"/>
              <p:nvPr/>
            </p:nvSpPr>
            <p:spPr>
              <a:xfrm>
                <a:off x="5956663" y="1541417"/>
                <a:ext cx="6122126" cy="812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200" dirty="0" smtClean="0"/>
                  <a:t>Koji vektori imaju isti smjer (koji su </a:t>
                </a:r>
                <a:r>
                  <a:rPr lang="hr-HR" sz="2200" dirty="0" err="1" smtClean="0"/>
                  <a:t>kolinearni</a:t>
                </a:r>
                <a:r>
                  <a:rPr lang="hr-HR" sz="2200" dirty="0" smtClean="0"/>
                  <a:t>)?</a:t>
                </a:r>
                <a:endParaRPr lang="hr-HR" sz="2200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𝐼𝐽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200" dirty="0" smtClean="0"/>
                  <a:t> 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𝐿𝐾</m:t>
                        </m:r>
                      </m:e>
                    </m:acc>
                  </m:oMath>
                </a14:m>
                <a:endParaRPr lang="hr-HR" sz="2200" dirty="0"/>
              </a:p>
            </p:txBody>
          </p:sp>
        </mc:Choice>
        <mc:Fallback xmlns="">
          <p:sp>
            <p:nvSpPr>
              <p:cNvPr id="11" name="TekstniOkvir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663" y="1541417"/>
                <a:ext cx="6122126" cy="812787"/>
              </a:xfrm>
              <a:prstGeom prst="rect">
                <a:avLst/>
              </a:prstGeom>
              <a:blipFill>
                <a:blip r:embed="rId3"/>
                <a:stretch>
                  <a:fillRect l="-1295" t="-5263" b="-1428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/>
              <p:cNvSpPr txBox="1"/>
              <p:nvPr/>
            </p:nvSpPr>
            <p:spPr>
              <a:xfrm>
                <a:off x="5956663" y="2961664"/>
                <a:ext cx="6122126" cy="1194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200" dirty="0" smtClean="0"/>
                  <a:t>Koji vektori imaju istu, a koji suprotnu orijentaciju?</a:t>
                </a:r>
                <a:endParaRPr lang="hr-HR" sz="2200" dirty="0"/>
              </a:p>
              <a:p>
                <a:r>
                  <a:rPr lang="hr-HR" sz="2200" dirty="0" smtClean="0"/>
                  <a:t>Ista orijentacija: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𝐼𝐽</m:t>
                        </m:r>
                      </m:e>
                    </m:acc>
                  </m:oMath>
                </a14:m>
                <a:endParaRPr lang="hr-HR" sz="2200" dirty="0" smtClean="0"/>
              </a:p>
              <a:p>
                <a:r>
                  <a:rPr lang="hr-HR" sz="2200" dirty="0" smtClean="0"/>
                  <a:t>Suprotna orijentacija: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hr-HR" sz="2200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𝐼𝐽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𝑡𝑒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𝐿𝐾</m:t>
                        </m:r>
                      </m:e>
                    </m:acc>
                  </m:oMath>
                </a14:m>
                <a:endParaRPr lang="hr-HR" sz="2200" dirty="0"/>
              </a:p>
            </p:txBody>
          </p:sp>
        </mc:Choice>
        <mc:Fallback xmlns="">
          <p:sp>
            <p:nvSpPr>
              <p:cNvPr id="12" name="TekstniOkvir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663" y="2961664"/>
                <a:ext cx="6122126" cy="1194686"/>
              </a:xfrm>
              <a:prstGeom prst="rect">
                <a:avLst/>
              </a:prstGeom>
              <a:blipFill>
                <a:blip r:embed="rId4"/>
                <a:stretch>
                  <a:fillRect l="-1295" t="-3571" b="-918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niOkvir 13"/>
              <p:cNvSpPr txBox="1"/>
              <p:nvPr/>
            </p:nvSpPr>
            <p:spPr>
              <a:xfrm>
                <a:off x="5956663" y="4763810"/>
                <a:ext cx="5799908" cy="812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200" dirty="0" smtClean="0"/>
                  <a:t>Koji vektori nemaju isti smjer (nisu </a:t>
                </a:r>
                <a:r>
                  <a:rPr lang="hr-HR" sz="2200" dirty="0" err="1" smtClean="0"/>
                  <a:t>kolinearni</a:t>
                </a:r>
                <a:r>
                  <a:rPr lang="hr-HR" sz="2200" dirty="0" smtClean="0"/>
                  <a:t>)?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hr-HR" sz="2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hr-HR" sz="2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𝐺𝐻</m:t>
                          </m:r>
                        </m:e>
                      </m:acc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⃗"/>
                          <m:ctrlPr>
                            <a:rPr lang="hr-HR" sz="2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𝐸𝐹</m:t>
                          </m:r>
                        </m:e>
                      </m:acc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hr-HR" sz="2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𝐷𝐶</m:t>
                          </m:r>
                        </m:e>
                      </m:acc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𝑡𝑒</m:t>
                      </m:r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hr-HR" sz="2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𝐼𝐽</m:t>
                          </m:r>
                        </m:e>
                      </m:acc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hr-HR" sz="2200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hr-HR" sz="2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sz="2200" b="0" i="1" smtClean="0">
                              <a:latin typeface="Cambria Math" panose="02040503050406030204" pitchFamily="18" charset="0"/>
                            </a:rPr>
                            <m:t>𝐿𝐾</m:t>
                          </m:r>
                        </m:e>
                      </m:acc>
                    </m:oMath>
                  </m:oMathPara>
                </a14:m>
                <a:endParaRPr lang="hr-HR" sz="2200" dirty="0"/>
              </a:p>
            </p:txBody>
          </p:sp>
        </mc:Choice>
        <mc:Fallback xmlns="">
          <p:sp>
            <p:nvSpPr>
              <p:cNvPr id="14" name="TekstniOkvir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663" y="4763810"/>
                <a:ext cx="5799908" cy="812787"/>
              </a:xfrm>
              <a:prstGeom prst="rect">
                <a:avLst/>
              </a:prstGeom>
              <a:blipFill>
                <a:blip r:embed="rId5"/>
                <a:stretch>
                  <a:fillRect l="-1366" t="-447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81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48825" y="320490"/>
            <a:ext cx="5181600" cy="5419317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/>
              <a:t>JEDNAKOST VEKTORA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94694" y="261258"/>
            <a:ext cx="5181600" cy="5419317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 smtClean="0"/>
              <a:t>SUPROTNI VEKTORI</a:t>
            </a:r>
            <a:endParaRPr lang="hr-HR" dirty="0"/>
          </a:p>
        </p:txBody>
      </p:sp>
      <p:cxnSp>
        <p:nvCxnSpPr>
          <p:cNvPr id="6" name="Ravni poveznik sa strelicom 5"/>
          <p:cNvCxnSpPr/>
          <p:nvPr/>
        </p:nvCxnSpPr>
        <p:spPr>
          <a:xfrm flipV="1">
            <a:off x="1334938" y="977065"/>
            <a:ext cx="1910752" cy="8579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1287232" y="1789259"/>
            <a:ext cx="93323" cy="845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niOkvir 7"/>
              <p:cNvSpPr txBox="1"/>
              <p:nvPr/>
            </p:nvSpPr>
            <p:spPr>
              <a:xfrm rot="20080891">
                <a:off x="1509668" y="1126124"/>
                <a:ext cx="975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8" name="TekstniOkvir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80891">
                <a:off x="1509668" y="1126124"/>
                <a:ext cx="975360" cy="369332"/>
              </a:xfrm>
              <a:prstGeom prst="rect">
                <a:avLst/>
              </a:prstGeom>
              <a:blipFill>
                <a:blip r:embed="rId2"/>
                <a:stretch>
                  <a:fillRect t="-806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avni poveznik sa strelicom 8"/>
          <p:cNvCxnSpPr/>
          <p:nvPr/>
        </p:nvCxnSpPr>
        <p:spPr>
          <a:xfrm flipV="1">
            <a:off x="3519249" y="829020"/>
            <a:ext cx="1877245" cy="8755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3521303" y="1644011"/>
            <a:ext cx="93323" cy="845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niOkvir 10"/>
              <p:cNvSpPr txBox="1"/>
              <p:nvPr/>
            </p:nvSpPr>
            <p:spPr>
              <a:xfrm rot="20080891">
                <a:off x="3660472" y="957592"/>
                <a:ext cx="975360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1" name="TekstniOkvir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80891">
                <a:off x="3660472" y="957592"/>
                <a:ext cx="975360" cy="4103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niOkvir 11"/>
              <p:cNvSpPr txBox="1"/>
              <p:nvPr/>
            </p:nvSpPr>
            <p:spPr>
              <a:xfrm>
                <a:off x="200297" y="2223612"/>
                <a:ext cx="6338736" cy="2173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200" dirty="0" smtClean="0"/>
                  <a:t>Dva su vektora </a:t>
                </a:r>
                <a:r>
                  <a:rPr lang="hr-HR" sz="2200" dirty="0" smtClean="0">
                    <a:solidFill>
                      <a:srgbClr val="FF0000"/>
                    </a:solidFill>
                  </a:rPr>
                  <a:t>jednaka</a:t>
                </a:r>
                <a:r>
                  <a:rPr lang="hr-HR" sz="2200" dirty="0" smtClean="0"/>
                  <a:t> ako se podudaraju po duljini, smjeru i orijentaciji. Pišemo: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  (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𝐶𝐷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sz="2200" dirty="0" smtClean="0"/>
              </a:p>
              <a:p>
                <a:endParaRPr lang="hr-HR" sz="2200" dirty="0"/>
              </a:p>
              <a:p>
                <a:r>
                  <a:rPr lang="hr-HR" sz="2200" i="1" dirty="0" smtClean="0"/>
                  <a:t>Dakle,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hr-HR" sz="2200" i="1" dirty="0" smtClean="0"/>
                  <a:t> predstavnik je svih njemu identičnih vektora u ravnini i to nam omogućuje „translaciju” vektora u bilo koju točku ravnine (preciznija definicija).</a:t>
                </a:r>
                <a:endParaRPr lang="hr-HR" sz="2200" i="1" dirty="0"/>
              </a:p>
            </p:txBody>
          </p:sp>
        </mc:Choice>
        <mc:Fallback xmlns="">
          <p:sp>
            <p:nvSpPr>
              <p:cNvPr id="12" name="TekstniOkvir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97" y="2223612"/>
                <a:ext cx="6338736" cy="2173737"/>
              </a:xfrm>
              <a:prstGeom prst="rect">
                <a:avLst/>
              </a:prstGeom>
              <a:blipFill>
                <a:blip r:embed="rId4"/>
                <a:stretch>
                  <a:fillRect l="-1250" t="-1966" r="-962" b="-477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Slika 22"/>
          <p:cNvPicPr>
            <a:picLocks noChangeAspect="1"/>
          </p:cNvPicPr>
          <p:nvPr/>
        </p:nvPicPr>
        <p:blipFill rotWithShape="1">
          <a:blip r:embed="rId5"/>
          <a:srcRect b="8263"/>
          <a:stretch/>
        </p:blipFill>
        <p:spPr>
          <a:xfrm>
            <a:off x="377908" y="4321728"/>
            <a:ext cx="5643287" cy="1294245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5845" y="5626191"/>
            <a:ext cx="2087892" cy="1182957"/>
          </a:xfrm>
          <a:prstGeom prst="rect">
            <a:avLst/>
          </a:prstGeom>
        </p:spPr>
      </p:pic>
      <p:sp>
        <p:nvSpPr>
          <p:cNvPr id="25" name="TekstniOkvir 24"/>
          <p:cNvSpPr txBox="1"/>
          <p:nvPr/>
        </p:nvSpPr>
        <p:spPr>
          <a:xfrm rot="20716959">
            <a:off x="1283640" y="1850865"/>
            <a:ext cx="1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26" name="TekstniOkvir 25"/>
          <p:cNvSpPr txBox="1"/>
          <p:nvPr/>
        </p:nvSpPr>
        <p:spPr>
          <a:xfrm rot="20716959">
            <a:off x="3243221" y="893379"/>
            <a:ext cx="1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27" name="TekstniOkvir 26"/>
          <p:cNvSpPr txBox="1"/>
          <p:nvPr/>
        </p:nvSpPr>
        <p:spPr>
          <a:xfrm rot="20716959">
            <a:off x="3569324" y="1667499"/>
            <a:ext cx="1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C</a:t>
            </a:r>
          </a:p>
        </p:txBody>
      </p:sp>
      <p:sp>
        <p:nvSpPr>
          <p:cNvPr id="28" name="TekstniOkvir 27"/>
          <p:cNvSpPr txBox="1"/>
          <p:nvPr/>
        </p:nvSpPr>
        <p:spPr>
          <a:xfrm rot="20716959">
            <a:off x="5431526" y="769656"/>
            <a:ext cx="1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</a:t>
            </a:r>
          </a:p>
        </p:txBody>
      </p:sp>
      <p:cxnSp>
        <p:nvCxnSpPr>
          <p:cNvPr id="38" name="Ravni poveznik sa strelicom 37"/>
          <p:cNvCxnSpPr/>
          <p:nvPr/>
        </p:nvCxnSpPr>
        <p:spPr>
          <a:xfrm flipV="1">
            <a:off x="6817262" y="927798"/>
            <a:ext cx="2418375" cy="117037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Elipsa 38"/>
          <p:cNvSpPr/>
          <p:nvPr/>
        </p:nvSpPr>
        <p:spPr>
          <a:xfrm>
            <a:off x="6770600" y="2055907"/>
            <a:ext cx="93323" cy="845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niOkvir 39"/>
              <p:cNvSpPr txBox="1"/>
              <p:nvPr/>
            </p:nvSpPr>
            <p:spPr>
              <a:xfrm rot="20080891">
                <a:off x="7497892" y="1106769"/>
                <a:ext cx="975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0" name="TekstniOkvir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80891">
                <a:off x="7497892" y="1106769"/>
                <a:ext cx="975360" cy="369332"/>
              </a:xfrm>
              <a:prstGeom prst="rect">
                <a:avLst/>
              </a:prstGeom>
              <a:blipFill>
                <a:blip r:embed="rId7"/>
                <a:stretch>
                  <a:fillRect t="-806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Ravni poveznik sa strelicom 40"/>
          <p:cNvCxnSpPr/>
          <p:nvPr/>
        </p:nvCxnSpPr>
        <p:spPr>
          <a:xfrm flipH="1">
            <a:off x="8650516" y="923839"/>
            <a:ext cx="2498780" cy="123099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Elipsa 41"/>
          <p:cNvSpPr/>
          <p:nvPr/>
        </p:nvSpPr>
        <p:spPr>
          <a:xfrm>
            <a:off x="11143375" y="850780"/>
            <a:ext cx="93323" cy="845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niOkvir 42"/>
              <p:cNvSpPr txBox="1"/>
              <p:nvPr/>
            </p:nvSpPr>
            <p:spPr>
              <a:xfrm rot="20080891">
                <a:off x="9207118" y="1262558"/>
                <a:ext cx="9753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 −</m:t>
                      </m:r>
                      <m:acc>
                        <m:accPr>
                          <m:chr m:val="⃗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3" name="TekstniOkvir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80891">
                <a:off x="9207118" y="1262558"/>
                <a:ext cx="975360" cy="369332"/>
              </a:xfrm>
              <a:prstGeom prst="rect">
                <a:avLst/>
              </a:prstGeom>
              <a:blipFill>
                <a:blip r:embed="rId8"/>
                <a:stretch>
                  <a:fillRect t="-12903" r="-409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kstniOkvir 43"/>
          <p:cNvSpPr txBox="1"/>
          <p:nvPr/>
        </p:nvSpPr>
        <p:spPr>
          <a:xfrm rot="20716959">
            <a:off x="6727041" y="2117246"/>
            <a:ext cx="1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45" name="TekstniOkvir 44"/>
          <p:cNvSpPr txBox="1"/>
          <p:nvPr/>
        </p:nvSpPr>
        <p:spPr>
          <a:xfrm rot="20716959">
            <a:off x="9306676" y="821255"/>
            <a:ext cx="1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46" name="TekstniOkvir 45"/>
          <p:cNvSpPr txBox="1"/>
          <p:nvPr/>
        </p:nvSpPr>
        <p:spPr>
          <a:xfrm rot="20716959">
            <a:off x="8616051" y="2162312"/>
            <a:ext cx="1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C</a:t>
            </a:r>
          </a:p>
        </p:txBody>
      </p:sp>
      <p:sp>
        <p:nvSpPr>
          <p:cNvPr id="47" name="TekstniOkvir 46"/>
          <p:cNvSpPr txBox="1"/>
          <p:nvPr/>
        </p:nvSpPr>
        <p:spPr>
          <a:xfrm rot="20716959">
            <a:off x="11233706" y="821255"/>
            <a:ext cx="1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</a:t>
            </a:r>
          </a:p>
        </p:txBody>
      </p:sp>
      <p:sp>
        <p:nvSpPr>
          <p:cNvPr id="49" name="Elipsa 48"/>
          <p:cNvSpPr/>
          <p:nvPr/>
        </p:nvSpPr>
        <p:spPr>
          <a:xfrm>
            <a:off x="5380655" y="778733"/>
            <a:ext cx="93323" cy="845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Elipsa 49"/>
          <p:cNvSpPr/>
          <p:nvPr/>
        </p:nvSpPr>
        <p:spPr>
          <a:xfrm>
            <a:off x="3218379" y="923839"/>
            <a:ext cx="93323" cy="845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Elipsa 50"/>
          <p:cNvSpPr/>
          <p:nvPr/>
        </p:nvSpPr>
        <p:spPr>
          <a:xfrm>
            <a:off x="8572384" y="2118606"/>
            <a:ext cx="93323" cy="845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Elipsa 51"/>
          <p:cNvSpPr/>
          <p:nvPr/>
        </p:nvSpPr>
        <p:spPr>
          <a:xfrm>
            <a:off x="9226576" y="874303"/>
            <a:ext cx="93323" cy="845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kstniOkvir 52"/>
              <p:cNvSpPr txBox="1"/>
              <p:nvPr/>
            </p:nvSpPr>
            <p:spPr>
              <a:xfrm>
                <a:off x="6683372" y="2764710"/>
                <a:ext cx="5183150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200" dirty="0" smtClean="0"/>
                  <a:t>Dva su vektora </a:t>
                </a:r>
                <a:r>
                  <a:rPr lang="hr-HR" sz="2200" dirty="0" smtClean="0">
                    <a:solidFill>
                      <a:srgbClr val="FF0000"/>
                    </a:solidFill>
                  </a:rPr>
                  <a:t>suprotna</a:t>
                </a:r>
                <a:r>
                  <a:rPr lang="hr-HR" sz="2200" dirty="0" smtClean="0"/>
                  <a:t> ako su jednake duljine, istog smjera i različite orijentacije.</a:t>
                </a:r>
              </a:p>
              <a:p>
                <a:endParaRPr lang="hr-HR" sz="2200" dirty="0" smtClean="0"/>
              </a:p>
              <a:p>
                <a:r>
                  <a:rPr lang="hr-HR" sz="2200" dirty="0"/>
                  <a:t>V</a:t>
                </a:r>
                <a:r>
                  <a:rPr lang="hr-HR" sz="2200" dirty="0" smtClean="0"/>
                  <a:t>ektor suprotan vektoru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hr-HR" sz="2200" dirty="0" smtClean="0"/>
                  <a:t> označavamo s </a:t>
                </a:r>
                <a14:m>
                  <m:oMath xmlns:m="http://schemas.openxmlformats.org/officeDocument/2006/math"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hr-HR" sz="2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hr-HR" sz="2200" dirty="0" smtClean="0"/>
                  <a:t>.</a:t>
                </a:r>
                <a:endParaRPr lang="hr-HR" sz="2200" dirty="0"/>
              </a:p>
            </p:txBody>
          </p:sp>
        </mc:Choice>
        <mc:Fallback xmlns="">
          <p:sp>
            <p:nvSpPr>
              <p:cNvPr id="53" name="TekstniOkvir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372" y="2764710"/>
                <a:ext cx="5183150" cy="1785104"/>
              </a:xfrm>
              <a:prstGeom prst="rect">
                <a:avLst/>
              </a:prstGeom>
              <a:blipFill>
                <a:blip r:embed="rId9"/>
                <a:stretch>
                  <a:fillRect l="-1528" t="-2397" b="-616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kstniOkvir 53"/>
              <p:cNvSpPr txBox="1"/>
              <p:nvPr/>
            </p:nvSpPr>
            <p:spPr>
              <a:xfrm>
                <a:off x="5021952" y="5701011"/>
                <a:ext cx="6757851" cy="812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sz="2200" dirty="0" smtClean="0"/>
                  <a:t>Vektor kojemu se početna i završna točka podudaraju naziva se </a:t>
                </a:r>
                <a:r>
                  <a:rPr lang="hr-HR" sz="2200" b="1" dirty="0" err="1" smtClean="0">
                    <a:solidFill>
                      <a:srgbClr val="FF0000"/>
                    </a:solidFill>
                  </a:rPr>
                  <a:t>nulvektor</a:t>
                </a:r>
                <a:r>
                  <a:rPr lang="hr-HR" sz="2200" dirty="0" smtClean="0"/>
                  <a:t> i označava se 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hr-HR" sz="2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hr-HR" sz="2200" dirty="0"/>
              </a:p>
            </p:txBody>
          </p:sp>
        </mc:Choice>
        <mc:Fallback xmlns="">
          <p:sp>
            <p:nvSpPr>
              <p:cNvPr id="54" name="TekstniOkvir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952" y="5701011"/>
                <a:ext cx="6757851" cy="812787"/>
              </a:xfrm>
              <a:prstGeom prst="rect">
                <a:avLst/>
              </a:prstGeom>
              <a:blipFill>
                <a:blip r:embed="rId10"/>
                <a:stretch>
                  <a:fillRect l="-1173" t="-5224" b="-1417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3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Primjer 2. </a:t>
            </a:r>
            <a:endParaRPr lang="hr-HR" sz="32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86" y="1384526"/>
            <a:ext cx="7727470" cy="270652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93081"/>
            <a:ext cx="7326765" cy="1234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36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Primjer 3</a:t>
            </a:r>
            <a:r>
              <a:rPr lang="hr-HR" sz="3200" dirty="0" smtClean="0"/>
              <a:t>.</a:t>
            </a: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73" y="983116"/>
            <a:ext cx="9685294" cy="95619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668" y="2019436"/>
            <a:ext cx="3257550" cy="27146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4150" y="3778976"/>
            <a:ext cx="57626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6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l="4927"/>
          <a:stretch/>
        </p:blipFill>
        <p:spPr>
          <a:xfrm>
            <a:off x="714103" y="735092"/>
            <a:ext cx="9387839" cy="3668606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990" y="4403698"/>
            <a:ext cx="2124075" cy="37147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6990" y="5008789"/>
            <a:ext cx="1219200" cy="3238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6990" y="5487878"/>
            <a:ext cx="1704975" cy="39052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0408" y="4306193"/>
            <a:ext cx="3143250" cy="40005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0077" y="4894489"/>
            <a:ext cx="1181100" cy="43815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80077" y="5487878"/>
            <a:ext cx="1171575" cy="381000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04188" y="1439168"/>
            <a:ext cx="38576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06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650</TotalTime>
  <Words>245</Words>
  <Application>Microsoft Office PowerPoint</Application>
  <PresentationFormat>Široki zaslon</PresentationFormat>
  <Paragraphs>67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sustava Office</vt:lpstr>
      <vt:lpstr>VEKTORI</vt:lpstr>
      <vt:lpstr>PowerPoint prezentacija</vt:lpstr>
      <vt:lpstr>Opis vektora</vt:lpstr>
      <vt:lpstr>PowerPoint prezentacija</vt:lpstr>
      <vt:lpstr>Primjer 1. Odgovori na pitanja.  </vt:lpstr>
      <vt:lpstr>PowerPoint prezentacija</vt:lpstr>
      <vt:lpstr>Primjer 2. </vt:lpstr>
      <vt:lpstr>Primjer 3.</vt:lpstr>
      <vt:lpstr>PowerPoint prezentacija</vt:lpstr>
      <vt:lpstr>Ponovimo: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VEKTORI</dc:title>
  <dc:creator>Matija Trtinjak</dc:creator>
  <cp:lastModifiedBy>Matija Trtinjak</cp:lastModifiedBy>
  <cp:revision>29</cp:revision>
  <dcterms:created xsi:type="dcterms:W3CDTF">2022-02-08T07:46:40Z</dcterms:created>
  <dcterms:modified xsi:type="dcterms:W3CDTF">2023-03-09T19:59:06Z</dcterms:modified>
</cp:coreProperties>
</file>