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6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7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28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897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81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81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00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1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3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71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32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819C-246D-4BAA-8054-60B1AF2C2189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2BB-7C40-4D9A-BD3C-494B98E013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66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image" Target="../media/image30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19200" y="1009151"/>
            <a:ext cx="9144000" cy="2387600"/>
          </a:xfrm>
        </p:spPr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ZBRAJANJE I ODUZIMANJE VEKTORA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upload.wikimedia.org/wikipedia/commons/thumb/f/f4/%E7%9F%A2%E9%87%8F%E6%B8%9B%E6%B3%95.svg/260px-%E7%9F%A2%E9%87%8F%E6%B8%9B%E6%B3%9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65" y="3764596"/>
            <a:ext cx="2204449" cy="161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ites.google.com/site/vektorijosipzoric/_/rsrc/1464940842169/zbrajanje-vektora/zbrajanje%20vektora.png?height=290&amp;width=3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45" y="3651384"/>
            <a:ext cx="2289075" cy="207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3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23109"/>
            <a:ext cx="10515600" cy="5253854"/>
          </a:xfrm>
        </p:spPr>
        <p:txBody>
          <a:bodyPr>
            <a:normAutofit/>
          </a:bodyPr>
          <a:lstStyle/>
          <a:p>
            <a:r>
              <a:rPr lang="hr-HR" sz="2400" b="1" dirty="0"/>
              <a:t>N. cjelina</a:t>
            </a:r>
            <a:r>
              <a:rPr lang="hr-HR" sz="2400" dirty="0"/>
              <a:t>: </a:t>
            </a:r>
            <a:r>
              <a:rPr lang="hr-HR" sz="2400" dirty="0" smtClean="0"/>
              <a:t>Vektori</a:t>
            </a:r>
            <a:endParaRPr lang="hr-HR" sz="2400" dirty="0"/>
          </a:p>
          <a:p>
            <a:r>
              <a:rPr lang="hr-HR" sz="2400" b="1" dirty="0"/>
              <a:t>N. jedinica</a:t>
            </a:r>
            <a:r>
              <a:rPr lang="hr-HR" sz="2400" dirty="0"/>
              <a:t>: </a:t>
            </a:r>
            <a:r>
              <a:rPr lang="hr-HR" sz="2400" dirty="0" smtClean="0"/>
              <a:t>Zbrajanje i oduzimanje</a:t>
            </a:r>
            <a:r>
              <a:rPr lang="hr-HR" sz="2400" dirty="0" smtClean="0"/>
              <a:t> </a:t>
            </a:r>
            <a:r>
              <a:rPr lang="hr-HR" sz="2400" dirty="0" smtClean="0"/>
              <a:t>vektora</a:t>
            </a:r>
            <a:endParaRPr lang="hr-HR" sz="2400" dirty="0"/>
          </a:p>
          <a:p>
            <a:r>
              <a:rPr lang="hr-HR" sz="2400" b="1" dirty="0"/>
              <a:t>Razred</a:t>
            </a:r>
            <a:r>
              <a:rPr lang="hr-HR" sz="2400" dirty="0"/>
              <a:t>: </a:t>
            </a:r>
            <a:r>
              <a:rPr lang="hr-HR" sz="2400" dirty="0" smtClean="0"/>
              <a:t>3. </a:t>
            </a:r>
            <a:r>
              <a:rPr lang="hr-HR" sz="2400" dirty="0"/>
              <a:t>razred srednje škole, razredi koji imaju 3 sata tjedno</a:t>
            </a:r>
          </a:p>
          <a:p>
            <a:r>
              <a:rPr lang="hr-HR" sz="2400" b="1" dirty="0"/>
              <a:t>Broj sati</a:t>
            </a:r>
            <a:r>
              <a:rPr lang="hr-HR" sz="2400" dirty="0"/>
              <a:t>: </a:t>
            </a:r>
            <a:r>
              <a:rPr lang="hr-HR" sz="2400" dirty="0"/>
              <a:t>2</a:t>
            </a:r>
            <a:r>
              <a:rPr lang="hr-HR" sz="2400" dirty="0" smtClean="0"/>
              <a:t> školska sata</a:t>
            </a:r>
            <a:endParaRPr lang="hr-HR" sz="2400" dirty="0"/>
          </a:p>
          <a:p>
            <a:r>
              <a:rPr lang="hr-HR" sz="2400" b="1" dirty="0"/>
              <a:t>Vrsta materijala</a:t>
            </a:r>
            <a:r>
              <a:rPr lang="hr-HR" sz="2400" dirty="0"/>
              <a:t>: </a:t>
            </a:r>
            <a:r>
              <a:rPr lang="hr-HR" sz="2400" dirty="0" smtClean="0"/>
              <a:t>prezentacija</a:t>
            </a:r>
            <a:endParaRPr lang="hr-HR" sz="2400" dirty="0"/>
          </a:p>
          <a:p>
            <a:r>
              <a:rPr lang="hr-HR" sz="2400" b="1" dirty="0"/>
              <a:t>Ishodi nastavne jedinice</a:t>
            </a:r>
            <a:r>
              <a:rPr lang="hr-HR" sz="2400" dirty="0"/>
              <a:t>: Učenik:</a:t>
            </a:r>
          </a:p>
          <a:p>
            <a:pPr marL="0" indent="0">
              <a:buNone/>
            </a:pPr>
            <a:r>
              <a:rPr lang="hr-HR" sz="2400" dirty="0"/>
              <a:t>	- definira zbrajanje vektore pravilom paralelograma i trokuta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primjenjuje dana pravila za zbrajanje vektora u raznim zadatcima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definira oduzimanje vektora pravilom paralelograma i trokuta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primjenjuje dana pravila za oduzimanje vektora u raznim zadatcima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152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824"/>
          </a:xfrm>
        </p:spPr>
        <p:txBody>
          <a:bodyPr/>
          <a:lstStyle/>
          <a:p>
            <a:r>
              <a:rPr lang="hr-HR" dirty="0" smtClean="0"/>
              <a:t>ZBRAJANJE VEKTORA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838200" y="1445623"/>
            <a:ext cx="5181600" cy="4731340"/>
          </a:xfrm>
        </p:spPr>
        <p:txBody>
          <a:bodyPr>
            <a:normAutofit/>
          </a:bodyPr>
          <a:lstStyle/>
          <a:p>
            <a:r>
              <a:rPr lang="hr-HR" sz="2600" dirty="0" smtClean="0"/>
              <a:t>PRAVILO PARALELOGRAMA</a:t>
            </a:r>
            <a:endParaRPr lang="hr-HR" sz="26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6172200" y="1445623"/>
            <a:ext cx="5181600" cy="4731340"/>
          </a:xfrm>
        </p:spPr>
        <p:txBody>
          <a:bodyPr>
            <a:normAutofit/>
          </a:bodyPr>
          <a:lstStyle/>
          <a:p>
            <a:r>
              <a:rPr lang="hr-HR" sz="2600" dirty="0" smtClean="0"/>
              <a:t>PRAVILO TROKUTA</a:t>
            </a:r>
            <a:endParaRPr lang="hr-HR" sz="2600" dirty="0"/>
          </a:p>
        </p:txBody>
      </p:sp>
      <p:cxnSp>
        <p:nvCxnSpPr>
          <p:cNvPr id="7" name="Ravni poveznik sa strelicom 6"/>
          <p:cNvCxnSpPr/>
          <p:nvPr/>
        </p:nvCxnSpPr>
        <p:spPr>
          <a:xfrm flipV="1">
            <a:off x="1297577" y="1907176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V="1">
            <a:off x="2055222" y="3281296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1567543" y="2098766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3" y="2098766"/>
                <a:ext cx="487679" cy="369332"/>
              </a:xfrm>
              <a:prstGeom prst="rect">
                <a:avLst/>
              </a:prstGeom>
              <a:blipFill>
                <a:blip r:embed="rId2"/>
                <a:stretch>
                  <a:fillRect t="-22951" r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3036024" y="2836278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024" y="2836278"/>
                <a:ext cx="459377" cy="4103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avni poveznik sa strelicom 12"/>
          <p:cNvCxnSpPr/>
          <p:nvPr/>
        </p:nvCxnSpPr>
        <p:spPr>
          <a:xfrm flipV="1">
            <a:off x="806641" y="4141462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806641" y="5177783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niOkvir 14"/>
              <p:cNvSpPr txBox="1"/>
              <p:nvPr/>
            </p:nvSpPr>
            <p:spPr>
              <a:xfrm>
                <a:off x="1363990" y="4245431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kstniOkvi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990" y="4245431"/>
                <a:ext cx="487679" cy="369332"/>
              </a:xfrm>
              <a:prstGeom prst="rect">
                <a:avLst/>
              </a:prstGeom>
              <a:blipFill>
                <a:blip r:embed="rId4"/>
                <a:stretch>
                  <a:fillRect t="-22951" r="-312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niOkvir 15"/>
              <p:cNvSpPr txBox="1"/>
              <p:nvPr/>
            </p:nvSpPr>
            <p:spPr>
              <a:xfrm>
                <a:off x="1787443" y="5214669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kstniOkvir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443" y="5214669"/>
                <a:ext cx="459377" cy="410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avni poveznik sa strelicom 16"/>
          <p:cNvCxnSpPr/>
          <p:nvPr/>
        </p:nvCxnSpPr>
        <p:spPr>
          <a:xfrm flipV="1">
            <a:off x="2319755" y="4136081"/>
            <a:ext cx="2378524" cy="207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/>
          <p:nvPr/>
        </p:nvCxnSpPr>
        <p:spPr>
          <a:xfrm flipV="1">
            <a:off x="3182988" y="4130701"/>
            <a:ext cx="1515291" cy="10624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Ravni poveznik sa strelicom 20"/>
          <p:cNvCxnSpPr/>
          <p:nvPr/>
        </p:nvCxnSpPr>
        <p:spPr>
          <a:xfrm flipV="1">
            <a:off x="806641" y="4143763"/>
            <a:ext cx="3891638" cy="106552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niOkvir 22"/>
              <p:cNvSpPr txBox="1"/>
              <p:nvPr/>
            </p:nvSpPr>
            <p:spPr>
              <a:xfrm rot="20711189">
                <a:off x="2040747" y="4346541"/>
                <a:ext cx="94923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3" name="TekstniOkvir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11189">
                <a:off x="2040747" y="4346541"/>
                <a:ext cx="949237" cy="4103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avni poveznik sa strelicom 24"/>
          <p:cNvCxnSpPr/>
          <p:nvPr/>
        </p:nvCxnSpPr>
        <p:spPr>
          <a:xfrm flipV="1">
            <a:off x="6945086" y="2054206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 flipV="1">
            <a:off x="7702731" y="3428326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niOkvir 26"/>
              <p:cNvSpPr txBox="1"/>
              <p:nvPr/>
            </p:nvSpPr>
            <p:spPr>
              <a:xfrm>
                <a:off x="7215052" y="2245796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7" name="TekstniOkvi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052" y="2245796"/>
                <a:ext cx="487679" cy="369332"/>
              </a:xfrm>
              <a:prstGeom prst="rect">
                <a:avLst/>
              </a:prstGeom>
              <a:blipFill>
                <a:blip r:embed="rId7"/>
                <a:stretch>
                  <a:fillRect t="-22951" r="-312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niOkvir 27"/>
              <p:cNvSpPr txBox="1"/>
              <p:nvPr/>
            </p:nvSpPr>
            <p:spPr>
              <a:xfrm>
                <a:off x="8683533" y="2983308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8" name="TekstniOkvir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533" y="2983308"/>
                <a:ext cx="459377" cy="4103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avni poveznik sa strelicom 28"/>
          <p:cNvCxnSpPr/>
          <p:nvPr/>
        </p:nvCxnSpPr>
        <p:spPr>
          <a:xfrm flipV="1">
            <a:off x="6617971" y="4319463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niOkvir 29"/>
              <p:cNvSpPr txBox="1"/>
              <p:nvPr/>
            </p:nvSpPr>
            <p:spPr>
              <a:xfrm>
                <a:off x="6887937" y="4511053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0" name="TekstniOkvir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937" y="4511053"/>
                <a:ext cx="487679" cy="369332"/>
              </a:xfrm>
              <a:prstGeom prst="rect">
                <a:avLst/>
              </a:prstGeom>
              <a:blipFill>
                <a:blip r:embed="rId9"/>
                <a:stretch>
                  <a:fillRect t="-22951" r="-312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avni poveznik sa strelicom 30"/>
          <p:cNvCxnSpPr/>
          <p:nvPr/>
        </p:nvCxnSpPr>
        <p:spPr>
          <a:xfrm flipV="1">
            <a:off x="8133262" y="4308027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niOkvir 31"/>
              <p:cNvSpPr txBox="1"/>
              <p:nvPr/>
            </p:nvSpPr>
            <p:spPr>
              <a:xfrm>
                <a:off x="9114064" y="3863009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2" name="TekstniOkvir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064" y="3863009"/>
                <a:ext cx="459377" cy="4103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avni poveznik sa strelicom 33"/>
          <p:cNvCxnSpPr/>
          <p:nvPr/>
        </p:nvCxnSpPr>
        <p:spPr>
          <a:xfrm flipV="1">
            <a:off x="6641372" y="4319463"/>
            <a:ext cx="3912873" cy="10624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niOkvir 38"/>
              <p:cNvSpPr txBox="1"/>
              <p:nvPr/>
            </p:nvSpPr>
            <p:spPr>
              <a:xfrm rot="20729976">
                <a:off x="7948747" y="4923801"/>
                <a:ext cx="1298121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9" name="TekstniOkvir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29976">
                <a:off x="7948747" y="4923801"/>
                <a:ext cx="1298121" cy="4103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kstniOkvir 39"/>
          <p:cNvSpPr txBox="1"/>
          <p:nvPr/>
        </p:nvSpPr>
        <p:spPr>
          <a:xfrm>
            <a:off x="400595" y="5591938"/>
            <a:ext cx="50161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Vektore postaviti u zajedničku početnu točku i konstruirati paralelogram. Dijagonala paralelograma određuje zbroj vektora.</a:t>
            </a:r>
            <a:endParaRPr lang="hr-HR" sz="2000" dirty="0"/>
          </a:p>
        </p:txBody>
      </p:sp>
      <p:sp>
        <p:nvSpPr>
          <p:cNvPr id="41" name="TekstniOkvir 40"/>
          <p:cNvSpPr txBox="1"/>
          <p:nvPr/>
        </p:nvSpPr>
        <p:spPr>
          <a:xfrm>
            <a:off x="6051359" y="5624974"/>
            <a:ext cx="5849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Vektore dovesti u oblik da budu </a:t>
            </a:r>
            <a:r>
              <a:rPr lang="hr-HR" sz="2000" b="1" dirty="0" smtClean="0">
                <a:solidFill>
                  <a:srgbClr val="FF0000"/>
                </a:solidFill>
              </a:rPr>
              <a:t>ulančani</a:t>
            </a:r>
            <a:r>
              <a:rPr lang="hr-HR" sz="2000" dirty="0" smtClean="0"/>
              <a:t>. Zbroj vektora određuje vektor čiji je početak u početku prvog, a završetak u završetku drugog vektora.</a:t>
            </a:r>
            <a:endParaRPr lang="hr-H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niOkvir 2"/>
              <p:cNvSpPr txBox="1"/>
              <p:nvPr/>
            </p:nvSpPr>
            <p:spPr>
              <a:xfrm>
                <a:off x="2855867" y="1828769"/>
                <a:ext cx="5121729" cy="778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sr-Latn-R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HR" dirty="0" smtClean="0"/>
                  <a:t>               </a:t>
                </a:r>
                <a:r>
                  <a:rPr lang="hr-HR" sz="2000" dirty="0" smtClean="0"/>
                  <a:t>Uputa: zbog lakšeg crtanja staviti da je: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r-H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r-H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hr-HR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hr-HR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33" name="TekstniOkvi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867" y="1828769"/>
                <a:ext cx="5121729" cy="778034"/>
              </a:xfrm>
              <a:prstGeom prst="rect">
                <a:avLst/>
              </a:prstGeom>
              <a:blipFill>
                <a:blip r:embed="rId12"/>
                <a:stretch>
                  <a:fillRect t="-46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9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23" grpId="0"/>
      <p:bldP spid="27" grpId="0"/>
      <p:bldP spid="28" grpId="0"/>
      <p:bldP spid="30" grpId="0"/>
      <p:bldP spid="32" grpId="0"/>
      <p:bldP spid="39" grpId="0"/>
      <p:bldP spid="40" grpId="0"/>
      <p:bldP spid="4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5022" y="235132"/>
            <a:ext cx="10515600" cy="1428205"/>
          </a:xfrm>
        </p:spPr>
        <p:txBody>
          <a:bodyPr>
            <a:noAutofit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Primjer 3.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 je pravilni šesterokut ABCDEF kojemu je S sjecište dijagonala. Odredi zbroj vektora.</a:t>
            </a: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33" y="1745251"/>
            <a:ext cx="4715986" cy="123307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343" y="1424802"/>
            <a:ext cx="5030279" cy="408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8641" y="192721"/>
            <a:ext cx="10903130" cy="817475"/>
          </a:xfrm>
        </p:spPr>
        <p:txBody>
          <a:bodyPr>
            <a:noAutofit/>
          </a:bodyPr>
          <a:lstStyle/>
          <a:p>
            <a:r>
              <a:rPr lang="hr-HR" dirty="0" smtClean="0"/>
              <a:t>ODUZIMANJE VEKTORA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600" dirty="0" smtClean="0"/>
              <a:t>PRAVILO PARALELOGRAMA</a:t>
            </a:r>
            <a:endParaRPr lang="hr-HR" sz="26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600" dirty="0" smtClean="0"/>
              <a:t>PRAVILO TROKUTA</a:t>
            </a:r>
            <a:endParaRPr lang="hr-HR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/>
              <p:cNvSpPr txBox="1"/>
              <p:nvPr/>
            </p:nvSpPr>
            <p:spPr>
              <a:xfrm>
                <a:off x="548641" y="1010196"/>
                <a:ext cx="11025052" cy="508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Razlika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hr-HR" sz="2200" dirty="0" smtClean="0"/>
                  <a:t> 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hr-HR" sz="2200" dirty="0" smtClean="0"/>
                  <a:t> je zbroj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hr-HR" sz="2200" dirty="0" smtClean="0"/>
                  <a:t> i vektora </a:t>
                </a:r>
                <a14:m>
                  <m:oMath xmlns:m="http://schemas.openxmlformats.org/officeDocument/2006/math">
                    <m:r>
                      <a:rPr lang="hr-HR" sz="2200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hr-HR" sz="2200" dirty="0" smtClean="0"/>
                  <a:t> suprotnog vektoru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hr-HR" sz="2200" dirty="0" smtClean="0"/>
                  <a:t>, tj. </a:t>
                </a:r>
                <a:r>
                  <a:rPr lang="hr-HR" sz="2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hr-HR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3" name="TekstniOkvi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1" y="1010196"/>
                <a:ext cx="11025052" cy="508088"/>
              </a:xfrm>
              <a:prstGeom prst="rect">
                <a:avLst/>
              </a:prstGeom>
              <a:blipFill>
                <a:blip r:embed="rId2"/>
                <a:stretch>
                  <a:fillRect l="-719" b="-2048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Ravni poveznik sa strelicom 5"/>
          <p:cNvCxnSpPr/>
          <p:nvPr/>
        </p:nvCxnSpPr>
        <p:spPr>
          <a:xfrm flipV="1">
            <a:off x="1328058" y="2229393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flipV="1">
            <a:off x="1619792" y="3595720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>
                <a:off x="1598024" y="2420983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24" y="2420983"/>
                <a:ext cx="487679" cy="369332"/>
              </a:xfrm>
              <a:prstGeom prst="rect">
                <a:avLst/>
              </a:prstGeom>
              <a:blipFill>
                <a:blip r:embed="rId3"/>
                <a:stretch>
                  <a:fillRect t="-22951" r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/>
              <p:cNvSpPr txBox="1"/>
              <p:nvPr/>
            </p:nvSpPr>
            <p:spPr>
              <a:xfrm>
                <a:off x="2600594" y="3148619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594" y="3148619"/>
                <a:ext cx="459377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avni poveznik sa strelicom 12"/>
          <p:cNvCxnSpPr/>
          <p:nvPr/>
        </p:nvCxnSpPr>
        <p:spPr>
          <a:xfrm flipH="1">
            <a:off x="1632858" y="4139418"/>
            <a:ext cx="2420982" cy="34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niOkvir 14"/>
              <p:cNvSpPr txBox="1"/>
              <p:nvPr/>
            </p:nvSpPr>
            <p:spPr>
              <a:xfrm>
                <a:off x="2545079" y="3706526"/>
                <a:ext cx="51162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kstniOkvi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79" y="3706526"/>
                <a:ext cx="511629" cy="410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avni poveznik sa strelicom 15"/>
          <p:cNvCxnSpPr/>
          <p:nvPr/>
        </p:nvCxnSpPr>
        <p:spPr>
          <a:xfrm flipV="1">
            <a:off x="2991394" y="5346688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 flipH="1">
            <a:off x="594359" y="6396886"/>
            <a:ext cx="2420982" cy="34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 flipV="1">
            <a:off x="594359" y="5369275"/>
            <a:ext cx="1515291" cy="10624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/>
          <p:nvPr/>
        </p:nvCxnSpPr>
        <p:spPr>
          <a:xfrm flipH="1">
            <a:off x="2072640" y="5351857"/>
            <a:ext cx="2420982" cy="3483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Ravni poveznik sa strelicom 20"/>
          <p:cNvCxnSpPr/>
          <p:nvPr/>
        </p:nvCxnSpPr>
        <p:spPr>
          <a:xfrm flipH="1" flipV="1">
            <a:off x="2085703" y="5386692"/>
            <a:ext cx="905691" cy="10224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niOkvir 21"/>
              <p:cNvSpPr txBox="1"/>
              <p:nvPr/>
            </p:nvSpPr>
            <p:spPr>
              <a:xfrm>
                <a:off x="1418407" y="5989228"/>
                <a:ext cx="51162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2" name="TekstniOkvir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407" y="5989228"/>
                <a:ext cx="511629" cy="4103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niOkvir 22"/>
              <p:cNvSpPr txBox="1"/>
              <p:nvPr/>
            </p:nvSpPr>
            <p:spPr>
              <a:xfrm>
                <a:off x="3775165" y="5804562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3" name="TekstniOkvir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165" y="5804562"/>
                <a:ext cx="487679" cy="369332"/>
              </a:xfrm>
              <a:prstGeom prst="rect">
                <a:avLst/>
              </a:prstGeom>
              <a:blipFill>
                <a:blip r:embed="rId7"/>
                <a:stretch>
                  <a:fillRect t="-22951" r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niOkvir 23"/>
              <p:cNvSpPr txBox="1"/>
              <p:nvPr/>
            </p:nvSpPr>
            <p:spPr>
              <a:xfrm rot="2861984">
                <a:off x="2382338" y="5607001"/>
                <a:ext cx="83819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4" name="TekstniOkvir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61984">
                <a:off x="2382338" y="5607001"/>
                <a:ext cx="838199" cy="4103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avni poveznik sa strelicom 24"/>
          <p:cNvCxnSpPr/>
          <p:nvPr/>
        </p:nvCxnSpPr>
        <p:spPr>
          <a:xfrm flipV="1">
            <a:off x="7720148" y="3419097"/>
            <a:ext cx="2420983" cy="261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niOkvir 25"/>
              <p:cNvSpPr txBox="1"/>
              <p:nvPr/>
            </p:nvSpPr>
            <p:spPr>
              <a:xfrm>
                <a:off x="7766411" y="2314586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6" name="TekstniOkvir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411" y="2314586"/>
                <a:ext cx="487679" cy="369332"/>
              </a:xfrm>
              <a:prstGeom prst="rect">
                <a:avLst/>
              </a:prstGeom>
              <a:blipFill>
                <a:blip r:embed="rId9"/>
                <a:stretch>
                  <a:fillRect t="-23333" r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niOkvir 26"/>
              <p:cNvSpPr txBox="1"/>
              <p:nvPr/>
            </p:nvSpPr>
            <p:spPr>
              <a:xfrm>
                <a:off x="8700950" y="2974079"/>
                <a:ext cx="459377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7" name="TekstniOkvi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950" y="2974079"/>
                <a:ext cx="459377" cy="4103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avni poveznik sa strelicom 27"/>
          <p:cNvCxnSpPr/>
          <p:nvPr/>
        </p:nvCxnSpPr>
        <p:spPr>
          <a:xfrm flipH="1">
            <a:off x="6888480" y="4045166"/>
            <a:ext cx="2420982" cy="34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niOkvir 28"/>
              <p:cNvSpPr txBox="1"/>
              <p:nvPr/>
            </p:nvSpPr>
            <p:spPr>
              <a:xfrm>
                <a:off x="7720148" y="3617588"/>
                <a:ext cx="51162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9" name="TekstniOkvir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48" y="3617588"/>
                <a:ext cx="511629" cy="4103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avni poveznik sa strelicom 29"/>
          <p:cNvCxnSpPr/>
          <p:nvPr/>
        </p:nvCxnSpPr>
        <p:spPr>
          <a:xfrm flipV="1">
            <a:off x="7055026" y="2328777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sa strelicom 30"/>
          <p:cNvCxnSpPr/>
          <p:nvPr/>
        </p:nvCxnSpPr>
        <p:spPr>
          <a:xfrm flipV="1">
            <a:off x="7869282" y="5458005"/>
            <a:ext cx="1515291" cy="1062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sa strelicom 31"/>
          <p:cNvCxnSpPr/>
          <p:nvPr/>
        </p:nvCxnSpPr>
        <p:spPr>
          <a:xfrm flipH="1">
            <a:off x="6928755" y="5466259"/>
            <a:ext cx="2420982" cy="34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Ravni poveznik sa strelicom 32"/>
          <p:cNvCxnSpPr/>
          <p:nvPr/>
        </p:nvCxnSpPr>
        <p:spPr>
          <a:xfrm flipH="1" flipV="1">
            <a:off x="6969577" y="5516335"/>
            <a:ext cx="905691" cy="10224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niOkvir 33"/>
              <p:cNvSpPr txBox="1"/>
              <p:nvPr/>
            </p:nvSpPr>
            <p:spPr>
              <a:xfrm rot="2861984">
                <a:off x="6682194" y="5838110"/>
                <a:ext cx="83819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4" name="TekstniOkvir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61984">
                <a:off x="6682194" y="5838110"/>
                <a:ext cx="838199" cy="4103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niOkvir 34"/>
              <p:cNvSpPr txBox="1"/>
              <p:nvPr/>
            </p:nvSpPr>
            <p:spPr>
              <a:xfrm>
                <a:off x="7812672" y="4958684"/>
                <a:ext cx="51162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5" name="TekstniOkvir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72" y="4958684"/>
                <a:ext cx="511629" cy="4103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niOkvir 35"/>
              <p:cNvSpPr txBox="1"/>
              <p:nvPr/>
            </p:nvSpPr>
            <p:spPr>
              <a:xfrm>
                <a:off x="8596447" y="5964806"/>
                <a:ext cx="487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6" name="TekstniOkvir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447" y="5964806"/>
                <a:ext cx="487679" cy="369332"/>
              </a:xfrm>
              <a:prstGeom prst="rect">
                <a:avLst/>
              </a:prstGeom>
              <a:blipFill>
                <a:blip r:embed="rId14"/>
                <a:stretch>
                  <a:fillRect t="-22951" r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niOkvir 2"/>
              <p:cNvSpPr txBox="1"/>
              <p:nvPr/>
            </p:nvSpPr>
            <p:spPr>
              <a:xfrm>
                <a:off x="2486296" y="2243851"/>
                <a:ext cx="5121729" cy="778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sr-Latn-R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HR" dirty="0" smtClean="0"/>
                  <a:t>               </a:t>
                </a:r>
                <a:r>
                  <a:rPr lang="hr-HR" sz="2000" dirty="0" smtClean="0"/>
                  <a:t>Uputa: zbog lakšeg crtanja staviti da je: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r-H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hr-H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r-H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hr-HR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hr-HR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37" name="TekstniOkvi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296" y="2243851"/>
                <a:ext cx="5121729" cy="778034"/>
              </a:xfrm>
              <a:prstGeom prst="rect">
                <a:avLst/>
              </a:prstGeom>
              <a:blipFill>
                <a:blip r:embed="rId15"/>
                <a:stretch>
                  <a:fillRect t="-390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06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22" grpId="0"/>
      <p:bldP spid="23" grpId="0"/>
      <p:bldP spid="24" grpId="0"/>
      <p:bldP spid="26" grpId="0"/>
      <p:bldP spid="27" grpId="0"/>
      <p:bldP spid="29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/>
          <a:srcRect t="12210"/>
          <a:stretch/>
        </p:blipFill>
        <p:spPr>
          <a:xfrm>
            <a:off x="365760" y="1210490"/>
            <a:ext cx="9331473" cy="378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niOkvir 2"/>
              <p:cNvSpPr txBox="1"/>
              <p:nvPr/>
            </p:nvSpPr>
            <p:spPr>
              <a:xfrm>
                <a:off x="383177" y="335659"/>
                <a:ext cx="5732145" cy="757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hr-HR" dirty="0"/>
              </a:p>
              <a:p>
                <a:r>
                  <a:rPr lang="hr-HR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vektore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hr-H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 slike nacrtaj vektore.</a:t>
                </a:r>
                <a:endParaRPr lang="hr-H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kstniOkvi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77" y="335659"/>
                <a:ext cx="5732145" cy="757964"/>
              </a:xfrm>
              <a:prstGeom prst="rect">
                <a:avLst/>
              </a:prstGeom>
              <a:blipFill>
                <a:blip r:embed="rId2"/>
                <a:stretch>
                  <a:fillRect l="-213" b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sa strelicom 4"/>
          <p:cNvCxnSpPr/>
          <p:nvPr/>
        </p:nvCxnSpPr>
        <p:spPr>
          <a:xfrm>
            <a:off x="6043749" y="374469"/>
            <a:ext cx="1166948" cy="10624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7526383" y="829100"/>
            <a:ext cx="1506583" cy="3222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V="1">
            <a:off x="10557390" y="3499844"/>
            <a:ext cx="566057" cy="8447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/>
              <p:cNvSpPr txBox="1"/>
              <p:nvPr/>
            </p:nvSpPr>
            <p:spPr>
              <a:xfrm>
                <a:off x="6679474" y="644434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kstniOkvir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74" y="644434"/>
                <a:ext cx="371447" cy="369332"/>
              </a:xfrm>
              <a:prstGeom prst="rect">
                <a:avLst/>
              </a:prstGeom>
              <a:blipFill>
                <a:blip r:embed="rId3"/>
                <a:stretch>
                  <a:fillRect t="-23333" r="-2459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8043698" y="508950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698" y="508950"/>
                <a:ext cx="367665" cy="410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10448533" y="3594354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8533" y="3594354"/>
                <a:ext cx="350672" cy="369332"/>
              </a:xfrm>
              <a:prstGeom prst="rect">
                <a:avLst/>
              </a:prstGeom>
              <a:blipFill>
                <a:blip r:embed="rId5"/>
                <a:stretch>
                  <a:fillRect t="-23333" r="-2413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niOkvir 12"/>
              <p:cNvSpPr txBox="1"/>
              <p:nvPr/>
            </p:nvSpPr>
            <p:spPr>
              <a:xfrm>
                <a:off x="371642" y="1762473"/>
                <a:ext cx="1608517" cy="480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200" b="1" dirty="0" smtClean="0"/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13" name="TekstniOkvi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42" y="1762473"/>
                <a:ext cx="1608517" cy="480966"/>
              </a:xfrm>
              <a:prstGeom prst="rect">
                <a:avLst/>
              </a:prstGeom>
              <a:blipFill>
                <a:blip r:embed="rId6"/>
                <a:stretch>
                  <a:fillRect l="-4924" b="-25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avni poveznik sa strelicom 13"/>
          <p:cNvCxnSpPr/>
          <p:nvPr/>
        </p:nvCxnSpPr>
        <p:spPr>
          <a:xfrm>
            <a:off x="226082" y="2686596"/>
            <a:ext cx="1166948" cy="10624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>
            <a:off x="1393030" y="3749041"/>
            <a:ext cx="1506583" cy="3222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>
            <a:off x="2362738" y="4071258"/>
            <a:ext cx="512166" cy="8111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niOkvir 18"/>
              <p:cNvSpPr txBox="1"/>
              <p:nvPr/>
            </p:nvSpPr>
            <p:spPr>
              <a:xfrm>
                <a:off x="808439" y="2751512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9" name="TekstniOkvir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39" y="2751512"/>
                <a:ext cx="371447" cy="369332"/>
              </a:xfrm>
              <a:prstGeom prst="rect">
                <a:avLst/>
              </a:prstGeom>
              <a:blipFill>
                <a:blip r:embed="rId7"/>
                <a:stretch>
                  <a:fillRect t="-22951" r="-2459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niOkvir 19"/>
              <p:cNvSpPr txBox="1"/>
              <p:nvPr/>
            </p:nvSpPr>
            <p:spPr>
              <a:xfrm>
                <a:off x="1960312" y="3499844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0" name="TekstniOkvir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312" y="3499844"/>
                <a:ext cx="367665" cy="4103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niOkvir 20"/>
              <p:cNvSpPr txBox="1"/>
              <p:nvPr/>
            </p:nvSpPr>
            <p:spPr>
              <a:xfrm>
                <a:off x="2699568" y="4292142"/>
                <a:ext cx="523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1" name="TekstniOkvir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568" y="4292142"/>
                <a:ext cx="523798" cy="369332"/>
              </a:xfrm>
              <a:prstGeom prst="rect">
                <a:avLst/>
              </a:prstGeom>
              <a:blipFill>
                <a:blip r:embed="rId9"/>
                <a:stretch>
                  <a:fillRect t="-22951" r="-5116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avni poveznik sa strelicom 22"/>
          <p:cNvCxnSpPr/>
          <p:nvPr/>
        </p:nvCxnSpPr>
        <p:spPr>
          <a:xfrm>
            <a:off x="226082" y="2686596"/>
            <a:ext cx="2136656" cy="21957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niOkvir 28"/>
              <p:cNvSpPr txBox="1"/>
              <p:nvPr/>
            </p:nvSpPr>
            <p:spPr>
              <a:xfrm rot="2882783">
                <a:off x="353794" y="3656912"/>
                <a:ext cx="1280735" cy="445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2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29" name="TekstniOkvir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82783">
                <a:off x="353794" y="3656912"/>
                <a:ext cx="1280735" cy="445635"/>
              </a:xfrm>
              <a:prstGeom prst="rect">
                <a:avLst/>
              </a:prstGeom>
              <a:blipFill>
                <a:blip r:embed="rId10"/>
                <a:stretch>
                  <a:fillRect r="-19388" b="-1650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niOkvir 30"/>
              <p:cNvSpPr txBox="1"/>
              <p:nvPr/>
            </p:nvSpPr>
            <p:spPr>
              <a:xfrm>
                <a:off x="3849187" y="1762473"/>
                <a:ext cx="1613327" cy="480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200" b="1" dirty="0" smtClean="0"/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31" name="TekstniOkvir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187" y="1762473"/>
                <a:ext cx="1613327" cy="480966"/>
              </a:xfrm>
              <a:prstGeom prst="rect">
                <a:avLst/>
              </a:prstGeom>
              <a:blipFill>
                <a:blip r:embed="rId11"/>
                <a:stretch>
                  <a:fillRect l="-4906" b="-25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avni poveznik sa strelicom 31"/>
          <p:cNvCxnSpPr/>
          <p:nvPr/>
        </p:nvCxnSpPr>
        <p:spPr>
          <a:xfrm>
            <a:off x="4418738" y="2463053"/>
            <a:ext cx="1166948" cy="10624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niOkvir 32"/>
              <p:cNvSpPr txBox="1"/>
              <p:nvPr/>
            </p:nvSpPr>
            <p:spPr>
              <a:xfrm>
                <a:off x="5054463" y="2733018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3" name="TekstniOkvir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463" y="2733018"/>
                <a:ext cx="371447" cy="369332"/>
              </a:xfrm>
              <a:prstGeom prst="rect">
                <a:avLst/>
              </a:prstGeom>
              <a:blipFill>
                <a:blip r:embed="rId12"/>
                <a:stretch>
                  <a:fillRect t="-22951" r="-262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avni poveznik sa strelicom 33"/>
          <p:cNvCxnSpPr/>
          <p:nvPr/>
        </p:nvCxnSpPr>
        <p:spPr>
          <a:xfrm flipH="1" flipV="1">
            <a:off x="4079103" y="3195178"/>
            <a:ext cx="1506583" cy="31943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niOkvir 37"/>
              <p:cNvSpPr txBox="1"/>
              <p:nvPr/>
            </p:nvSpPr>
            <p:spPr>
              <a:xfrm>
                <a:off x="4613680" y="3402283"/>
                <a:ext cx="38529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dirty="0" smtClean="0"/>
                  <a:t>-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8" name="TekstniOkvir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680" y="3402283"/>
                <a:ext cx="385298" cy="410305"/>
              </a:xfrm>
              <a:prstGeom prst="rect">
                <a:avLst/>
              </a:prstGeom>
              <a:blipFill>
                <a:blip r:embed="rId13"/>
                <a:stretch>
                  <a:fillRect l="-14286" b="-238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avni poveznik sa strelicom 38"/>
          <p:cNvCxnSpPr/>
          <p:nvPr/>
        </p:nvCxnSpPr>
        <p:spPr>
          <a:xfrm flipH="1">
            <a:off x="3582831" y="3201884"/>
            <a:ext cx="512166" cy="8111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niOkvir 39"/>
              <p:cNvSpPr txBox="1"/>
              <p:nvPr/>
            </p:nvSpPr>
            <p:spPr>
              <a:xfrm>
                <a:off x="3725123" y="3478190"/>
                <a:ext cx="523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0" name="TekstniOkvir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123" y="3478190"/>
                <a:ext cx="523798" cy="369332"/>
              </a:xfrm>
              <a:prstGeom prst="rect">
                <a:avLst/>
              </a:prstGeom>
              <a:blipFill>
                <a:blip r:embed="rId14"/>
                <a:stretch>
                  <a:fillRect t="-23333" r="-5232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Ravni poveznik sa strelicom 41"/>
          <p:cNvCxnSpPr/>
          <p:nvPr/>
        </p:nvCxnSpPr>
        <p:spPr>
          <a:xfrm flipH="1">
            <a:off x="3582831" y="2463053"/>
            <a:ext cx="835907" cy="152143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niOkvir 42"/>
              <p:cNvSpPr txBox="1"/>
              <p:nvPr/>
            </p:nvSpPr>
            <p:spPr>
              <a:xfrm rot="18083929">
                <a:off x="3234783" y="2822236"/>
                <a:ext cx="1274323" cy="445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hr-H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43" name="TekstniOkvir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83929">
                <a:off x="3234783" y="2822236"/>
                <a:ext cx="1274323" cy="445635"/>
              </a:xfrm>
              <a:prstGeom prst="rect">
                <a:avLst/>
              </a:prstGeom>
              <a:blipFill>
                <a:blip r:embed="rId15"/>
                <a:stretch>
                  <a:fillRect t="-20276" r="-1162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niOkvir 44"/>
              <p:cNvSpPr txBox="1"/>
              <p:nvPr/>
            </p:nvSpPr>
            <p:spPr>
              <a:xfrm>
                <a:off x="6732543" y="1762473"/>
                <a:ext cx="1587679" cy="480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200" b="1" dirty="0" smtClean="0"/>
                  <a:t>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45" name="TekstniOkvir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543" y="1762473"/>
                <a:ext cx="1587679" cy="480966"/>
              </a:xfrm>
              <a:prstGeom prst="rect">
                <a:avLst/>
              </a:prstGeom>
              <a:blipFill>
                <a:blip r:embed="rId16"/>
                <a:stretch>
                  <a:fillRect l="-4981" b="-25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Ravni poveznik sa strelicom 45"/>
          <p:cNvCxnSpPr/>
          <p:nvPr/>
        </p:nvCxnSpPr>
        <p:spPr>
          <a:xfrm>
            <a:off x="7153274" y="3004354"/>
            <a:ext cx="1166948" cy="10624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niOkvir 46"/>
              <p:cNvSpPr txBox="1"/>
              <p:nvPr/>
            </p:nvSpPr>
            <p:spPr>
              <a:xfrm>
                <a:off x="7788999" y="3274319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7" name="TekstniOkvir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99" y="3274319"/>
                <a:ext cx="371447" cy="369332"/>
              </a:xfrm>
              <a:prstGeom prst="rect">
                <a:avLst/>
              </a:prstGeom>
              <a:blipFill>
                <a:blip r:embed="rId17"/>
                <a:stretch>
                  <a:fillRect t="-22951" r="-2459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Ravni poveznik sa strelicom 47"/>
          <p:cNvCxnSpPr/>
          <p:nvPr/>
        </p:nvCxnSpPr>
        <p:spPr>
          <a:xfrm flipH="1" flipV="1">
            <a:off x="6813639" y="3736479"/>
            <a:ext cx="1506583" cy="31943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niOkvir 48"/>
              <p:cNvSpPr txBox="1"/>
              <p:nvPr/>
            </p:nvSpPr>
            <p:spPr>
              <a:xfrm>
                <a:off x="7284378" y="3896194"/>
                <a:ext cx="38529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dirty="0" smtClean="0"/>
                  <a:t>-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9" name="TekstniOkvir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378" y="3896194"/>
                <a:ext cx="385298" cy="410305"/>
              </a:xfrm>
              <a:prstGeom prst="rect">
                <a:avLst/>
              </a:prstGeom>
              <a:blipFill>
                <a:blip r:embed="rId18"/>
                <a:stretch>
                  <a:fillRect l="-14286" b="-238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avni poveznik sa strelicom 49"/>
          <p:cNvCxnSpPr/>
          <p:nvPr/>
        </p:nvCxnSpPr>
        <p:spPr>
          <a:xfrm flipV="1">
            <a:off x="6847586" y="2891748"/>
            <a:ext cx="566057" cy="8447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niOkvir 50"/>
              <p:cNvSpPr txBox="1"/>
              <p:nvPr/>
            </p:nvSpPr>
            <p:spPr>
              <a:xfrm>
                <a:off x="6741794" y="2984076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1" name="TekstniOkvir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794" y="2984076"/>
                <a:ext cx="350672" cy="369332"/>
              </a:xfrm>
              <a:prstGeom prst="rect">
                <a:avLst/>
              </a:prstGeom>
              <a:blipFill>
                <a:blip r:embed="rId19"/>
                <a:stretch>
                  <a:fillRect t="-23333" r="-26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Ravni poveznik sa strelicom 52"/>
          <p:cNvCxnSpPr/>
          <p:nvPr/>
        </p:nvCxnSpPr>
        <p:spPr>
          <a:xfrm flipV="1">
            <a:off x="7153274" y="2875866"/>
            <a:ext cx="278827" cy="10821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niOkvir 53"/>
              <p:cNvSpPr txBox="1"/>
              <p:nvPr/>
            </p:nvSpPr>
            <p:spPr>
              <a:xfrm rot="20347264">
                <a:off x="6581284" y="2468501"/>
                <a:ext cx="1274323" cy="445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r-H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hr-H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54" name="TekstniOkvir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47264">
                <a:off x="6581284" y="2468501"/>
                <a:ext cx="1274323" cy="445635"/>
              </a:xfrm>
              <a:prstGeom prst="rect">
                <a:avLst/>
              </a:prstGeom>
              <a:blipFill>
                <a:blip r:embed="rId20"/>
                <a:stretch>
                  <a:fillRect t="-14685" r="-1982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niOkvir 54"/>
              <p:cNvSpPr txBox="1"/>
              <p:nvPr/>
            </p:nvSpPr>
            <p:spPr>
              <a:xfrm>
                <a:off x="9329874" y="1762473"/>
                <a:ext cx="1619739" cy="480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200" b="1" dirty="0" smtClean="0"/>
                  <a:t>d)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55" name="TekstniOkvir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9874" y="1762473"/>
                <a:ext cx="1619739" cy="480966"/>
              </a:xfrm>
              <a:prstGeom prst="rect">
                <a:avLst/>
              </a:prstGeom>
              <a:blipFill>
                <a:blip r:embed="rId21"/>
                <a:stretch>
                  <a:fillRect l="-4887" b="-25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Ravni poveznik sa strelicom 55"/>
          <p:cNvCxnSpPr/>
          <p:nvPr/>
        </p:nvCxnSpPr>
        <p:spPr>
          <a:xfrm>
            <a:off x="9064807" y="4011191"/>
            <a:ext cx="1506583" cy="3222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niOkvir 56"/>
              <p:cNvSpPr txBox="1"/>
              <p:nvPr/>
            </p:nvSpPr>
            <p:spPr>
              <a:xfrm>
                <a:off x="9582122" y="3691041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7" name="TekstniOkvir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122" y="3691041"/>
                <a:ext cx="367665" cy="41030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Ravni poveznik sa strelicom 57"/>
          <p:cNvCxnSpPr/>
          <p:nvPr/>
        </p:nvCxnSpPr>
        <p:spPr>
          <a:xfrm flipH="1" flipV="1">
            <a:off x="9881143" y="2407571"/>
            <a:ext cx="1238194" cy="11147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avni poveznik sa strelicom 60"/>
          <p:cNvCxnSpPr/>
          <p:nvPr/>
        </p:nvCxnSpPr>
        <p:spPr>
          <a:xfrm flipV="1">
            <a:off x="9598114" y="462655"/>
            <a:ext cx="566057" cy="8447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kstniOkvir 61"/>
              <p:cNvSpPr txBox="1"/>
              <p:nvPr/>
            </p:nvSpPr>
            <p:spPr>
              <a:xfrm>
                <a:off x="9489257" y="557165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2" name="TekstniOkvir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57" y="557165"/>
                <a:ext cx="350672" cy="369332"/>
              </a:xfrm>
              <a:prstGeom prst="rect">
                <a:avLst/>
              </a:prstGeom>
              <a:blipFill>
                <a:blip r:embed="rId23"/>
                <a:stretch>
                  <a:fillRect t="-22951" r="-263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kstniOkvir 62"/>
              <p:cNvSpPr txBox="1"/>
              <p:nvPr/>
            </p:nvSpPr>
            <p:spPr>
              <a:xfrm>
                <a:off x="10550332" y="2604435"/>
                <a:ext cx="544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3" name="TekstniOkvir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0332" y="2604435"/>
                <a:ext cx="544573" cy="369332"/>
              </a:xfrm>
              <a:prstGeom prst="rect">
                <a:avLst/>
              </a:prstGeom>
              <a:blipFill>
                <a:blip r:embed="rId24"/>
                <a:stretch>
                  <a:fillRect t="-22951" r="-460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Ravni poveznik sa strelicom 64"/>
          <p:cNvCxnSpPr/>
          <p:nvPr/>
        </p:nvCxnSpPr>
        <p:spPr>
          <a:xfrm flipV="1">
            <a:off x="9064807" y="2407571"/>
            <a:ext cx="816335" cy="1603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kstniOkvir 65"/>
              <p:cNvSpPr txBox="1"/>
              <p:nvPr/>
            </p:nvSpPr>
            <p:spPr>
              <a:xfrm rot="17862495">
                <a:off x="8523792" y="2887503"/>
                <a:ext cx="1274323" cy="445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r-H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hr-HR" sz="2000" dirty="0"/>
              </a:p>
            </p:txBody>
          </p:sp>
        </mc:Choice>
        <mc:Fallback xmlns="">
          <p:sp>
            <p:nvSpPr>
              <p:cNvPr id="66" name="TekstniOkvir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862495">
                <a:off x="8523792" y="2887503"/>
                <a:ext cx="1274323" cy="445635"/>
              </a:xfrm>
              <a:prstGeom prst="rect">
                <a:avLst/>
              </a:prstGeom>
              <a:blipFill>
                <a:blip r:embed="rId25"/>
                <a:stretch>
                  <a:fillRect t="-20909" r="-110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6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0" grpId="0"/>
      <p:bldP spid="21" grpId="0"/>
      <p:bldP spid="29" grpId="0"/>
      <p:bldP spid="31" grpId="0"/>
      <p:bldP spid="33" grpId="0"/>
      <p:bldP spid="38" grpId="0"/>
      <p:bldP spid="40" grpId="0"/>
      <p:bldP spid="43" grpId="0"/>
      <p:bldP spid="45" grpId="0"/>
      <p:bldP spid="47" grpId="0"/>
      <p:bldP spid="49" grpId="0"/>
      <p:bldP spid="51" grpId="0"/>
      <p:bldP spid="54" grpId="0"/>
      <p:bldP spid="55" grpId="0"/>
      <p:bldP spid="57" grpId="0"/>
      <p:bldP spid="63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Ponovimo: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Objasni zbrajanje vektora pomoću pravila trokuta.</a:t>
            </a:r>
          </a:p>
          <a:p>
            <a:r>
              <a:rPr lang="hr-HR" dirty="0" smtClean="0"/>
              <a:t>Objasni zbrajanje vektora pomoću pravila paralelograma</a:t>
            </a:r>
          </a:p>
          <a:p>
            <a:r>
              <a:rPr lang="hr-HR" dirty="0"/>
              <a:t>Objasni </a:t>
            </a:r>
            <a:r>
              <a:rPr lang="hr-HR" dirty="0" smtClean="0"/>
              <a:t>oduzimanje </a:t>
            </a:r>
            <a:r>
              <a:rPr lang="hr-HR" dirty="0"/>
              <a:t>vektora pomoću pravila trokuta.</a:t>
            </a:r>
          </a:p>
          <a:p>
            <a:r>
              <a:rPr lang="hr-HR" dirty="0"/>
              <a:t>Objasni </a:t>
            </a:r>
            <a:r>
              <a:rPr lang="hr-HR" dirty="0" smtClean="0"/>
              <a:t>oduzimanje </a:t>
            </a:r>
            <a:r>
              <a:rPr lang="hr-HR" dirty="0"/>
              <a:t>vektora pomoću pravila paralelograma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3497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1266</TotalTime>
  <Words>177</Words>
  <Application>Microsoft Office PowerPoint</Application>
  <PresentationFormat>Široki zaslon</PresentationFormat>
  <Paragraphs>77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Tema sustava Office</vt:lpstr>
      <vt:lpstr>ZBRAJANJE I ODUZIMANJE VEKTORA</vt:lpstr>
      <vt:lpstr>PowerPoint prezentacija</vt:lpstr>
      <vt:lpstr>ZBRAJANJE VEKTORA</vt:lpstr>
      <vt:lpstr>  Primjer 3. Zadan je pravilni šesterokut ABCDEF kojemu je S sjecište dijagonala. Odredi zbroj vektora.</vt:lpstr>
      <vt:lpstr>ODUZIMANJE VEKTORA</vt:lpstr>
      <vt:lpstr>PowerPoint prezentacija</vt:lpstr>
      <vt:lpstr>PowerPoint prezentacija</vt:lpstr>
      <vt:lpstr>Ponovimo: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ZBRAJANJE I ODUZIMANJE VEKTORA</dc:title>
  <dc:creator>Matija Trtinjak</dc:creator>
  <cp:lastModifiedBy>Matija Trtinjak</cp:lastModifiedBy>
  <cp:revision>16</cp:revision>
  <dcterms:created xsi:type="dcterms:W3CDTF">2022-02-11T07:01:34Z</dcterms:created>
  <dcterms:modified xsi:type="dcterms:W3CDTF">2023-03-09T20:02:50Z</dcterms:modified>
</cp:coreProperties>
</file>