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8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7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18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42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4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33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26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19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81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8D9C-E8D6-4D16-9605-1EA6049BF34D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3DCB-2588-4E0B-9BBF-0A8460686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68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MNOŽENJE VEKTORA REALNIM BROJEM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b/b3/Vector_multiplied_by_scalars.JPG/200px-Vector_multiplied_by_scal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563">
            <a:off x="4793479" y="3945064"/>
            <a:ext cx="2605042" cy="15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94" y="315549"/>
            <a:ext cx="10668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681"/>
            <a:ext cx="12083552" cy="4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" y="384946"/>
            <a:ext cx="11770179" cy="50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6" y="310106"/>
            <a:ext cx="10468247" cy="59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972"/>
          <a:stretch/>
        </p:blipFill>
        <p:spPr>
          <a:xfrm>
            <a:off x="766353" y="745398"/>
            <a:ext cx="10104929" cy="33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71153" y="496389"/>
            <a:ext cx="949234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/>
              <a:t>N. cjelina</a:t>
            </a:r>
            <a:r>
              <a:rPr lang="hr-HR" sz="2200" dirty="0"/>
              <a:t>: Vektori</a:t>
            </a:r>
          </a:p>
          <a:p>
            <a:r>
              <a:rPr lang="hr-HR" sz="2200" b="1" dirty="0"/>
              <a:t>N. jedinica</a:t>
            </a:r>
            <a:r>
              <a:rPr lang="hr-HR" sz="2200" dirty="0"/>
              <a:t>: </a:t>
            </a:r>
            <a:r>
              <a:rPr lang="hr-HR" sz="2200" dirty="0" smtClean="0"/>
              <a:t>Množenje vektora realnim brojem i linearna kombinacija vektora</a:t>
            </a:r>
            <a:endParaRPr lang="hr-HR" sz="2200" dirty="0"/>
          </a:p>
          <a:p>
            <a:r>
              <a:rPr lang="hr-HR" sz="2200" b="1" dirty="0"/>
              <a:t>Razred</a:t>
            </a:r>
            <a:r>
              <a:rPr lang="hr-HR" sz="2200" dirty="0"/>
              <a:t>: 3. razred srednje škole, razredi koji imaju 3 sata tjedno</a:t>
            </a:r>
          </a:p>
          <a:p>
            <a:r>
              <a:rPr lang="hr-HR" sz="2200" b="1" dirty="0"/>
              <a:t>Broj sati</a:t>
            </a:r>
            <a:r>
              <a:rPr lang="hr-HR" sz="2200" dirty="0"/>
              <a:t>: </a:t>
            </a:r>
            <a:r>
              <a:rPr lang="hr-HR" sz="2200" dirty="0" smtClean="0"/>
              <a:t>3 školska sata</a:t>
            </a:r>
            <a:endParaRPr lang="hr-HR" sz="2200" dirty="0"/>
          </a:p>
          <a:p>
            <a:r>
              <a:rPr lang="hr-HR" sz="2200" b="1" dirty="0"/>
              <a:t>Vrsta materijala</a:t>
            </a:r>
            <a:r>
              <a:rPr lang="hr-HR" sz="2200" dirty="0"/>
              <a:t>: prezentacija</a:t>
            </a:r>
          </a:p>
          <a:p>
            <a:r>
              <a:rPr lang="hr-HR" sz="2200" b="1" dirty="0"/>
              <a:t>Ishodi nastavne jedinice</a:t>
            </a:r>
            <a:r>
              <a:rPr lang="hr-HR" sz="2200" dirty="0"/>
              <a:t>: Učenik</a:t>
            </a:r>
            <a:r>
              <a:rPr lang="hr-HR" sz="2200" dirty="0" smtClean="0"/>
              <a:t>:</a:t>
            </a:r>
          </a:p>
          <a:p>
            <a:r>
              <a:rPr lang="hr-HR" sz="2200" dirty="0"/>
              <a:t>	</a:t>
            </a:r>
            <a:r>
              <a:rPr lang="hr-HR" sz="2200" dirty="0" smtClean="0"/>
              <a:t>- </a:t>
            </a:r>
            <a:r>
              <a:rPr lang="hr-HR" sz="2200" dirty="0"/>
              <a:t>argumentira promjene do kojih dolazi ako se vektor pomnoži realnim brojem</a:t>
            </a:r>
          </a:p>
          <a:p>
            <a:r>
              <a:rPr lang="hr-HR" sz="2200" dirty="0" smtClean="0"/>
              <a:t>	- </a:t>
            </a:r>
            <a:r>
              <a:rPr lang="hr-HR" sz="2200" dirty="0"/>
              <a:t>crta vektore koji se dobe nakon množenja realnim brojem</a:t>
            </a:r>
          </a:p>
          <a:p>
            <a:r>
              <a:rPr lang="hr-HR" sz="2200" dirty="0" smtClean="0"/>
              <a:t>	- </a:t>
            </a:r>
            <a:r>
              <a:rPr lang="hr-HR" sz="2200" dirty="0"/>
              <a:t>zbraja i oduzima vektore pomnožene realnim </a:t>
            </a:r>
            <a:r>
              <a:rPr lang="hr-HR" sz="2200" dirty="0" smtClean="0"/>
              <a:t>brojem</a:t>
            </a:r>
          </a:p>
          <a:p>
            <a:r>
              <a:rPr lang="hr-HR" sz="2200" dirty="0" smtClean="0"/>
              <a:t>	- </a:t>
            </a:r>
            <a:r>
              <a:rPr lang="hr-HR" sz="2200" dirty="0"/>
              <a:t>definira linearno (ne)zavisne vektore</a:t>
            </a:r>
          </a:p>
          <a:p>
            <a:r>
              <a:rPr lang="hr-HR" sz="2200" dirty="0" smtClean="0"/>
              <a:t>	- </a:t>
            </a:r>
            <a:r>
              <a:rPr lang="hr-HR" sz="2200" dirty="0"/>
              <a:t>crta linearno (ne)zavisne vektore</a:t>
            </a:r>
          </a:p>
          <a:p>
            <a:r>
              <a:rPr lang="hr-HR" sz="2200" dirty="0" smtClean="0"/>
              <a:t>	- </a:t>
            </a:r>
            <a:r>
              <a:rPr lang="hr-HR" sz="2200" dirty="0"/>
              <a:t>definira linearnu kombinaciju vektora</a:t>
            </a:r>
          </a:p>
          <a:p>
            <a:r>
              <a:rPr lang="hr-HR" sz="2200" dirty="0" smtClean="0"/>
              <a:t>	- </a:t>
            </a:r>
            <a:r>
              <a:rPr lang="hr-HR" sz="2200" dirty="0"/>
              <a:t>primjenjuje definiciju linearne kombinacije vektora u raznim zadatcima</a:t>
            </a:r>
          </a:p>
          <a:p>
            <a:r>
              <a:rPr lang="hr-HR" dirty="0" smtClean="0"/>
              <a:t>	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0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322217" y="295457"/>
                <a:ext cx="11312434" cy="636361"/>
              </a:xfrm>
            </p:spPr>
            <p:txBody>
              <a:bodyPr>
                <a:noAutofit/>
              </a:bodyPr>
              <a:lstStyle/>
              <a:p>
                <a:r>
                  <a:rPr lang="hr-H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Primjer 1.</a:t>
                </a:r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Zadan je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 kojeg vrijedi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Nacrtaj vektore: </a:t>
                </a:r>
                <a14:m>
                  <m:oMath xmlns:m="http://schemas.openxmlformats.org/officeDocument/2006/math"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,  3</m:t>
                    </m:r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 −2</m:t>
                    </m:r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 im odredi duljinu.</a:t>
                </a:r>
                <a:endParaRPr lang="hr-H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2217" y="295457"/>
                <a:ext cx="11312434" cy="636361"/>
              </a:xfrm>
              <a:blipFill>
                <a:blip r:embed="rId2"/>
                <a:stretch>
                  <a:fillRect l="-700" t="-18095" b="-2381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avni poveznik sa strelicom 4"/>
          <p:cNvCxnSpPr/>
          <p:nvPr/>
        </p:nvCxnSpPr>
        <p:spPr>
          <a:xfrm flipV="1">
            <a:off x="587828" y="1428205"/>
            <a:ext cx="1402080" cy="174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1071154" y="1004053"/>
                <a:ext cx="4876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4" y="1004053"/>
                <a:ext cx="487679" cy="430887"/>
              </a:xfrm>
              <a:prstGeom prst="rect">
                <a:avLst/>
              </a:prstGeom>
              <a:blipFill>
                <a:blip r:embed="rId3"/>
                <a:stretch>
                  <a:fillRect t="-15714" r="-3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avni poveznik sa strelicom 9"/>
          <p:cNvCxnSpPr/>
          <p:nvPr/>
        </p:nvCxnSpPr>
        <p:spPr>
          <a:xfrm flipV="1">
            <a:off x="587828" y="2246812"/>
            <a:ext cx="2917371" cy="261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1802671" y="1873594"/>
                <a:ext cx="5921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hr-HR" sz="2200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1" y="1873594"/>
                <a:ext cx="592185" cy="430887"/>
              </a:xfrm>
              <a:prstGeom prst="rect">
                <a:avLst/>
              </a:prstGeom>
              <a:blipFill>
                <a:blip r:embed="rId4"/>
                <a:stretch>
                  <a:fillRect l="-13402" t="-15493" r="-36082" b="-281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/>
              <p:cNvSpPr txBox="1"/>
              <p:nvPr/>
            </p:nvSpPr>
            <p:spPr>
              <a:xfrm>
                <a:off x="3605348" y="2008891"/>
                <a:ext cx="37185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=2∙2=4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13" name="TekstniOkvi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48" y="2008891"/>
                <a:ext cx="3718561" cy="430887"/>
              </a:xfrm>
              <a:prstGeom prst="rect">
                <a:avLst/>
              </a:prstGeom>
              <a:blipFill>
                <a:blip r:embed="rId5"/>
                <a:stretch>
                  <a:fillRect t="-157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avni poveznik sa strelicom 13"/>
          <p:cNvCxnSpPr/>
          <p:nvPr/>
        </p:nvCxnSpPr>
        <p:spPr>
          <a:xfrm flipV="1">
            <a:off x="587828" y="3376136"/>
            <a:ext cx="4423955" cy="391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/>
              <p:cNvSpPr txBox="1"/>
              <p:nvPr/>
            </p:nvSpPr>
            <p:spPr>
              <a:xfrm>
                <a:off x="2495006" y="3015140"/>
                <a:ext cx="60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hr-HR" sz="2200" dirty="0"/>
              </a:p>
            </p:txBody>
          </p:sp>
        </mc:Choice>
        <mc:Fallback xmlns="">
          <p:sp>
            <p:nvSpPr>
              <p:cNvPr id="16" name="TekstniOkvi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06" y="3015140"/>
                <a:ext cx="609600" cy="430887"/>
              </a:xfrm>
              <a:prstGeom prst="rect">
                <a:avLst/>
              </a:prstGeom>
              <a:blipFill>
                <a:blip r:embed="rId6"/>
                <a:stretch>
                  <a:fillRect l="-13000" t="-15714" r="-34000" b="-2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5011783" y="3155854"/>
                <a:ext cx="36184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=3∙2=6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83" y="3155854"/>
                <a:ext cx="3618411" cy="430887"/>
              </a:xfrm>
              <a:prstGeom prst="rect">
                <a:avLst/>
              </a:prstGeom>
              <a:blipFill>
                <a:blip r:embed="rId7"/>
                <a:stretch>
                  <a:fillRect t="-157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avni poveznik sa strelicom 17"/>
          <p:cNvCxnSpPr/>
          <p:nvPr/>
        </p:nvCxnSpPr>
        <p:spPr>
          <a:xfrm flipH="1">
            <a:off x="587827" y="4588414"/>
            <a:ext cx="2917371" cy="30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1802671" y="4188006"/>
                <a:ext cx="5921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 smtClean="0"/>
                  <a:t>-2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hr-HR" sz="2200" dirty="0"/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1" y="4188006"/>
                <a:ext cx="592185" cy="430887"/>
              </a:xfrm>
              <a:prstGeom prst="rect">
                <a:avLst/>
              </a:prstGeom>
              <a:blipFill>
                <a:blip r:embed="rId8"/>
                <a:stretch>
                  <a:fillRect l="-13402" t="-15493" r="-50515" b="-281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niOkvir 21"/>
              <p:cNvSpPr txBox="1"/>
              <p:nvPr/>
            </p:nvSpPr>
            <p:spPr>
              <a:xfrm>
                <a:off x="3701142" y="4341784"/>
                <a:ext cx="39449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=2∙2=4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2" y="4341784"/>
                <a:ext cx="3944984" cy="430887"/>
              </a:xfrm>
              <a:prstGeom prst="rect">
                <a:avLst/>
              </a:prstGeom>
              <a:blipFill>
                <a:blip r:embed="rId9"/>
                <a:stretch>
                  <a:fillRect t="-154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niOkvir 22"/>
          <p:cNvSpPr txBox="1"/>
          <p:nvPr/>
        </p:nvSpPr>
        <p:spPr>
          <a:xfrm>
            <a:off x="587827" y="5360686"/>
            <a:ext cx="10271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Usporedi dobivene vektore s početnim vektorom po pitanju duljine, smjera i orijentacije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97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6" grpId="0"/>
      <p:bldP spid="17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509" y="252549"/>
            <a:ext cx="10700657" cy="1924594"/>
          </a:xfrm>
        </p:spPr>
        <p:txBody>
          <a:bodyPr>
            <a:normAutofit/>
          </a:bodyPr>
          <a:lstStyle/>
          <a:p>
            <a:r>
              <a:rPr lang="hr-HR" sz="22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2200" b="1" dirty="0" smtClean="0">
                <a:latin typeface="+mn-lt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+mn-lt"/>
                <a:cs typeface="Times New Roman" panose="02020603050405020304" pitchFamily="18" charset="0"/>
              </a:rPr>
              <a:t>ZAKLJUČAK:</a:t>
            </a:r>
            <a:r>
              <a:rPr lang="hr-HR" sz="22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2200" b="1" dirty="0" smtClean="0">
                <a:latin typeface="+mn-lt"/>
                <a:cs typeface="Times New Roman" panose="02020603050405020304" pitchFamily="18" charset="0"/>
              </a:rPr>
            </a:br>
            <a:r>
              <a:rPr lang="hr-HR" sz="22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2200" b="1" dirty="0">
                <a:latin typeface="+mn-lt"/>
                <a:cs typeface="Times New Roman" panose="02020603050405020304" pitchFamily="18" charset="0"/>
              </a:rPr>
            </a:br>
            <a:r>
              <a:rPr lang="hr-HR" sz="22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2200" b="1" dirty="0" smtClean="0">
                <a:latin typeface="+mn-lt"/>
                <a:cs typeface="Times New Roman" panose="02020603050405020304" pitchFamily="18" charset="0"/>
              </a:rPr>
            </a:br>
            <a:endParaRPr lang="hr-HR" sz="2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51" y="69669"/>
            <a:ext cx="7538220" cy="47103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40" y="4630290"/>
            <a:ext cx="7459843" cy="222771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35131" y="5313258"/>
            <a:ext cx="3907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Kad su dva vektora </a:t>
            </a:r>
            <a:r>
              <a:rPr lang="hr-HR" sz="2200" dirty="0" err="1" smtClean="0"/>
              <a:t>kolinearna</a:t>
            </a:r>
            <a:r>
              <a:rPr lang="hr-HR" sz="2200" dirty="0" smtClean="0"/>
              <a:t>?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2632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557349" y="165463"/>
                <a:ext cx="11329851" cy="905691"/>
              </a:xfrm>
            </p:spPr>
            <p:txBody>
              <a:bodyPr>
                <a:noAutofit/>
              </a:bodyPr>
              <a:lstStyle/>
              <a:p>
                <a:r>
                  <a:rPr lang="hr-H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Primjer 2.</a:t>
                </a:r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Zadan je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 kojeg vrijedi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Nacrtaj vektore: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,  −</m:t>
                    </m:r>
                    <m:f>
                      <m:f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,   </m:t>
                    </m:r>
                    <m:f>
                      <m:f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hr-H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 im odredi duljinu.</a:t>
                </a:r>
                <a:endParaRPr lang="hr-H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7349" y="165463"/>
                <a:ext cx="11329851" cy="905691"/>
              </a:xfrm>
              <a:blipFill>
                <a:blip r:embed="rId2"/>
                <a:stretch>
                  <a:fillRect l="-699" b="-9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avni poveznik sa strelicom 3"/>
          <p:cNvCxnSpPr/>
          <p:nvPr/>
        </p:nvCxnSpPr>
        <p:spPr>
          <a:xfrm flipV="1">
            <a:off x="587828" y="1408067"/>
            <a:ext cx="6588035" cy="375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3581632" y="959168"/>
                <a:ext cx="4876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32" y="959168"/>
                <a:ext cx="487679" cy="430887"/>
              </a:xfrm>
              <a:prstGeom prst="rect">
                <a:avLst/>
              </a:prstGeom>
              <a:blipFill>
                <a:blip r:embed="rId3"/>
                <a:stretch>
                  <a:fillRect t="-15493" r="-3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avni poveznik sa strelicom 9"/>
          <p:cNvCxnSpPr/>
          <p:nvPr/>
        </p:nvCxnSpPr>
        <p:spPr>
          <a:xfrm flipV="1">
            <a:off x="557349" y="2480843"/>
            <a:ext cx="3169920" cy="100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utnik 11"/>
              <p:cNvSpPr/>
              <p:nvPr/>
            </p:nvSpPr>
            <p:spPr>
              <a:xfrm>
                <a:off x="1902691" y="1731810"/>
                <a:ext cx="57477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2" name="Pravoku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1731810"/>
                <a:ext cx="574773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3998806" y="2037015"/>
                <a:ext cx="2365135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∙8=4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06" y="2037015"/>
                <a:ext cx="2365135" cy="777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avni poveznik sa strelicom 13"/>
          <p:cNvCxnSpPr/>
          <p:nvPr/>
        </p:nvCxnSpPr>
        <p:spPr>
          <a:xfrm flipH="1" flipV="1">
            <a:off x="557350" y="3599792"/>
            <a:ext cx="3100250" cy="29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>
                <a:off x="1774194" y="2832680"/>
                <a:ext cx="80990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94" y="2832680"/>
                <a:ext cx="809901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avokutnik 20"/>
              <p:cNvSpPr/>
              <p:nvPr/>
            </p:nvSpPr>
            <p:spPr>
              <a:xfrm>
                <a:off x="4069311" y="3121448"/>
                <a:ext cx="2600264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∙8=4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1" name="Pravokutni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11" y="3121448"/>
                <a:ext cx="2600264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avni poveznik sa strelicom 22"/>
          <p:cNvCxnSpPr/>
          <p:nvPr/>
        </p:nvCxnSpPr>
        <p:spPr>
          <a:xfrm flipV="1">
            <a:off x="587828" y="4718626"/>
            <a:ext cx="8956766" cy="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avokutnik 27"/>
              <p:cNvSpPr/>
              <p:nvPr/>
            </p:nvSpPr>
            <p:spPr>
              <a:xfrm>
                <a:off x="4606601" y="3992465"/>
                <a:ext cx="57477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8" name="Pravokutni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601" y="3992465"/>
                <a:ext cx="574773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9631680" y="4355545"/>
                <a:ext cx="2323136" cy="6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∙8=12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680" y="4355545"/>
                <a:ext cx="2323136" cy="684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Ravni poveznik sa strelicom 29"/>
          <p:cNvCxnSpPr/>
          <p:nvPr/>
        </p:nvCxnSpPr>
        <p:spPr>
          <a:xfrm flipH="1" flipV="1">
            <a:off x="587829" y="5955460"/>
            <a:ext cx="4410891" cy="1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avokutnik 31"/>
              <p:cNvSpPr/>
              <p:nvPr/>
            </p:nvSpPr>
            <p:spPr>
              <a:xfrm>
                <a:off x="2297288" y="5308500"/>
                <a:ext cx="80990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2" name="Pravokutni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88" y="5308500"/>
                <a:ext cx="809902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5500380" y="5574408"/>
                <a:ext cx="2415598" cy="6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∙8=6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380" y="5574408"/>
                <a:ext cx="2415598" cy="684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kstniOkvir 38"/>
          <p:cNvSpPr txBox="1"/>
          <p:nvPr/>
        </p:nvSpPr>
        <p:spPr>
          <a:xfrm>
            <a:off x="6850673" y="1898187"/>
            <a:ext cx="395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Početni vektor podijelimo na 2 jednaka dijela (nazivnik) i uzmemo 1 dio koji nam treba (brojnik).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276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1" grpId="0"/>
      <p:bldP spid="28" grpId="0"/>
      <p:bldP spid="29" grpId="0"/>
      <p:bldP spid="32" grpId="0"/>
      <p:bldP spid="3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9303" y="365125"/>
            <a:ext cx="10944497" cy="549275"/>
          </a:xfrm>
        </p:spPr>
        <p:txBody>
          <a:bodyPr>
            <a:normAutofit/>
          </a:bodyPr>
          <a:lstStyle/>
          <a:p>
            <a:r>
              <a:rPr lang="hr-HR" sz="2200" dirty="0" smtClean="0"/>
              <a:t>Udžbenik, 32. stranica</a:t>
            </a:r>
            <a:endParaRPr lang="hr-HR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914399"/>
            <a:ext cx="6769779" cy="21161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2" y="3052352"/>
            <a:ext cx="2870563" cy="1010013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5803251" y="5703119"/>
            <a:ext cx="702052" cy="5670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 rot="2293092">
                <a:off x="6261464" y="5368861"/>
                <a:ext cx="487679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93092">
                <a:off x="6261464" y="5368861"/>
                <a:ext cx="487679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avni poveznik sa strelicom 10"/>
          <p:cNvCxnSpPr/>
          <p:nvPr/>
        </p:nvCxnSpPr>
        <p:spPr>
          <a:xfrm flipH="1" flipV="1">
            <a:off x="3483429" y="5486400"/>
            <a:ext cx="3021874" cy="783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 rot="853843">
                <a:off x="4508983" y="5903416"/>
                <a:ext cx="572401" cy="48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sz="2200" dirty="0" smtClean="0"/>
                  <a:t>-2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hr-HR" sz="2200" dirty="0"/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3843">
                <a:off x="4508983" y="5903416"/>
                <a:ext cx="572401" cy="480966"/>
              </a:xfrm>
              <a:prstGeom prst="rect">
                <a:avLst/>
              </a:prstGeom>
              <a:blipFill>
                <a:blip r:embed="rId5"/>
                <a:stretch>
                  <a:fillRect l="-15315" t="-2000" b="-1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avni poveznik sa strelicom 15"/>
          <p:cNvCxnSpPr/>
          <p:nvPr/>
        </p:nvCxnSpPr>
        <p:spPr>
          <a:xfrm flipV="1">
            <a:off x="3487450" y="3251299"/>
            <a:ext cx="2144691" cy="22351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ravokutnik 17"/>
              <p:cNvSpPr/>
              <p:nvPr/>
            </p:nvSpPr>
            <p:spPr>
              <a:xfrm rot="18827311">
                <a:off x="4133818" y="3944673"/>
                <a:ext cx="4661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sz="2200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hr-HR" sz="2200" dirty="0"/>
              </a:p>
            </p:txBody>
          </p:sp>
        </mc:Choice>
        <mc:Fallback xmlns="">
          <p:sp>
            <p:nvSpPr>
              <p:cNvPr id="18" name="Pravokutni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27311">
                <a:off x="4133818" y="3944673"/>
                <a:ext cx="466153" cy="430887"/>
              </a:xfrm>
              <a:prstGeom prst="rect">
                <a:avLst/>
              </a:prstGeom>
              <a:blipFill>
                <a:blip r:embed="rId6"/>
                <a:stretch>
                  <a:fillRect l="-12381" t="-30476" r="-14286" b="-209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avni poveznik sa strelicom 19"/>
          <p:cNvCxnSpPr/>
          <p:nvPr/>
        </p:nvCxnSpPr>
        <p:spPr>
          <a:xfrm flipH="1" flipV="1">
            <a:off x="5632141" y="3251299"/>
            <a:ext cx="171110" cy="24518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5590733" y="4160116"/>
                <a:ext cx="6237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33" y="4160116"/>
                <a:ext cx="623752" cy="430887"/>
              </a:xfrm>
              <a:prstGeom prst="rect">
                <a:avLst/>
              </a:prstGeom>
              <a:blipFill>
                <a:blip r:embed="rId7"/>
                <a:stretch>
                  <a:fillRect t="-15493" r="-3137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/>
              <p:cNvSpPr txBox="1"/>
              <p:nvPr/>
            </p:nvSpPr>
            <p:spPr>
              <a:xfrm>
                <a:off x="6572795" y="914398"/>
                <a:ext cx="5340531" cy="77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              </a:t>
                </a:r>
                <a:r>
                  <a:rPr lang="hr-HR" sz="2000" dirty="0" smtClean="0"/>
                  <a:t>Uputa: zbog lakšeg crtanja staviti da je: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" name="TekstniOkvi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95" y="914398"/>
                <a:ext cx="5340531" cy="778034"/>
              </a:xfrm>
              <a:prstGeom prst="rect">
                <a:avLst/>
              </a:prstGeom>
              <a:blipFill>
                <a:blip r:embed="rId8"/>
                <a:stretch>
                  <a:fillRect t="-39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0174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KOMBINACIJA VEKTORA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geogebra.org/resource/Eu2Sfd5f/Jw5zFWYxF0sfqj0K/material-Eu2Sfd5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11152" b="17547"/>
          <a:stretch/>
        </p:blipFill>
        <p:spPr bwMode="auto">
          <a:xfrm>
            <a:off x="3403957" y="3143794"/>
            <a:ext cx="5033468" cy="27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4360" y="356417"/>
            <a:ext cx="10515600" cy="54927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Iz fizike…</a:t>
            </a:r>
            <a:endParaRPr lang="hr-HR" sz="28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905692"/>
            <a:ext cx="7751989" cy="2659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731498" y="3927566"/>
                <a:ext cx="10441599" cy="114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r-HR" sz="2200" i="1" dirty="0" smtClean="0"/>
                  <a:t>Sila teže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hr-HR" sz="2200" i="1" dirty="0" smtClean="0"/>
                  <a:t> rastavlja se na dvije komponente: jednu koja je okomita na podlogu i jednu koja djeluje u smjeru kosine. Kugli ubrzanje daje upravo ta sila koja djeluje u smjeru kosine. Sila je u ovom slučaju rastavljena na komponente.</a:t>
                </a:r>
                <a:endParaRPr lang="hr-HR" sz="2200" i="1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8" y="3927566"/>
                <a:ext cx="10441599" cy="1149161"/>
              </a:xfrm>
              <a:prstGeom prst="rect">
                <a:avLst/>
              </a:prstGeom>
              <a:blipFill>
                <a:blip r:embed="rId3"/>
                <a:stretch>
                  <a:fillRect l="-759" t="-6878" r="-759" b="-1005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/>
          <p:cNvSpPr txBox="1"/>
          <p:nvPr/>
        </p:nvSpPr>
        <p:spPr>
          <a:xfrm>
            <a:off x="731498" y="5251269"/>
            <a:ext cx="10528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i="1" dirty="0" smtClean="0"/>
              <a:t>Vektore također možemo rastavljati na </a:t>
            </a:r>
            <a:r>
              <a:rPr lang="hr-HR" sz="2200" b="1" i="1" dirty="0" smtClean="0"/>
              <a:t>komponente</a:t>
            </a:r>
            <a:r>
              <a:rPr lang="hr-HR" sz="2200" i="1" dirty="0" smtClean="0"/>
              <a:t>, odnosno vektor možemo zapisati kao </a:t>
            </a:r>
            <a:r>
              <a:rPr lang="hr-HR" sz="2200" b="1" i="1" dirty="0" smtClean="0"/>
              <a:t>linearnu kombinaciju</a:t>
            </a:r>
            <a:r>
              <a:rPr lang="hr-HR" sz="2200" i="1" dirty="0" smtClean="0"/>
              <a:t> neka druga dva vektora.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884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44137" y="252549"/>
            <a:ext cx="1119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PONOVIMO:</a:t>
            </a:r>
          </a:p>
          <a:p>
            <a:r>
              <a:rPr lang="hr-HR" sz="2200" dirty="0" smtClean="0"/>
              <a:t>Kada su dva vektora </a:t>
            </a:r>
            <a:r>
              <a:rPr lang="hr-HR" sz="2200" dirty="0" err="1" smtClean="0"/>
              <a:t>kolinearna</a:t>
            </a:r>
            <a:r>
              <a:rPr lang="hr-HR" sz="2200" dirty="0" smtClean="0"/>
              <a:t>?</a:t>
            </a:r>
            <a:endParaRPr lang="hr-HR" sz="2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9" y="1021990"/>
            <a:ext cx="7942352" cy="50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162</Words>
  <Application>Microsoft Office PowerPoint</Application>
  <PresentationFormat>Široki zaslon</PresentationFormat>
  <Paragraphs>50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Tema sustava Office</vt:lpstr>
      <vt:lpstr>MNOŽENJE VEKTORA REALNIM BROJEM</vt:lpstr>
      <vt:lpstr>PowerPoint prezentacija</vt:lpstr>
      <vt:lpstr>Primjer 1. Zadan je vektor a ⃗ za kojeg vrijedi |a ⃗ |=2cm. Nacrtaj vektore: 2a ⃗,  3a ⃗   i -2a ⃗  te im odredi duljinu.</vt:lpstr>
      <vt:lpstr> ZAKLJUČAK:   </vt:lpstr>
      <vt:lpstr>Primjer 2. Zadan je vektor v ⃗ za kojeg vrijedi |v ⃗ |=8cm. Nacrtaj vektore: 1/2 v ⃗,  -1/2 v ⃗,    3/2 v ⃗   i -3/4 v ⃗  te im odredi duljinu.</vt:lpstr>
      <vt:lpstr>Udžbenik, 32. stranica</vt:lpstr>
      <vt:lpstr>LINEARNA KOMBINACIJA VEKTORA</vt:lpstr>
      <vt:lpstr>Iz fizike…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VEKTORA REALNIM BROJEM</dc:title>
  <dc:creator>Matija Trtinjak</dc:creator>
  <cp:lastModifiedBy>Matija Trtinjak</cp:lastModifiedBy>
  <cp:revision>13</cp:revision>
  <dcterms:created xsi:type="dcterms:W3CDTF">2022-02-13T17:26:07Z</dcterms:created>
  <dcterms:modified xsi:type="dcterms:W3CDTF">2023-03-09T20:13:16Z</dcterms:modified>
</cp:coreProperties>
</file>