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72BC-1E9C-4902-B620-850B87E765D7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0C1E-0B01-4C00-8F52-2D59BCE8A3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86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1CC-6584-41AE-90AF-EA935A44762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44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31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6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46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5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7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97625" y="1036322"/>
            <a:ext cx="8915399" cy="3366592"/>
          </a:xfrm>
        </p:spPr>
        <p:txBody>
          <a:bodyPr>
            <a:normAutofit/>
          </a:bodyPr>
          <a:lstStyle/>
          <a:p>
            <a:r>
              <a:rPr lang="hr-HR" dirty="0" smtClean="0"/>
              <a:t>INTERNET, </a:t>
            </a:r>
            <a:br>
              <a:rPr lang="hr-HR" dirty="0" smtClean="0"/>
            </a:br>
            <a:r>
              <a:rPr lang="hr-HR" dirty="0" smtClean="0"/>
              <a:t>RAČUNALNE MREŽE I PRETRAŽIVANJE INTERNETA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5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LAN mreže </a:t>
            </a:r>
            <a:br>
              <a:rPr lang="hr-HR" dirty="0" smtClean="0"/>
            </a:br>
            <a:r>
              <a:rPr lang="hr-HR" dirty="0" smtClean="0"/>
              <a:t>(informatička učionica)</a:t>
            </a:r>
            <a:endParaRPr lang="hr-HR" dirty="0"/>
          </a:p>
        </p:txBody>
      </p:sp>
      <p:pic>
        <p:nvPicPr>
          <p:cNvPr id="4" name="Picture 5" descr="4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71" y="2224616"/>
            <a:ext cx="7469346" cy="3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4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mreža prema povezanosti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Povezanost kablom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Wireless povezanost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97" y="2694222"/>
            <a:ext cx="3827408" cy="28705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25" y="2694222"/>
            <a:ext cx="3365032" cy="294440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890930" y="5903844"/>
            <a:ext cx="579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Kako su povezana računala u učionici?</a:t>
            </a:r>
          </a:p>
          <a:p>
            <a:r>
              <a:rPr lang="hr-HR" i="1" dirty="0" smtClean="0"/>
              <a:t>A u drugim učionicama? Ima li razlike?!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90096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nam je potrebno za pretraživanje na internetu?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66417" y="2136706"/>
            <a:ext cx="3197531" cy="4460646"/>
          </a:xfrm>
        </p:spPr>
        <p:txBody>
          <a:bodyPr>
            <a:normAutofit fontScale="92500" lnSpcReduction="10000"/>
          </a:bodyPr>
          <a:lstStyle/>
          <a:p>
            <a:r>
              <a:rPr lang="hr-HR" sz="2200" dirty="0"/>
              <a:t>Internet PREGLEDNICI</a:t>
            </a:r>
          </a:p>
          <a:p>
            <a:endParaRPr lang="hr-HR" sz="2000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2200" dirty="0"/>
              <a:t>Google </a:t>
            </a:r>
            <a:r>
              <a:rPr lang="hr-HR" sz="2200" dirty="0" err="1"/>
              <a:t>Chrome</a:t>
            </a:r>
            <a:endParaRPr lang="hr-HR" sz="2200" dirty="0"/>
          </a:p>
          <a:p>
            <a:r>
              <a:rPr lang="hr-HR" sz="2200" dirty="0" err="1"/>
              <a:t>Mozilla</a:t>
            </a:r>
            <a:r>
              <a:rPr lang="hr-HR" sz="2200" dirty="0"/>
              <a:t> Firefox</a:t>
            </a:r>
          </a:p>
          <a:p>
            <a:r>
              <a:rPr lang="hr-HR" sz="2200" dirty="0"/>
              <a:t>Internet Explorer</a:t>
            </a:r>
          </a:p>
          <a:p>
            <a:r>
              <a:rPr lang="hr-HR" sz="2200" dirty="0"/>
              <a:t>Opera</a:t>
            </a:r>
          </a:p>
          <a:p>
            <a:r>
              <a:rPr lang="hr-HR" sz="2200" dirty="0"/>
              <a:t>Safari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861308" y="2136706"/>
            <a:ext cx="3411157" cy="4316630"/>
          </a:xfrm>
        </p:spPr>
        <p:txBody>
          <a:bodyPr>
            <a:normAutofit fontScale="92500" lnSpcReduction="10000"/>
          </a:bodyPr>
          <a:lstStyle/>
          <a:p>
            <a:r>
              <a:rPr lang="hr-HR" sz="2200" dirty="0"/>
              <a:t>Internet PRETRAŽIVAČI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sz="2200" dirty="0"/>
              <a:t>Google</a:t>
            </a:r>
          </a:p>
          <a:p>
            <a:r>
              <a:rPr lang="hr-HR" sz="2200" dirty="0"/>
              <a:t>Yahoo</a:t>
            </a:r>
          </a:p>
          <a:p>
            <a:r>
              <a:rPr lang="hr-HR" sz="2200" dirty="0"/>
              <a:t>Bing</a:t>
            </a:r>
          </a:p>
          <a:p>
            <a:r>
              <a:rPr lang="hr-HR" sz="2200" dirty="0" err="1"/>
              <a:t>Msn</a:t>
            </a:r>
            <a:endParaRPr lang="hr-HR" sz="2200" dirty="0"/>
          </a:p>
          <a:p>
            <a:r>
              <a:rPr lang="hr-HR" sz="2200" dirty="0"/>
              <a:t>…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57" y="2852936"/>
            <a:ext cx="3165215" cy="12127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3" y="2492896"/>
            <a:ext cx="2739124" cy="16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Preglednik vs Pretraživač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466416" y="1700808"/>
            <a:ext cx="6591985" cy="4210414"/>
          </a:xfrm>
        </p:spPr>
        <p:txBody>
          <a:bodyPr/>
          <a:lstStyle/>
          <a:p>
            <a:pPr algn="just"/>
            <a:r>
              <a:rPr lang="hr-HR" sz="2000" b="1" dirty="0"/>
              <a:t>Internet preglednik </a:t>
            </a:r>
            <a:r>
              <a:rPr lang="hr-HR" sz="2000" dirty="0"/>
              <a:t>(Web preglednik, web browser, Internet browser) je </a:t>
            </a:r>
            <a:r>
              <a:rPr lang="hr-HR" sz="2000" dirty="0">
                <a:solidFill>
                  <a:srgbClr val="FF0000"/>
                </a:solidFill>
              </a:rPr>
              <a:t>program</a:t>
            </a:r>
            <a:r>
              <a:rPr lang="hr-HR" sz="2000" dirty="0"/>
              <a:t> koji korisniku omogućuje pregled web-stranica i multimedijalnih sadržaja vezanih uz njih.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/>
              <a:t>Internet pretraživač</a:t>
            </a:r>
            <a:r>
              <a:rPr lang="hr-HR" sz="2000" dirty="0"/>
              <a:t> (tražilica) je </a:t>
            </a:r>
            <a:r>
              <a:rPr lang="hr-HR" sz="2000" dirty="0">
                <a:solidFill>
                  <a:srgbClr val="FF0000"/>
                </a:solidFill>
              </a:rPr>
              <a:t>stranica</a:t>
            </a:r>
            <a:r>
              <a:rPr lang="hr-HR" sz="2000" dirty="0"/>
              <a:t> na internetu koja nam olakšava pronalaženje traženih informacija.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Je li onda Google </a:t>
            </a:r>
            <a:r>
              <a:rPr lang="hr-HR" sz="2000" dirty="0" err="1"/>
              <a:t>Chrome</a:t>
            </a:r>
            <a:r>
              <a:rPr lang="hr-HR" sz="2000" dirty="0"/>
              <a:t> isto što i Google?</a:t>
            </a:r>
          </a:p>
        </p:txBody>
      </p:sp>
    </p:spTree>
    <p:extLst>
      <p:ext uri="{BB962C8B-B14F-4D97-AF65-F5344CB8AC3E}">
        <p14:creationId xmlns:p14="http://schemas.microsoft.com/office/powerpoint/2010/main" val="4235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B488-6BB6-43F4-B890-2A11434F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720080"/>
            <a:ext cx="7488832" cy="764704"/>
          </a:xfrm>
        </p:spPr>
        <p:txBody>
          <a:bodyPr>
            <a:normAutofit/>
          </a:bodyPr>
          <a:lstStyle/>
          <a:p>
            <a:r>
              <a:rPr lang="hr-HR" sz="2800" dirty="0"/>
              <a:t>Internet pretraživači koji se najviše koriste: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08F2-094A-473B-8B34-EB65839F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416" y="1484784"/>
            <a:ext cx="659198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Koji pretraživač vi najviše koristite? A preglednik?</a:t>
            </a:r>
          </a:p>
        </p:txBody>
      </p:sp>
      <p:pic>
        <p:nvPicPr>
          <p:cNvPr id="4" name="Picture 2" descr="Datoteka:Three biggest web search engines.svg">
            <a:extLst>
              <a:ext uri="{FF2B5EF4-FFF2-40B4-BE49-F238E27FC236}">
                <a16:creationId xmlns:a16="http://schemas.microsoft.com/office/drawing/2014/main" id="{3E4E6B25-06F2-484F-AAF7-273DF82D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150" y="2186682"/>
            <a:ext cx="5922514" cy="296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8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6589199" cy="788666"/>
          </a:xfrm>
        </p:spPr>
        <p:txBody>
          <a:bodyPr/>
          <a:lstStyle/>
          <a:p>
            <a:r>
              <a:rPr lang="hr-HR" dirty="0" smtClean="0"/>
              <a:t>Aktivnost: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66416" y="1628800"/>
            <a:ext cx="6591985" cy="4752528"/>
          </a:xfrm>
        </p:spPr>
        <p:txBody>
          <a:bodyPr>
            <a:noAutofit/>
          </a:bodyPr>
          <a:lstStyle/>
          <a:p>
            <a:pPr algn="just"/>
            <a:r>
              <a:rPr lang="hr-HR" sz="2000" dirty="0"/>
              <a:t>Otvori bilo koji Internet preglednik i pronađi Google pretraživač tako što ćeš upisati njegovu adresu </a:t>
            </a:r>
            <a:r>
              <a:rPr lang="hr-HR" sz="2000" i="1" dirty="0">
                <a:hlinkClick r:id="rId2"/>
              </a:rPr>
              <a:t>www.google.com</a:t>
            </a:r>
            <a:r>
              <a:rPr lang="hr-HR" sz="2000" i="1" dirty="0"/>
              <a:t>.</a:t>
            </a:r>
          </a:p>
          <a:p>
            <a:pPr algn="just"/>
            <a:r>
              <a:rPr lang="hr-HR" sz="2000" dirty="0"/>
              <a:t>U tražilicu upiši ime naše škole.</a:t>
            </a:r>
          </a:p>
          <a:p>
            <a:pPr lvl="1" algn="just"/>
            <a:r>
              <a:rPr lang="hr-HR" sz="2000" dirty="0"/>
              <a:t>Obrati pažnju na rezultate pretraživanja (Sve, Slike, Karte, Videozapisi,…)</a:t>
            </a:r>
          </a:p>
          <a:p>
            <a:pPr algn="just"/>
            <a:r>
              <a:rPr lang="hr-HR" sz="2000" dirty="0"/>
              <a:t>Otvori Internet stranicu škole.</a:t>
            </a:r>
          </a:p>
          <a:p>
            <a:pPr lvl="1" algn="just"/>
            <a:r>
              <a:rPr lang="hr-HR" sz="2000" dirty="0"/>
              <a:t>Koja je adresa Internet stranice naše škole?</a:t>
            </a:r>
          </a:p>
          <a:p>
            <a:pPr marL="457200" lvl="1" indent="0" algn="just">
              <a:buNone/>
            </a:pPr>
            <a:endParaRPr lang="hr-HR" sz="2000" dirty="0"/>
          </a:p>
          <a:p>
            <a:pPr algn="just"/>
            <a:r>
              <a:rPr lang="hr-HR" sz="2000" dirty="0"/>
              <a:t>Pronađi stranicu škole koristeći neki drugi Internet pretraživač.</a:t>
            </a:r>
          </a:p>
        </p:txBody>
      </p:sp>
    </p:spTree>
    <p:extLst>
      <p:ext uri="{BB962C8B-B14F-4D97-AF65-F5344CB8AC3E}">
        <p14:creationId xmlns:p14="http://schemas.microsoft.com/office/powerpoint/2010/main" val="17260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0ACE-ADE7-42D1-91A2-0B866842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620688"/>
            <a:ext cx="6851104" cy="720080"/>
          </a:xfrm>
        </p:spPr>
        <p:txBody>
          <a:bodyPr/>
          <a:lstStyle/>
          <a:p>
            <a:r>
              <a:rPr lang="hr-HR" dirty="0" smtClean="0"/>
              <a:t>Napredno pretraživanje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DBBE-4781-4B14-A39A-A26C6CB8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484784"/>
            <a:ext cx="7344816" cy="5112568"/>
          </a:xfrm>
        </p:spPr>
        <p:txBody>
          <a:bodyPr>
            <a:normAutofit/>
          </a:bodyPr>
          <a:lstStyle/>
          <a:p>
            <a:pPr marL="628650" indent="-285750"/>
            <a:r>
              <a:rPr lang="hr-HR" sz="2000" dirty="0" err="1">
                <a:solidFill>
                  <a:srgbClr val="FF0000"/>
                </a:solidFill>
              </a:rPr>
              <a:t>Frazno</a:t>
            </a:r>
            <a:r>
              <a:rPr lang="hr-HR" sz="2000" dirty="0"/>
              <a:t> pretraživanje – kad želimo da se pojmovi jave u točnom redoslijedu kako smo ih unijeli</a:t>
            </a:r>
          </a:p>
          <a:p>
            <a:pPr indent="0">
              <a:buNone/>
            </a:pPr>
            <a:r>
              <a:rPr lang="hr-HR" sz="2000" dirty="0"/>
              <a:t>	 "dok mu živo srce bije" i naći ćete tekst </a:t>
            </a:r>
            <a:r>
              <a:rPr lang="hr-HR" sz="2000" dirty="0" smtClean="0"/>
              <a:t>himne</a:t>
            </a:r>
          </a:p>
          <a:p>
            <a:pPr indent="0">
              <a:buNone/>
            </a:pPr>
            <a:endParaRPr lang="hr-HR" sz="2000" dirty="0"/>
          </a:p>
          <a:p>
            <a:pPr marL="628650" indent="-285750"/>
            <a:r>
              <a:rPr lang="hr-HR" sz="2000" dirty="0"/>
              <a:t>Korištenje operatora:</a:t>
            </a:r>
          </a:p>
          <a:p>
            <a:pPr marL="1131570" lvl="1" indent="-457200">
              <a:buClrTx/>
              <a:buSzPct val="100000"/>
              <a:buFont typeface="+mj-lt"/>
              <a:buAutoNum type="arabicPeriod"/>
            </a:pPr>
            <a:r>
              <a:rPr lang="hr-HR" sz="2000" dirty="0"/>
              <a:t>+		(i)</a:t>
            </a:r>
          </a:p>
          <a:p>
            <a:pPr marL="1131570" lvl="1" indent="-457200">
              <a:buClrTx/>
              <a:buSzPct val="100000"/>
              <a:buFont typeface="+mj-lt"/>
              <a:buAutoNum type="arabicPeriod"/>
            </a:pPr>
            <a:r>
              <a:rPr lang="hr-HR" sz="2000" dirty="0"/>
              <a:t>-		(bez)</a:t>
            </a:r>
          </a:p>
          <a:p>
            <a:pPr marL="1131570" lvl="1" indent="-457200">
              <a:buClrTx/>
              <a:buSzPct val="100000"/>
              <a:buFont typeface="+mj-lt"/>
              <a:buAutoNum type="arabicPeriod"/>
            </a:pPr>
            <a:r>
              <a:rPr lang="hr-HR" sz="2000" dirty="0"/>
              <a:t>razmak	(ili</a:t>
            </a:r>
            <a:r>
              <a:rPr lang="hr-HR" sz="2000" dirty="0" smtClean="0"/>
              <a:t>)</a:t>
            </a:r>
          </a:p>
          <a:p>
            <a:pPr marL="674370" lvl="1" indent="0">
              <a:buClrTx/>
              <a:buSzPct val="100000"/>
              <a:buNone/>
            </a:pPr>
            <a:endParaRPr lang="hr-HR" sz="2000" dirty="0"/>
          </a:p>
          <a:p>
            <a:pPr marL="674370" lvl="1" indent="0">
              <a:buClrTx/>
              <a:buSzPct val="100000"/>
              <a:buNone/>
            </a:pPr>
            <a:r>
              <a:rPr lang="hr-HR" sz="2000" i="1" dirty="0" smtClean="0"/>
              <a:t>Navedite primjer za pretraživanje uz korištenje operatora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32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6589199" cy="71665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Aktivnost: Pretraživanje karata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66416" y="1916832"/>
            <a:ext cx="6591985" cy="3994390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Otvori Google Karte i pronađi svoju kuću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dirty="0"/>
              <a:t>Koristi opciju Street </a:t>
            </a:r>
            <a:r>
              <a:rPr lang="hr-HR" sz="2200" dirty="0" err="1"/>
              <a:t>View</a:t>
            </a:r>
            <a:endParaRPr lang="hr-HR" sz="2200" dirty="0"/>
          </a:p>
          <a:p>
            <a:pPr algn="just"/>
            <a:endParaRPr lang="hr-HR" sz="2200" dirty="0"/>
          </a:p>
          <a:p>
            <a:pPr algn="just"/>
            <a:r>
              <a:rPr lang="hr-HR" sz="2200" dirty="0"/>
              <a:t>Pronađi na Internet stranici adresu škole, a zatim lociraj školu na karti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dirty="0"/>
              <a:t>Pronađi Eiffelov toranj (koristi opciju Street </a:t>
            </a:r>
            <a:r>
              <a:rPr lang="hr-HR" sz="2200" dirty="0" err="1"/>
              <a:t>View</a:t>
            </a:r>
            <a:r>
              <a:rPr lang="hr-HR" sz="2200" dirty="0"/>
              <a:t>)</a:t>
            </a:r>
          </a:p>
          <a:p>
            <a:pPr algn="just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768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6589199" cy="716658"/>
          </a:xfrm>
        </p:spPr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90651" y="1556791"/>
            <a:ext cx="9013371" cy="4704671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1. Što je Internet?</a:t>
            </a:r>
          </a:p>
          <a:p>
            <a:pPr algn="just"/>
            <a:r>
              <a:rPr lang="hr-HR" sz="2000" dirty="0"/>
              <a:t>2. Što je računalna mreža i koja joj je glavna zadaća?</a:t>
            </a:r>
          </a:p>
          <a:p>
            <a:pPr algn="just"/>
            <a:r>
              <a:rPr lang="hr-HR" sz="2000" dirty="0"/>
              <a:t>3. Kako se zove prva računalna mreža i što je s njom bilo povezano?</a:t>
            </a:r>
          </a:p>
          <a:p>
            <a:pPr algn="just"/>
            <a:r>
              <a:rPr lang="hr-HR" sz="2000" dirty="0"/>
              <a:t>4. Kako se zove i koje godine je osnovana prva hrvatska računalna mreža?</a:t>
            </a:r>
          </a:p>
          <a:p>
            <a:pPr algn="just"/>
            <a:r>
              <a:rPr lang="hr-HR" sz="2000" dirty="0"/>
              <a:t>5. Vrste računalnih mreža prema udaljenosti računala i objasniti karakteristiku svake od njih?</a:t>
            </a:r>
          </a:p>
          <a:p>
            <a:pPr algn="just"/>
            <a:r>
              <a:rPr lang="hr-HR" sz="2000" dirty="0"/>
              <a:t>6. Na koje se načine možemo povezati računalom na Internet?</a:t>
            </a:r>
          </a:p>
          <a:p>
            <a:r>
              <a:rPr lang="hr-HR" sz="2000" dirty="0"/>
              <a:t>7</a:t>
            </a:r>
            <a:r>
              <a:rPr lang="hr-HR" sz="2000" dirty="0" smtClean="0"/>
              <a:t>. </a:t>
            </a:r>
            <a:r>
              <a:rPr lang="hr-HR" sz="2000" dirty="0"/>
              <a:t>Što je Internet preglednik? Primjeri?!</a:t>
            </a:r>
          </a:p>
          <a:p>
            <a:r>
              <a:rPr lang="hr-HR" sz="2000" dirty="0" smtClean="0"/>
              <a:t>8. </a:t>
            </a:r>
            <a:r>
              <a:rPr lang="hr-HR" sz="2000" dirty="0"/>
              <a:t>Što je Internet pretraživač? Primjeri?!</a:t>
            </a:r>
          </a:p>
          <a:p>
            <a:r>
              <a:rPr lang="hr-HR" sz="2000" dirty="0" smtClean="0"/>
              <a:t>9. </a:t>
            </a:r>
            <a:r>
              <a:rPr lang="hr-HR" sz="2000" dirty="0"/>
              <a:t>Što je </a:t>
            </a:r>
            <a:r>
              <a:rPr lang="hr-HR" sz="2000" dirty="0" err="1"/>
              <a:t>frazno</a:t>
            </a:r>
            <a:r>
              <a:rPr lang="hr-HR" sz="2000" dirty="0"/>
              <a:t> pretraživanje?</a:t>
            </a:r>
          </a:p>
        </p:txBody>
      </p:sp>
    </p:spTree>
    <p:extLst>
      <p:ext uri="{BB962C8B-B14F-4D97-AF65-F5344CB8AC3E}">
        <p14:creationId xmlns:p14="http://schemas.microsoft.com/office/powerpoint/2010/main" val="35989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nastavne jedinice: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Učenik će:</a:t>
            </a:r>
          </a:p>
          <a:p>
            <a:pPr lvl="1"/>
            <a:r>
              <a:rPr lang="hr-HR" dirty="0" smtClean="0"/>
              <a:t>definirati pojam interneta</a:t>
            </a:r>
          </a:p>
          <a:p>
            <a:pPr lvl="1"/>
            <a:r>
              <a:rPr lang="hr-HR" dirty="0" smtClean="0"/>
              <a:t>obrazložiti potrebu nastanka interneta</a:t>
            </a:r>
          </a:p>
          <a:p>
            <a:pPr lvl="1"/>
            <a:r>
              <a:rPr lang="hr-HR" dirty="0" smtClean="0"/>
              <a:t>navesti ime prve računalne mreže u svijetu, ali i u Hrvatskoj</a:t>
            </a:r>
          </a:p>
          <a:p>
            <a:pPr lvl="1"/>
            <a:r>
              <a:rPr lang="hr-HR" dirty="0" smtClean="0"/>
              <a:t>definirati i objasniti pojam računalne mreže te njihovu podjelu</a:t>
            </a:r>
          </a:p>
          <a:p>
            <a:pPr lvl="1"/>
            <a:r>
              <a:rPr lang="hr-HR" dirty="0" smtClean="0"/>
              <a:t>razlikovati i definirati Internet preglednik i Internet pretraživač</a:t>
            </a:r>
          </a:p>
          <a:p>
            <a:pPr lvl="1"/>
            <a:r>
              <a:rPr lang="hr-HR" dirty="0" smtClean="0"/>
              <a:t>navesti primjere preglednika i pretraživača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38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Što je za tebe Internet?</a:t>
            </a:r>
          </a:p>
          <a:p>
            <a:r>
              <a:rPr lang="hr-HR" sz="2400" dirty="0" smtClean="0"/>
              <a:t>Zbog čega najviše koristiš Internet?</a:t>
            </a:r>
          </a:p>
          <a:p>
            <a:r>
              <a:rPr lang="hr-HR" sz="2400" dirty="0" smtClean="0"/>
              <a:t>Je li Internet bezopasan?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93" y="2203269"/>
            <a:ext cx="3116281" cy="3831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Kroz povijest…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/>
          <a:lstStyle/>
          <a:p>
            <a:pPr algn="just"/>
            <a:r>
              <a:rPr lang="hr-HR" altLang="sr-Latn-RS" sz="2000" dirty="0"/>
              <a:t>razvoj počinje sredinom šezdesetih godina 20. stoljeća kao eksperiment američkoga Ministarstva </a:t>
            </a:r>
            <a:r>
              <a:rPr lang="hr-HR" altLang="sr-Latn-RS" sz="2000" dirty="0" smtClean="0"/>
              <a:t>obrane (Hladni rat, strah od nuklearnog udara)</a:t>
            </a:r>
          </a:p>
          <a:p>
            <a:pPr algn="just"/>
            <a:r>
              <a:rPr lang="hr-HR" altLang="sr-Latn-RS" sz="2000" dirty="0" smtClean="0"/>
              <a:t>1969</a:t>
            </a:r>
            <a:r>
              <a:rPr lang="hr-HR" altLang="sr-Latn-RS" sz="2000" dirty="0"/>
              <a:t>. </a:t>
            </a:r>
            <a:r>
              <a:rPr lang="hr-HR" altLang="sr-Latn-RS" sz="2000" dirty="0" smtClean="0"/>
              <a:t>godine </a:t>
            </a:r>
            <a:r>
              <a:rPr lang="hr-HR" altLang="sr-Latn-RS" sz="2000" i="1" dirty="0" err="1"/>
              <a:t>ARPANet</a:t>
            </a:r>
            <a:r>
              <a:rPr lang="hr-HR" altLang="sr-Latn-RS" sz="2000" dirty="0"/>
              <a:t> </a:t>
            </a:r>
            <a:r>
              <a:rPr lang="hr-HR" altLang="sr-Latn-RS" sz="2000" dirty="0" smtClean="0"/>
              <a:t>povezuje </a:t>
            </a:r>
            <a:r>
              <a:rPr lang="hr-HR" altLang="sr-Latn-RS" sz="2000" dirty="0"/>
              <a:t>prva četiri sveučilišta (Los Angeles, </a:t>
            </a:r>
            <a:r>
              <a:rPr lang="hr-HR" altLang="sr-Latn-RS" sz="2000" dirty="0" err="1"/>
              <a:t>Utah</a:t>
            </a:r>
            <a:r>
              <a:rPr lang="hr-HR" altLang="sr-Latn-RS" sz="2000" dirty="0"/>
              <a:t> u </a:t>
            </a:r>
            <a:r>
              <a:rPr lang="hr-HR" altLang="sr-Latn-RS" sz="2000" dirty="0" err="1"/>
              <a:t>Salt</a:t>
            </a:r>
            <a:r>
              <a:rPr lang="hr-HR" altLang="sr-Latn-RS" sz="2000" dirty="0"/>
              <a:t> Lake Cityju, </a:t>
            </a:r>
            <a:r>
              <a:rPr lang="hr-HR" altLang="sr-Latn-RS" sz="2000" dirty="0" err="1"/>
              <a:t>Stanford</a:t>
            </a:r>
            <a:r>
              <a:rPr lang="hr-HR" altLang="sr-Latn-RS" sz="2000" dirty="0"/>
              <a:t> i Santa Barbara) i time stvara </a:t>
            </a:r>
            <a:r>
              <a:rPr lang="hr-HR" altLang="sr-Latn-RS" sz="2000" b="1" dirty="0" smtClean="0"/>
              <a:t>računalnu mrežu</a:t>
            </a:r>
          </a:p>
          <a:p>
            <a:pPr algn="just"/>
            <a:r>
              <a:rPr lang="hr-HR" altLang="sr-Latn-RS" sz="2000" dirty="0"/>
              <a:t>1973. </a:t>
            </a:r>
            <a:r>
              <a:rPr lang="hr-HR" altLang="sr-Latn-RS" sz="2000" dirty="0" smtClean="0"/>
              <a:t>godine na </a:t>
            </a:r>
            <a:r>
              <a:rPr lang="hr-HR" altLang="sr-Latn-RS" sz="2000" dirty="0"/>
              <a:t>Havajima sedam računala na četiri otoka povezano je u </a:t>
            </a:r>
            <a:r>
              <a:rPr lang="hr-HR" altLang="sr-Latn-RS" sz="2000" dirty="0" smtClean="0"/>
              <a:t>mrežu koja se zvala </a:t>
            </a:r>
            <a:r>
              <a:rPr lang="hr-HR" altLang="sr-Latn-RS" sz="2000" i="1" dirty="0" err="1" smtClean="0"/>
              <a:t>PRNet</a:t>
            </a:r>
            <a:endParaRPr lang="hr-HR" altLang="sr-Latn-RS" sz="2000" i="1" dirty="0" smtClean="0"/>
          </a:p>
          <a:p>
            <a:pPr algn="just"/>
            <a:r>
              <a:rPr lang="hr-HR" altLang="sr-Latn-RS" sz="2000" dirty="0"/>
              <a:t>1973. </a:t>
            </a:r>
            <a:r>
              <a:rPr lang="hr-HR" altLang="sr-Latn-RS" sz="2000" dirty="0" smtClean="0"/>
              <a:t>godine povezana su računala </a:t>
            </a:r>
            <a:r>
              <a:rPr lang="hr-HR" altLang="sr-Latn-RS" sz="2000" dirty="0"/>
              <a:t>na sveučilištima u Londonu i Havajima </a:t>
            </a:r>
            <a:r>
              <a:rPr lang="hr-HR" altLang="sr-Latn-RS" sz="2000" dirty="0" smtClean="0"/>
              <a:t>u mrežu koja se zvala </a:t>
            </a:r>
            <a:r>
              <a:rPr lang="hr-HR" altLang="sr-Latn-RS" sz="2000" dirty="0" err="1" smtClean="0"/>
              <a:t>SATNet</a:t>
            </a:r>
            <a:endParaRPr lang="hr-HR" altLang="sr-Latn-RS" sz="2000" dirty="0" smtClean="0"/>
          </a:p>
          <a:p>
            <a:pPr algn="just"/>
            <a:r>
              <a:rPr lang="hr-HR" altLang="sr-Latn-RS" sz="2000" dirty="0" smtClean="0"/>
              <a:t>1977. godine međusobno se povezuju </a:t>
            </a:r>
            <a:r>
              <a:rPr lang="hr-HR" altLang="sr-Latn-RS" sz="2000" dirty="0" err="1" smtClean="0"/>
              <a:t>ARPANet</a:t>
            </a:r>
            <a:r>
              <a:rPr lang="hr-HR" altLang="sr-Latn-RS" sz="2000" dirty="0" smtClean="0"/>
              <a:t>, </a:t>
            </a:r>
            <a:r>
              <a:rPr lang="hr-HR" altLang="sr-Latn-RS" sz="2000" dirty="0" err="1" smtClean="0"/>
              <a:t>PRNet</a:t>
            </a:r>
            <a:r>
              <a:rPr lang="hr-HR" altLang="sr-Latn-RS" sz="2000" dirty="0" smtClean="0"/>
              <a:t> i </a:t>
            </a:r>
            <a:r>
              <a:rPr lang="hr-HR" altLang="sr-Latn-RS" sz="2000" dirty="0" err="1" smtClean="0"/>
              <a:t>SATnet</a:t>
            </a:r>
            <a:endParaRPr lang="hr-HR" altLang="sr-Latn-RS" sz="2000" dirty="0" smtClean="0"/>
          </a:p>
          <a:p>
            <a:endParaRPr lang="hr-HR" altLang="sr-Latn-RS" dirty="0"/>
          </a:p>
          <a:p>
            <a:pPr marL="0" indent="0">
              <a:buNone/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2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Definicija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36869"/>
          </a:xfrm>
        </p:spPr>
        <p:txBody>
          <a:bodyPr/>
          <a:lstStyle/>
          <a:p>
            <a:r>
              <a:rPr lang="hr-HR" b="1" dirty="0" smtClean="0"/>
              <a:t>Internet</a:t>
            </a:r>
            <a:r>
              <a:rPr lang="hr-HR" dirty="0" smtClean="0"/>
              <a:t> je sustav koji međusobno povezuje računalne mreže razmještene diljem cijele zemaljske kugle.</a:t>
            </a:r>
          </a:p>
          <a:p>
            <a:r>
              <a:rPr lang="hr-HR" dirty="0" smtClean="0"/>
              <a:t>Zbog toga je to globalni sustav (obuhvaća područje cijelog svijeta),     „mreža svih mreža”.</a:t>
            </a:r>
          </a:p>
          <a:p>
            <a:r>
              <a:rPr lang="hr-HR" dirty="0" smtClean="0"/>
              <a:t>Nema vlasnika, vlasništvo postoji samo nad manjim mrežama unutar te globalne mreže.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663" y="3976414"/>
            <a:ext cx="4433874" cy="24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580774"/>
            <a:ext cx="4937760" cy="2124266"/>
          </a:xfrm>
          <a:prstGeom prst="rect">
            <a:avLst/>
          </a:prstGeom>
        </p:spPr>
      </p:pic>
      <p:pic>
        <p:nvPicPr>
          <p:cNvPr id="1026" name="Picture 2" descr="https://secure64.com/wp-content/uploads/2017/06/20170531shutterstock_internetServers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28" y="3579223"/>
            <a:ext cx="3631475" cy="24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78" y="277723"/>
            <a:ext cx="4100376" cy="27303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675" y="3391894"/>
            <a:ext cx="3810000" cy="24574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621280" y="5986896"/>
            <a:ext cx="25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Facebook server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557" y="3139776"/>
            <a:ext cx="1597588" cy="15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altLang="sr-Latn-RS" sz="2000" dirty="0"/>
              <a:t>1</a:t>
            </a:r>
            <a:r>
              <a:rPr lang="hr-HR" altLang="sr-Latn-RS" sz="2000" dirty="0" smtClean="0"/>
              <a:t>991</a:t>
            </a:r>
            <a:r>
              <a:rPr lang="hr-HR" altLang="sr-Latn-RS" sz="2000" dirty="0"/>
              <a:t>. </a:t>
            </a:r>
            <a:r>
              <a:rPr lang="hr-HR" altLang="sr-Latn-RS" sz="2000" dirty="0" smtClean="0"/>
              <a:t>godine osnovana </a:t>
            </a:r>
            <a:r>
              <a:rPr lang="hr-HR" altLang="sr-Latn-RS" sz="2000" dirty="0"/>
              <a:t>je hrvatska akademska i istraživačka mreža </a:t>
            </a:r>
            <a:r>
              <a:rPr lang="hr-HR" altLang="sr-Latn-RS" sz="2000" dirty="0" err="1"/>
              <a:t>CARNet</a:t>
            </a:r>
            <a:r>
              <a:rPr lang="hr-HR" altLang="sr-Latn-RS" sz="2000" dirty="0"/>
              <a:t> kao projekt Ministarstva znanosti i tehnologije Republike </a:t>
            </a:r>
            <a:r>
              <a:rPr lang="hr-HR" altLang="sr-Latn-RS" sz="2000" dirty="0" smtClean="0"/>
              <a:t>Hrvatske (povezivanje fakulteta unutar države)</a:t>
            </a:r>
          </a:p>
          <a:p>
            <a:pPr algn="just"/>
            <a:r>
              <a:rPr lang="hr-HR" altLang="sr-Latn-RS" sz="2000" dirty="0" smtClean="0"/>
              <a:t>17.11.1992</a:t>
            </a:r>
            <a:r>
              <a:rPr lang="hr-HR" altLang="sr-Latn-RS" sz="2000" dirty="0"/>
              <a:t>. godine </a:t>
            </a:r>
            <a:r>
              <a:rPr lang="hr-HR" altLang="sr-Latn-RS" sz="2000" dirty="0" err="1" smtClean="0"/>
              <a:t>CARNet</a:t>
            </a:r>
            <a:r>
              <a:rPr lang="hr-HR" altLang="sr-Latn-RS" sz="2000" dirty="0" smtClean="0"/>
              <a:t> </a:t>
            </a:r>
            <a:r>
              <a:rPr lang="hr-HR" altLang="sr-Latn-RS" sz="2000" dirty="0"/>
              <a:t>se povezuje s </a:t>
            </a:r>
            <a:r>
              <a:rPr lang="hr-HR" altLang="sr-Latn-RS" sz="2000" dirty="0" smtClean="0"/>
              <a:t>internetom - </a:t>
            </a:r>
            <a:r>
              <a:rPr lang="hr-HR" altLang="sr-Latn-RS" sz="2000" dirty="0"/>
              <a:t>Hrvatska postaje dijelom Internet </a:t>
            </a:r>
            <a:r>
              <a:rPr lang="hr-HR" altLang="sr-Latn-RS" sz="2000" dirty="0" smtClean="0"/>
              <a:t>svijeta</a:t>
            </a:r>
          </a:p>
          <a:p>
            <a:pPr algn="just"/>
            <a:r>
              <a:rPr lang="hr-HR" sz="2000" dirty="0" err="1"/>
              <a:t>CARNet</a:t>
            </a:r>
            <a:r>
              <a:rPr lang="hr-HR" sz="2000" dirty="0"/>
              <a:t> danas omogućuje priključak na Internet svim obrazovnim i istraživačkim ustanovama, pa tako i nastavnicima i </a:t>
            </a:r>
            <a:r>
              <a:rPr lang="hr-HR" sz="2000" dirty="0" smtClean="0"/>
              <a:t>učenicima</a:t>
            </a:r>
            <a:endParaRPr lang="hr-HR" altLang="sr-Latn-RS" sz="2000" dirty="0"/>
          </a:p>
          <a:p>
            <a:pPr algn="just"/>
            <a:r>
              <a:rPr lang="hr-HR" altLang="sr-Latn-RS" sz="2000" dirty="0"/>
              <a:t>1993</a:t>
            </a:r>
            <a:r>
              <a:rPr lang="hr-HR" altLang="sr-Latn-RS" sz="2000" dirty="0" smtClean="0"/>
              <a:t>. godine - pojava </a:t>
            </a:r>
            <a:r>
              <a:rPr lang="hr-HR" altLang="sr-Latn-RS" sz="2000" dirty="0"/>
              <a:t>davatelja </a:t>
            </a:r>
            <a:r>
              <a:rPr lang="hr-HR" altLang="sr-Latn-RS" sz="2000" dirty="0" smtClean="0"/>
              <a:t>usluga - </a:t>
            </a:r>
            <a:r>
              <a:rPr lang="hr-HR" altLang="sr-Latn-RS" sz="2000" dirty="0"/>
              <a:t>Vipnet, </a:t>
            </a:r>
            <a:r>
              <a:rPr lang="hr-HR" altLang="sr-Latn-RS" sz="2000" dirty="0" smtClean="0"/>
              <a:t>Iskon, T-</a:t>
            </a:r>
            <a:r>
              <a:rPr lang="hr-HR" altLang="sr-Latn-RS" sz="2000" dirty="0" err="1" smtClean="0"/>
              <a:t>com</a:t>
            </a:r>
            <a:r>
              <a:rPr lang="hr-HR" altLang="sr-Latn-RS" sz="2000" dirty="0" smtClean="0"/>
              <a:t>,</a:t>
            </a:r>
            <a:endParaRPr lang="hr-HR" altLang="sr-Latn-RS" sz="2000" dirty="0"/>
          </a:p>
          <a:p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569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Računalna mreža (Network)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skup povezanih računala koja mogu međusobno razmjenjivati podatke.</a:t>
            </a:r>
          </a:p>
          <a:p>
            <a:pPr>
              <a:spcBef>
                <a:spcPct val="50000"/>
              </a:spcBef>
              <a:defRPr/>
            </a:pPr>
            <a:r>
              <a:rPr lang="vi-V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OSNOVNA ZADAĆA: prijenos digitalnih podataka između fizički odvojen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ih</a:t>
            </a:r>
            <a:r>
              <a:rPr lang="vi-V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mjesta</a:t>
            </a:r>
          </a:p>
          <a:p>
            <a:endParaRPr lang="hr-HR" dirty="0"/>
          </a:p>
        </p:txBody>
      </p:sp>
      <p:pic>
        <p:nvPicPr>
          <p:cNvPr id="4" name="Picture 6" descr="4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74" y="3605809"/>
            <a:ext cx="2827076" cy="23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2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34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Vrste mreža prema udaljenosti računala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384663"/>
            <a:ext cx="8915400" cy="5320938"/>
          </a:xfrm>
        </p:spPr>
        <p:txBody>
          <a:bodyPr>
            <a:noAutofit/>
          </a:bodyPr>
          <a:lstStyle/>
          <a:p>
            <a:pPr lvl="2">
              <a:lnSpc>
                <a:spcPct val="120000"/>
              </a:lnSpc>
              <a:defRPr/>
            </a:pPr>
            <a:r>
              <a:rPr lang="hr-HR" altLang="sr-Latn-R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 </a:t>
            </a:r>
            <a:r>
              <a:rPr lang="hr-HR" altLang="sr-Latn-R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hr-HR" altLang="sr-Latn-R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area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 </a:t>
            </a:r>
            <a:endParaRPr lang="hr-HR" altLang="sr-Latn-RS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3" indent="0">
              <a:lnSpc>
                <a:spcPct val="120000"/>
              </a:lnSpc>
              <a:buNone/>
              <a:defRPr/>
            </a:pPr>
            <a:r>
              <a:rPr lang="hr-HR" altLang="sr-Latn-R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hr-HR" alt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ograničena </a:t>
            </a:r>
            <a:r>
              <a:rPr lang="hr-HR" altLang="sr-Latn-R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samo nekoliko metara </a:t>
            </a:r>
            <a:r>
              <a:rPr lang="hr-HR" alt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razdaljine</a:t>
            </a:r>
            <a:endParaRPr lang="hr-HR" altLang="sr-Latn-R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hr-HR" altLang="sr-Latn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</a:t>
            </a:r>
            <a:r>
              <a:rPr lang="hr-HR" alt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hr-HR" altLang="sr-Latn-R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ocal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etwork 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Računala na relativnom malom prostoru (ustanove, zgrade učionice)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Računala se povezuju kablovima ili bežično</a:t>
            </a:r>
          </a:p>
          <a:p>
            <a:pPr lvl="2">
              <a:lnSpc>
                <a:spcPct val="120000"/>
              </a:lnSpc>
              <a:defRPr/>
            </a:pPr>
            <a:r>
              <a:rPr lang="hr-HR" altLang="sr-Latn-R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Metropolitan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Area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Računala povezana na nekom gradskom  ili širem području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Skup povezanih lokalnih mreža u širu mrežu</a:t>
            </a:r>
          </a:p>
          <a:p>
            <a:pPr lvl="2">
              <a:lnSpc>
                <a:spcPct val="120000"/>
              </a:lnSpc>
              <a:defRPr/>
            </a:pPr>
            <a:r>
              <a:rPr lang="hr-HR" altLang="sr-Latn-R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</a:t>
            </a:r>
            <a:r>
              <a:rPr lang="hr-HR" altLang="sr-Latn-R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hr-HR" altLang="sr-Latn-R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 </a:t>
            </a:r>
            <a:r>
              <a:rPr lang="hr-HR" altLang="sr-Latn-R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r-HR" altLang="sr-Latn-R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altLang="sr-Latn-R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etwork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Objedinjuje mnoge lokalne i gradske mreže</a:t>
            </a:r>
          </a:p>
          <a:p>
            <a:pPr lvl="3">
              <a:lnSpc>
                <a:spcPct val="120000"/>
              </a:lnSpc>
              <a:buFont typeface="Gill Sans MT" panose="020B0502020104020203" pitchFamily="34" charset="0"/>
              <a:buChar char="–"/>
              <a:defRPr/>
            </a:pPr>
            <a:r>
              <a:rPr lang="hr-HR" altLang="sr-Latn-R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najpoznatija WAN mreža je Internet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599652383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740</Words>
  <Application>Microsoft Office PowerPoint</Application>
  <PresentationFormat>Široki zaslon</PresentationFormat>
  <Paragraphs>129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Gill Sans MT</vt:lpstr>
      <vt:lpstr>Tahoma</vt:lpstr>
      <vt:lpstr>Wingdings 3</vt:lpstr>
      <vt:lpstr>Pramen</vt:lpstr>
      <vt:lpstr>INTERNET,  RAČUNALNE MREŽE I PRETRAŽIVANJE INTERNETA</vt:lpstr>
      <vt:lpstr>Ishodi nastavne jedinice:</vt:lpstr>
      <vt:lpstr>Razmisli…</vt:lpstr>
      <vt:lpstr>Kroz povijest…</vt:lpstr>
      <vt:lpstr>Definicija Interneta</vt:lpstr>
      <vt:lpstr>PowerPoint prezentacija</vt:lpstr>
      <vt:lpstr>Internet u Hrvatskoj</vt:lpstr>
      <vt:lpstr>Računalna mreža (Network)</vt:lpstr>
      <vt:lpstr>Vrste mreža prema udaljenosti računala</vt:lpstr>
      <vt:lpstr>Primjer LAN mreže  (informatička učionica)</vt:lpstr>
      <vt:lpstr>Vrste mreža prema povezanosti</vt:lpstr>
      <vt:lpstr>Što nam je potrebno za pretraživanje na internetu?</vt:lpstr>
      <vt:lpstr>Preglednik vs Pretraživač</vt:lpstr>
      <vt:lpstr>Internet pretraživači koji se najviše koriste:</vt:lpstr>
      <vt:lpstr>Aktivnost:</vt:lpstr>
      <vt:lpstr>Napredno pretraživanje</vt:lpstr>
      <vt:lpstr>Aktivnost: Pretraživanje karata</vt:lpstr>
      <vt:lpstr>Pitanja za 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Matija</dc:creator>
  <cp:lastModifiedBy>Matija Trtinjak</cp:lastModifiedBy>
  <cp:revision>15</cp:revision>
  <dcterms:created xsi:type="dcterms:W3CDTF">2019-10-20T07:52:15Z</dcterms:created>
  <dcterms:modified xsi:type="dcterms:W3CDTF">2023-03-09T20:25:26Z</dcterms:modified>
</cp:coreProperties>
</file>