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5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8DA7A-A7C8-414F-8B23-604997A63A76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7D4C0-6D19-4D28-AE29-CC28148CCD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6857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E1F9-F744-4D62-90B7-26162EDC9D3C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F8B9-9CFC-4375-B402-0C49E8F914AC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202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E1F9-F744-4D62-90B7-26162EDC9D3C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F8B9-9CFC-4375-B402-0C49E8F914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01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E1F9-F744-4D62-90B7-26162EDC9D3C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F8B9-9CFC-4375-B402-0C49E8F914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643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E1F9-F744-4D62-90B7-26162EDC9D3C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F8B9-9CFC-4375-B402-0C49E8F914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9988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E1F9-F744-4D62-90B7-26162EDC9D3C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F8B9-9CFC-4375-B402-0C49E8F914AC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E1F9-F744-4D62-90B7-26162EDC9D3C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F8B9-9CFC-4375-B402-0C49E8F914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863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E1F9-F744-4D62-90B7-26162EDC9D3C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F8B9-9CFC-4375-B402-0C49E8F914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000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E1F9-F744-4D62-90B7-26162EDC9D3C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F8B9-9CFC-4375-B402-0C49E8F914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99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E1F9-F744-4D62-90B7-26162EDC9D3C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F8B9-9CFC-4375-B402-0C49E8F914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002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149E1F9-F744-4D62-90B7-26162EDC9D3C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8CF8B9-9CFC-4375-B402-0C49E8F914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087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E1F9-F744-4D62-90B7-26162EDC9D3C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F8B9-9CFC-4375-B402-0C49E8F914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347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149E1F9-F744-4D62-90B7-26162EDC9D3C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18CF8B9-9CFC-4375-B402-0C49E8F914AC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10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00051" y="1290175"/>
            <a:ext cx="10058400" cy="2445802"/>
          </a:xfrm>
        </p:spPr>
        <p:txBody>
          <a:bodyPr/>
          <a:lstStyle/>
          <a:p>
            <a:pPr algn="ctr"/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Ortogonalna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projekcija na ravninu i udaljenost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874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Formativno vrednovanje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Link: </a:t>
            </a:r>
            <a:r>
              <a:rPr lang="hr-HR" dirty="0" smtClean="0">
                <a:solidFill>
                  <a:srgbClr val="0070C0"/>
                </a:solidFill>
              </a:rPr>
              <a:t>https</a:t>
            </a:r>
            <a:r>
              <a:rPr lang="hr-HR" dirty="0">
                <a:solidFill>
                  <a:srgbClr val="0070C0"/>
                </a:solidFill>
              </a:rPr>
              <a:t>://quizizz.com/admin/quiz/6049bf5fba7ce2001e8f471b?source=quiz_share</a:t>
            </a:r>
          </a:p>
        </p:txBody>
      </p:sp>
    </p:spTree>
    <p:extLst>
      <p:ext uri="{BB962C8B-B14F-4D97-AF65-F5344CB8AC3E}">
        <p14:creationId xmlns:p14="http://schemas.microsoft.com/office/powerpoint/2010/main" val="219580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dirty="0"/>
              <a:t>N. cjelina</a:t>
            </a:r>
            <a:r>
              <a:rPr lang="hr-HR" dirty="0"/>
              <a:t>: </a:t>
            </a:r>
            <a:r>
              <a:rPr lang="hr-HR" dirty="0" smtClean="0"/>
              <a:t>Geometrija prostora</a:t>
            </a:r>
            <a:endParaRPr lang="hr-HR" dirty="0"/>
          </a:p>
          <a:p>
            <a:r>
              <a:rPr lang="hr-HR" b="1" dirty="0"/>
              <a:t>N. jedinica</a:t>
            </a:r>
            <a:r>
              <a:rPr lang="hr-HR" dirty="0"/>
              <a:t>: </a:t>
            </a:r>
            <a:r>
              <a:rPr lang="hr-HR" dirty="0" err="1" smtClean="0"/>
              <a:t>Ortogonalna</a:t>
            </a:r>
            <a:r>
              <a:rPr lang="hr-HR" dirty="0" smtClean="0"/>
              <a:t> projekcija i udaljenost</a:t>
            </a:r>
            <a:endParaRPr lang="hr-HR" dirty="0"/>
          </a:p>
          <a:p>
            <a:r>
              <a:rPr lang="hr-HR" b="1" dirty="0"/>
              <a:t>Razred</a:t>
            </a:r>
            <a:r>
              <a:rPr lang="hr-HR" dirty="0"/>
              <a:t>: </a:t>
            </a:r>
            <a:r>
              <a:rPr lang="hr-HR" dirty="0" smtClean="0"/>
              <a:t>2. </a:t>
            </a:r>
            <a:r>
              <a:rPr lang="hr-HR" dirty="0"/>
              <a:t>razred srednje škole, razredi koji imaju 3 sata tjedno</a:t>
            </a:r>
          </a:p>
          <a:p>
            <a:r>
              <a:rPr lang="hr-HR" b="1" dirty="0"/>
              <a:t>Broj sati</a:t>
            </a:r>
            <a:r>
              <a:rPr lang="hr-HR" dirty="0"/>
              <a:t>: 2 školska sata</a:t>
            </a:r>
          </a:p>
          <a:p>
            <a:r>
              <a:rPr lang="hr-HR" b="1" dirty="0"/>
              <a:t>Vrsta materijala</a:t>
            </a:r>
            <a:r>
              <a:rPr lang="hr-HR" dirty="0"/>
              <a:t>: nastavni listić</a:t>
            </a:r>
          </a:p>
          <a:p>
            <a:r>
              <a:rPr lang="hr-HR" b="1" dirty="0"/>
              <a:t>Ishodi nastavne jedinice</a:t>
            </a:r>
            <a:r>
              <a:rPr lang="hr-HR" dirty="0"/>
              <a:t>: Učenik: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definira, razumije i primjenjuje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ortogonalnu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projekciju točke na ravninu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povezuje udaljenost točke od ravnine s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ortogonalnom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projekcijom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definira kut između pravca i ravnine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</a:rPr>
              <a:t>- primjenjuje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</a:rPr>
              <a:t>ortogonalnu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</a:rPr>
              <a:t> projekciju u raznim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</a:rPr>
              <a:t>zadatcima</a:t>
            </a:r>
          </a:p>
          <a:p>
            <a:r>
              <a:rPr lang="hr-HR" b="1" dirty="0" smtClean="0"/>
              <a:t>Aktivnosti</a:t>
            </a:r>
            <a:r>
              <a:rPr lang="hr-HR" dirty="0" smtClean="0"/>
              <a:t>: formativno vrednovanje – </a:t>
            </a:r>
            <a:r>
              <a:rPr lang="hr-HR" dirty="0" err="1" smtClean="0"/>
              <a:t>quizizz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6292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400" dirty="0" smtClean="0"/>
              <a:t>ORTOGONALNA PROJEKCIJA U RAVNINI</a:t>
            </a:r>
            <a:endParaRPr lang="hr-HR" sz="4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Projekcija točke na pravac</a:t>
            </a:r>
          </a:p>
          <a:p>
            <a:endParaRPr lang="hr-HR" dirty="0" smtClean="0"/>
          </a:p>
          <a:p>
            <a:endParaRPr lang="hr-HR" dirty="0"/>
          </a:p>
        </p:txBody>
      </p:sp>
      <p:cxnSp>
        <p:nvCxnSpPr>
          <p:cNvPr id="4" name="Ravni poveznik 3"/>
          <p:cNvCxnSpPr/>
          <p:nvPr/>
        </p:nvCxnSpPr>
        <p:spPr>
          <a:xfrm>
            <a:off x="1872343" y="5079273"/>
            <a:ext cx="756774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Ravni poveznik 4"/>
          <p:cNvCxnSpPr/>
          <p:nvPr/>
        </p:nvCxnSpPr>
        <p:spPr>
          <a:xfrm>
            <a:off x="4629434" y="2725783"/>
            <a:ext cx="5703" cy="274840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kstniOkvir 5"/>
          <p:cNvSpPr txBox="1"/>
          <p:nvPr/>
        </p:nvSpPr>
        <p:spPr>
          <a:xfrm>
            <a:off x="9356513" y="506432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hr-H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4528457" y="4946469"/>
            <a:ext cx="106680" cy="132804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0000"/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4589418" y="5056414"/>
            <a:ext cx="45719" cy="457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0000"/>
              </a:solidFill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4674889" y="5104852"/>
            <a:ext cx="372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A’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618806" y="3228704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TekstniOkvir 10"/>
          <p:cNvSpPr txBox="1"/>
          <p:nvPr/>
        </p:nvSpPr>
        <p:spPr>
          <a:xfrm>
            <a:off x="4698838" y="3066898"/>
            <a:ext cx="409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A</a:t>
            </a:r>
            <a:endParaRPr lang="hr-HR" b="1" dirty="0"/>
          </a:p>
        </p:txBody>
      </p:sp>
      <p:sp>
        <p:nvSpPr>
          <p:cNvPr id="15" name="TekstniOkvir 14"/>
          <p:cNvSpPr txBox="1"/>
          <p:nvPr/>
        </p:nvSpPr>
        <p:spPr>
          <a:xfrm>
            <a:off x="1097280" y="5557358"/>
            <a:ext cx="10302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b="1" dirty="0" err="1" smtClean="0">
                <a:cs typeface="Times New Roman" panose="02020603050405020304" pitchFamily="18" charset="0"/>
              </a:rPr>
              <a:t>Ortogonalna</a:t>
            </a:r>
            <a:r>
              <a:rPr lang="hr-HR" b="1" dirty="0" smtClean="0">
                <a:cs typeface="Times New Roman" panose="02020603050405020304" pitchFamily="18" charset="0"/>
              </a:rPr>
              <a:t> projekcija točke A je točka A’ koju dobijemo tako da iz točke A spustimo okomicu na pravac </a:t>
            </a:r>
            <a:r>
              <a:rPr lang="hr-H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b="1" dirty="0" smtClean="0"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hr-HR" b="1" dirty="0" smtClean="0">
                <a:cs typeface="Times New Roman" panose="02020603050405020304" pitchFamily="18" charset="0"/>
              </a:rPr>
              <a:t>Udaljenost točaka A i A’ označavamo |AA’|.</a:t>
            </a:r>
            <a:endParaRPr lang="hr-HR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99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ORTOGONALNA PROJEKCIJA U RAVNINI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Projekcija dužine na pravac</a:t>
            </a:r>
          </a:p>
          <a:p>
            <a:endParaRPr lang="hr-H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Ravni poveznik 3"/>
          <p:cNvCxnSpPr/>
          <p:nvPr/>
        </p:nvCxnSpPr>
        <p:spPr>
          <a:xfrm>
            <a:off x="1942011" y="5079273"/>
            <a:ext cx="756774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kstniOkvir 4"/>
          <p:cNvSpPr txBox="1"/>
          <p:nvPr/>
        </p:nvSpPr>
        <p:spPr>
          <a:xfrm>
            <a:off x="9395307" y="506432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hr-H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4705513" y="3220450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kstniOkvir 6"/>
          <p:cNvSpPr txBox="1"/>
          <p:nvPr/>
        </p:nvSpPr>
        <p:spPr>
          <a:xfrm>
            <a:off x="4666326" y="2789054"/>
            <a:ext cx="409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A</a:t>
            </a:r>
            <a:endParaRPr lang="hr-HR" b="1" dirty="0"/>
          </a:p>
        </p:txBody>
      </p:sp>
      <p:sp>
        <p:nvSpPr>
          <p:cNvPr id="8" name="Elipsa 7"/>
          <p:cNvSpPr/>
          <p:nvPr/>
        </p:nvSpPr>
        <p:spPr>
          <a:xfrm flipH="1">
            <a:off x="7267304" y="2859373"/>
            <a:ext cx="45719" cy="606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TekstniOkvir 8"/>
          <p:cNvSpPr txBox="1"/>
          <p:nvPr/>
        </p:nvSpPr>
        <p:spPr>
          <a:xfrm>
            <a:off x="7319752" y="2536104"/>
            <a:ext cx="43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B</a:t>
            </a:r>
            <a:endParaRPr lang="hr-HR" b="1" dirty="0"/>
          </a:p>
        </p:txBody>
      </p:sp>
      <p:cxnSp>
        <p:nvCxnSpPr>
          <p:cNvPr id="11" name="Ravni poveznik 10"/>
          <p:cNvCxnSpPr>
            <a:stCxn id="6" idx="6"/>
            <a:endCxn id="8" idx="6"/>
          </p:cNvCxnSpPr>
          <p:nvPr/>
        </p:nvCxnSpPr>
        <p:spPr>
          <a:xfrm flipV="1">
            <a:off x="4751232" y="2889707"/>
            <a:ext cx="2516072" cy="35360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>
            <a:off x="4727154" y="2699657"/>
            <a:ext cx="3525" cy="273399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avni poveznik 21"/>
          <p:cNvCxnSpPr>
            <a:endCxn id="30" idx="1"/>
          </p:cNvCxnSpPr>
          <p:nvPr/>
        </p:nvCxnSpPr>
        <p:spPr>
          <a:xfrm>
            <a:off x="7267304" y="2506550"/>
            <a:ext cx="0" cy="284911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Pravokutnik 26"/>
          <p:cNvSpPr/>
          <p:nvPr/>
        </p:nvSpPr>
        <p:spPr>
          <a:xfrm>
            <a:off x="4604279" y="4972593"/>
            <a:ext cx="124094" cy="1066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Pravokutnik 27"/>
          <p:cNvSpPr/>
          <p:nvPr/>
        </p:nvSpPr>
        <p:spPr>
          <a:xfrm>
            <a:off x="7137216" y="4980138"/>
            <a:ext cx="123933" cy="10668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TekstniOkvir 28"/>
          <p:cNvSpPr txBox="1"/>
          <p:nvPr/>
        </p:nvSpPr>
        <p:spPr>
          <a:xfrm>
            <a:off x="4426499" y="5200557"/>
            <a:ext cx="409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A’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30" name="TekstniOkvir 29"/>
          <p:cNvSpPr txBox="1"/>
          <p:nvPr/>
        </p:nvSpPr>
        <p:spPr>
          <a:xfrm>
            <a:off x="7267304" y="5171003"/>
            <a:ext cx="409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B’</a:t>
            </a:r>
            <a:endParaRPr lang="hr-HR" b="1" dirty="0">
              <a:solidFill>
                <a:srgbClr val="FF0000"/>
              </a:solidFill>
            </a:endParaRPr>
          </a:p>
        </p:txBody>
      </p:sp>
      <p:cxnSp>
        <p:nvCxnSpPr>
          <p:cNvPr id="32" name="Ravni poveznik 31"/>
          <p:cNvCxnSpPr/>
          <p:nvPr/>
        </p:nvCxnSpPr>
        <p:spPr>
          <a:xfrm flipV="1">
            <a:off x="4697686" y="5078111"/>
            <a:ext cx="2572783" cy="23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33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Zadatci:</a:t>
            </a:r>
            <a:endParaRPr lang="hr-HR" sz="4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 smtClean="0"/>
              <a:t>Zadatak 1. </a:t>
            </a:r>
            <a:r>
              <a:rPr lang="hr-HR" dirty="0" smtClean="0"/>
              <a:t>Nacrtaj pravokutni trokut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hr-HR" dirty="0" smtClean="0"/>
              <a:t> i odgovori na sljedeća pitanja:</a:t>
            </a:r>
          </a:p>
          <a:p>
            <a:pPr lvl="1"/>
            <a:r>
              <a:rPr lang="hr-HR" dirty="0"/>
              <a:t>a) Što je </a:t>
            </a:r>
            <a:r>
              <a:rPr lang="hr-HR" dirty="0" err="1"/>
              <a:t>ortogonalna</a:t>
            </a:r>
            <a:r>
              <a:rPr lang="hr-HR" dirty="0"/>
              <a:t> projekcija vrha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r-HR" dirty="0"/>
              <a:t> na stranicu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r-HR" dirty="0"/>
              <a:t>?</a:t>
            </a:r>
          </a:p>
          <a:p>
            <a:pPr lvl="1"/>
            <a:r>
              <a:rPr lang="hr-HR" dirty="0"/>
              <a:t>b) Što je </a:t>
            </a:r>
            <a:r>
              <a:rPr lang="hr-HR" dirty="0" err="1"/>
              <a:t>ortogonalna</a:t>
            </a:r>
            <a:r>
              <a:rPr lang="hr-HR" dirty="0"/>
              <a:t> projekcija vrha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r-HR" dirty="0"/>
              <a:t> na stranicu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r-HR" dirty="0"/>
              <a:t>?</a:t>
            </a:r>
          </a:p>
          <a:p>
            <a:pPr lvl="1"/>
            <a:r>
              <a:rPr lang="hr-HR" dirty="0" smtClean="0"/>
              <a:t>c) Što je </a:t>
            </a:r>
            <a:r>
              <a:rPr lang="hr-HR" dirty="0" err="1" smtClean="0"/>
              <a:t>ortogonalna</a:t>
            </a:r>
            <a:r>
              <a:rPr lang="hr-HR" dirty="0" smtClean="0"/>
              <a:t> projekcija stranice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r-HR" dirty="0" smtClean="0"/>
              <a:t> na stranicu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r-HR" dirty="0" smtClean="0"/>
              <a:t>?</a:t>
            </a:r>
          </a:p>
          <a:p>
            <a:pPr lvl="1"/>
            <a:r>
              <a:rPr lang="hr-HR" dirty="0"/>
              <a:t>d</a:t>
            </a:r>
            <a:r>
              <a:rPr lang="hr-HR" dirty="0" smtClean="0"/>
              <a:t>) Što je </a:t>
            </a:r>
            <a:r>
              <a:rPr lang="hr-HR" dirty="0" err="1" smtClean="0"/>
              <a:t>ortogonalna</a:t>
            </a:r>
            <a:r>
              <a:rPr lang="hr-HR" dirty="0" smtClean="0"/>
              <a:t> projekcija stranice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r-HR" dirty="0" smtClean="0"/>
              <a:t> na stranicu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r-HR" dirty="0" smtClean="0"/>
              <a:t>?</a:t>
            </a:r>
          </a:p>
          <a:p>
            <a:pPr lvl="1"/>
            <a:r>
              <a:rPr lang="hr-HR" dirty="0"/>
              <a:t>e</a:t>
            </a:r>
            <a:r>
              <a:rPr lang="hr-HR" dirty="0" smtClean="0"/>
              <a:t>) Što je </a:t>
            </a:r>
            <a:r>
              <a:rPr lang="hr-HR" dirty="0" err="1" smtClean="0"/>
              <a:t>ortogonalna</a:t>
            </a:r>
            <a:r>
              <a:rPr lang="hr-HR" dirty="0" smtClean="0"/>
              <a:t> projekcija stranice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r-HR" dirty="0" smtClean="0"/>
              <a:t> na stranicu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r-HR" dirty="0" smtClean="0"/>
              <a:t>?</a:t>
            </a:r>
          </a:p>
          <a:p>
            <a:pPr marL="201168" lvl="1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0195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ORTOGONALNA PROJEKCIJA U </a:t>
            </a:r>
            <a:r>
              <a:rPr lang="hr-HR" sz="4400" dirty="0" smtClean="0"/>
              <a:t>PROSTORU</a:t>
            </a:r>
            <a:endParaRPr lang="hr-HR" sz="4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37024"/>
            <a:ext cx="10058400" cy="4023360"/>
          </a:xfrm>
        </p:spPr>
        <p:txBody>
          <a:bodyPr/>
          <a:lstStyle/>
          <a:p>
            <a:r>
              <a:rPr lang="hr-H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Projekcija točke na ravninu</a:t>
            </a:r>
          </a:p>
          <a:p>
            <a:endParaRPr lang="hr-H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/>
          <a:srcRect l="163" t="6450" r="-163" b="-6450"/>
          <a:stretch/>
        </p:blipFill>
        <p:spPr>
          <a:xfrm>
            <a:off x="1877598" y="2179827"/>
            <a:ext cx="5344985" cy="3780221"/>
          </a:xfrm>
          <a:prstGeom prst="rect">
            <a:avLst/>
          </a:prstGeom>
        </p:spPr>
      </p:pic>
      <p:sp>
        <p:nvSpPr>
          <p:cNvPr id="6" name="Elipsa 5"/>
          <p:cNvSpPr/>
          <p:nvPr/>
        </p:nvSpPr>
        <p:spPr>
          <a:xfrm>
            <a:off x="4477200" y="4521579"/>
            <a:ext cx="69668" cy="696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8" name="Ravni poveznik 7"/>
          <p:cNvCxnSpPr/>
          <p:nvPr/>
        </p:nvCxnSpPr>
        <p:spPr>
          <a:xfrm>
            <a:off x="4517097" y="2377440"/>
            <a:ext cx="0" cy="298704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kstniOkvir 12"/>
          <p:cNvSpPr txBox="1"/>
          <p:nvPr/>
        </p:nvSpPr>
        <p:spPr>
          <a:xfrm>
            <a:off x="4473622" y="4666457"/>
            <a:ext cx="39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A’</a:t>
            </a:r>
            <a:endParaRPr lang="hr-HR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niOkvir 14"/>
              <p:cNvSpPr txBox="1"/>
              <p:nvPr/>
            </p:nvSpPr>
            <p:spPr>
              <a:xfrm>
                <a:off x="2246813" y="4747560"/>
                <a:ext cx="3396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5" name="TekstniOkvir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6813" y="4747560"/>
                <a:ext cx="33963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kstniOkvir 25"/>
          <p:cNvSpPr txBox="1"/>
          <p:nvPr/>
        </p:nvSpPr>
        <p:spPr>
          <a:xfrm>
            <a:off x="4534882" y="2123012"/>
            <a:ext cx="40059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b="1" dirty="0" smtClean="0"/>
              <a:t>A</a:t>
            </a:r>
            <a:endParaRPr lang="hr-HR" b="1" dirty="0"/>
          </a:p>
        </p:txBody>
      </p:sp>
      <p:cxnSp>
        <p:nvCxnSpPr>
          <p:cNvPr id="51" name="Ravni poveznik 50"/>
          <p:cNvCxnSpPr/>
          <p:nvPr/>
        </p:nvCxnSpPr>
        <p:spPr>
          <a:xfrm flipV="1">
            <a:off x="2784459" y="4183328"/>
            <a:ext cx="3500845" cy="7031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Ravni poveznik 54"/>
          <p:cNvCxnSpPr/>
          <p:nvPr/>
        </p:nvCxnSpPr>
        <p:spPr>
          <a:xfrm>
            <a:off x="2995381" y="4124878"/>
            <a:ext cx="2973977" cy="873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Pravokutnik 55"/>
          <p:cNvSpPr/>
          <p:nvPr/>
        </p:nvSpPr>
        <p:spPr>
          <a:xfrm>
            <a:off x="4517097" y="4403015"/>
            <a:ext cx="138343" cy="118564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421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ORTOGONALNA PROJEKCIJA U PROSTORU</a:t>
            </a:r>
            <a:endParaRPr lang="hr-HR" sz="4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50004" y="1810899"/>
            <a:ext cx="10058400" cy="4023360"/>
          </a:xfrm>
        </p:spPr>
        <p:txBody>
          <a:bodyPr/>
          <a:lstStyle/>
          <a:p>
            <a:r>
              <a:rPr lang="hr-H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Projekcija pravca na ravninu</a:t>
            </a:r>
          </a:p>
          <a:p>
            <a:endParaRPr lang="hr-H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307408"/>
              </p:ext>
            </p:extLst>
          </p:nvPr>
        </p:nvGraphicFramePr>
        <p:xfrm>
          <a:off x="1236618" y="2269790"/>
          <a:ext cx="9823269" cy="1843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4423">
                  <a:extLst>
                    <a:ext uri="{9D8B030D-6E8A-4147-A177-3AD203B41FA5}">
                      <a16:colId xmlns:a16="http://schemas.microsoft.com/office/drawing/2014/main" val="411893588"/>
                    </a:ext>
                  </a:extLst>
                </a:gridCol>
                <a:gridCol w="3274423">
                  <a:extLst>
                    <a:ext uri="{9D8B030D-6E8A-4147-A177-3AD203B41FA5}">
                      <a16:colId xmlns:a16="http://schemas.microsoft.com/office/drawing/2014/main" val="2316828989"/>
                    </a:ext>
                  </a:extLst>
                </a:gridCol>
                <a:gridCol w="3274423">
                  <a:extLst>
                    <a:ext uri="{9D8B030D-6E8A-4147-A177-3AD203B41FA5}">
                      <a16:colId xmlns:a16="http://schemas.microsoft.com/office/drawing/2014/main" val="3071276302"/>
                    </a:ext>
                  </a:extLst>
                </a:gridCol>
              </a:tblGrid>
              <a:tr h="380396">
                <a:tc>
                  <a:txBody>
                    <a:bodyPr/>
                    <a:lstStyle/>
                    <a:p>
                      <a:pPr algn="ctr"/>
                      <a:r>
                        <a:rPr lang="hr-HR" b="1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pravac </a:t>
                      </a:r>
                      <a:r>
                        <a:rPr lang="hr-HR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paralelan s ravninom</a:t>
                      </a:r>
                      <a:endParaRPr lang="hr-HR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pravac</a:t>
                      </a:r>
                      <a:r>
                        <a:rPr lang="hr-HR" b="1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okomit na ravninu</a:t>
                      </a:r>
                      <a:endParaRPr lang="hr-HR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pravac siječe ravninu</a:t>
                      </a:r>
                      <a:endParaRPr lang="hr-HR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151611"/>
                  </a:ext>
                </a:extLst>
              </a:tr>
              <a:tr h="380396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hr-H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541368"/>
                  </a:ext>
                </a:extLst>
              </a:tr>
            </a:tbl>
          </a:graphicData>
        </a:graphic>
      </p:graphicFrame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5219" y="3419212"/>
            <a:ext cx="3352761" cy="187644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8925" y="3311672"/>
            <a:ext cx="3382794" cy="1994497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3400" y="3299095"/>
            <a:ext cx="3563697" cy="1994497"/>
          </a:xfrm>
          <a:prstGeom prst="rect">
            <a:avLst/>
          </a:prstGeom>
        </p:spPr>
      </p:pic>
      <p:cxnSp>
        <p:nvCxnSpPr>
          <p:cNvPr id="12" name="Ravni poveznik 11"/>
          <p:cNvCxnSpPr/>
          <p:nvPr/>
        </p:nvCxnSpPr>
        <p:spPr>
          <a:xfrm>
            <a:off x="2037011" y="3313608"/>
            <a:ext cx="1777343" cy="5032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>
            <a:off x="1976845" y="4537282"/>
            <a:ext cx="1837509" cy="5528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/>
          <p:cNvCxnSpPr/>
          <p:nvPr/>
        </p:nvCxnSpPr>
        <p:spPr>
          <a:xfrm>
            <a:off x="2246811" y="3317966"/>
            <a:ext cx="8709" cy="121931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>
            <a:off x="3443602" y="3357391"/>
            <a:ext cx="8708" cy="122802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niOkvir 25"/>
              <p:cNvSpPr txBox="1"/>
              <p:nvPr/>
            </p:nvSpPr>
            <p:spPr>
              <a:xfrm>
                <a:off x="1533242" y="4592564"/>
                <a:ext cx="3396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26" name="TekstniOkvir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242" y="4592564"/>
                <a:ext cx="33963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kstniOkvir 26"/>
              <p:cNvSpPr txBox="1"/>
              <p:nvPr/>
            </p:nvSpPr>
            <p:spPr>
              <a:xfrm>
                <a:off x="4814114" y="4592564"/>
                <a:ext cx="3396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27" name="TekstniOkvir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4114" y="4592564"/>
                <a:ext cx="33963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niOkvir 27"/>
              <p:cNvSpPr txBox="1"/>
              <p:nvPr/>
            </p:nvSpPr>
            <p:spPr>
              <a:xfrm>
                <a:off x="8142758" y="4621828"/>
                <a:ext cx="3396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28" name="TekstniOkvir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2758" y="4621828"/>
                <a:ext cx="33963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Pravokutnik 28"/>
          <p:cNvSpPr/>
          <p:nvPr/>
        </p:nvSpPr>
        <p:spPr>
          <a:xfrm>
            <a:off x="2263586" y="4456727"/>
            <a:ext cx="127912" cy="89928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Pravokutnik 29"/>
          <p:cNvSpPr/>
          <p:nvPr/>
        </p:nvSpPr>
        <p:spPr>
          <a:xfrm>
            <a:off x="3441766" y="4481999"/>
            <a:ext cx="103968" cy="91907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TekstniOkvir 30"/>
          <p:cNvSpPr txBox="1"/>
          <p:nvPr/>
        </p:nvSpPr>
        <p:spPr>
          <a:xfrm>
            <a:off x="3901440" y="3143794"/>
            <a:ext cx="290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hr-HR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kstniOkvir 31"/>
          <p:cNvSpPr txBox="1"/>
          <p:nvPr/>
        </p:nvSpPr>
        <p:spPr>
          <a:xfrm>
            <a:off x="3777826" y="4482000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p’</a:t>
            </a:r>
            <a:endParaRPr lang="hr-HR" sz="1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Ravni poveznik 32"/>
          <p:cNvCxnSpPr/>
          <p:nvPr/>
        </p:nvCxnSpPr>
        <p:spPr>
          <a:xfrm flipH="1">
            <a:off x="6156258" y="2798852"/>
            <a:ext cx="25566" cy="165787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kstniOkvir 33"/>
          <p:cNvSpPr txBox="1"/>
          <p:nvPr/>
        </p:nvSpPr>
        <p:spPr>
          <a:xfrm>
            <a:off x="6193505" y="4395763"/>
            <a:ext cx="39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P</a:t>
            </a:r>
            <a:r>
              <a:rPr lang="hr-HR" b="1" dirty="0" smtClean="0">
                <a:solidFill>
                  <a:srgbClr val="FF0000"/>
                </a:solidFill>
              </a:rPr>
              <a:t>’</a:t>
            </a:r>
            <a:endParaRPr lang="hr-HR" b="1" dirty="0">
              <a:solidFill>
                <a:srgbClr val="FF0000"/>
              </a:solidFill>
            </a:endParaRPr>
          </a:p>
        </p:txBody>
      </p:sp>
      <p:cxnSp>
        <p:nvCxnSpPr>
          <p:cNvPr id="35" name="Ravni poveznik 34"/>
          <p:cNvCxnSpPr/>
          <p:nvPr/>
        </p:nvCxnSpPr>
        <p:spPr>
          <a:xfrm flipH="1">
            <a:off x="6148252" y="4573907"/>
            <a:ext cx="6654" cy="41725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Ravni poveznik 35"/>
          <p:cNvCxnSpPr/>
          <p:nvPr/>
        </p:nvCxnSpPr>
        <p:spPr>
          <a:xfrm flipH="1">
            <a:off x="6139329" y="4997519"/>
            <a:ext cx="8923" cy="75447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Elipsa 43"/>
          <p:cNvSpPr/>
          <p:nvPr/>
        </p:nvSpPr>
        <p:spPr>
          <a:xfrm>
            <a:off x="6133485" y="4510914"/>
            <a:ext cx="45719" cy="457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8" name="TekstniOkvir 47"/>
          <p:cNvSpPr txBox="1"/>
          <p:nvPr/>
        </p:nvSpPr>
        <p:spPr>
          <a:xfrm>
            <a:off x="6261743" y="2748747"/>
            <a:ext cx="290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hr-HR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Ravni poveznik 48"/>
          <p:cNvCxnSpPr/>
          <p:nvPr/>
        </p:nvCxnSpPr>
        <p:spPr>
          <a:xfrm flipH="1">
            <a:off x="9809926" y="2966239"/>
            <a:ext cx="1161590" cy="151085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Ravni poveznik 50"/>
          <p:cNvCxnSpPr/>
          <p:nvPr/>
        </p:nvCxnSpPr>
        <p:spPr>
          <a:xfrm flipH="1">
            <a:off x="9445165" y="4550262"/>
            <a:ext cx="288448" cy="39697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Ravni poveznik 53"/>
          <p:cNvCxnSpPr/>
          <p:nvPr/>
        </p:nvCxnSpPr>
        <p:spPr>
          <a:xfrm flipH="1">
            <a:off x="9092810" y="4947850"/>
            <a:ext cx="344697" cy="4745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Elipsa 57"/>
          <p:cNvSpPr/>
          <p:nvPr/>
        </p:nvSpPr>
        <p:spPr>
          <a:xfrm>
            <a:off x="9750438" y="4489259"/>
            <a:ext cx="45719" cy="457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65" name="Ravni poveznik 64"/>
          <p:cNvCxnSpPr/>
          <p:nvPr/>
        </p:nvCxnSpPr>
        <p:spPr>
          <a:xfrm>
            <a:off x="8612777" y="4477096"/>
            <a:ext cx="2290354" cy="878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avni poveznik 75"/>
          <p:cNvCxnSpPr/>
          <p:nvPr/>
        </p:nvCxnSpPr>
        <p:spPr>
          <a:xfrm flipH="1">
            <a:off x="10234558" y="3759458"/>
            <a:ext cx="112516" cy="77552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Pravokutnik 77"/>
          <p:cNvSpPr/>
          <p:nvPr/>
        </p:nvSpPr>
        <p:spPr>
          <a:xfrm>
            <a:off x="10254904" y="4469117"/>
            <a:ext cx="117500" cy="738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0" name="TekstniOkvir 79"/>
          <p:cNvSpPr txBox="1"/>
          <p:nvPr/>
        </p:nvSpPr>
        <p:spPr>
          <a:xfrm>
            <a:off x="10652347" y="4521009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p’</a:t>
            </a:r>
            <a:endParaRPr lang="hr-HR" sz="1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kstniOkvir 80"/>
          <p:cNvSpPr txBox="1"/>
          <p:nvPr/>
        </p:nvSpPr>
        <p:spPr>
          <a:xfrm>
            <a:off x="10992199" y="2792565"/>
            <a:ext cx="290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hr-HR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Elipsa 82"/>
          <p:cNvSpPr/>
          <p:nvPr/>
        </p:nvSpPr>
        <p:spPr>
          <a:xfrm>
            <a:off x="10313654" y="3759458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4" name="Elipsa 83"/>
          <p:cNvSpPr/>
          <p:nvPr/>
        </p:nvSpPr>
        <p:spPr>
          <a:xfrm>
            <a:off x="10214197" y="4506037"/>
            <a:ext cx="45719" cy="505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5" name="Elipsa 84"/>
          <p:cNvSpPr/>
          <p:nvPr/>
        </p:nvSpPr>
        <p:spPr>
          <a:xfrm>
            <a:off x="2246811" y="3299095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8" name="Elipsa 87"/>
          <p:cNvSpPr/>
          <p:nvPr/>
        </p:nvSpPr>
        <p:spPr>
          <a:xfrm>
            <a:off x="2250758" y="4495921"/>
            <a:ext cx="45719" cy="457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9" name="Elipsa 88"/>
          <p:cNvSpPr/>
          <p:nvPr/>
        </p:nvSpPr>
        <p:spPr>
          <a:xfrm>
            <a:off x="3412798" y="4527953"/>
            <a:ext cx="50849" cy="524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0" name="Elipsa 89"/>
          <p:cNvSpPr/>
          <p:nvPr/>
        </p:nvSpPr>
        <p:spPr>
          <a:xfrm>
            <a:off x="3409282" y="3333215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763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2" grpId="0"/>
      <p:bldP spid="34" grpId="0"/>
      <p:bldP spid="78" grpId="0" animBg="1"/>
      <p:bldP spid="80" grpId="0"/>
      <p:bldP spid="83" grpId="0" animBg="1"/>
      <p:bldP spid="84" grpId="0" animBg="1"/>
      <p:bldP spid="85" grpId="0" animBg="1"/>
      <p:bldP spid="88" grpId="0" animBg="1"/>
      <p:bldP spid="89" grpId="0" animBg="1"/>
      <p:bldP spid="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Zadatci:</a:t>
            </a:r>
            <a:endParaRPr lang="hr-HR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hr-HR" b="1" dirty="0" smtClean="0"/>
                  <a:t>Zadatak 2</a:t>
                </a:r>
                <a:r>
                  <a:rPr lang="hr-HR" dirty="0" smtClean="0"/>
                  <a:t>. Nacrtaj kocku ABCDEFGH. Odredi </a:t>
                </a:r>
                <a:r>
                  <a:rPr lang="hr-HR" dirty="0" err="1" smtClean="0"/>
                  <a:t>ortogonalne</a:t>
                </a:r>
                <a:r>
                  <a:rPr lang="hr-HR" dirty="0" smtClean="0"/>
                  <a:t> projekcije na bazu:</a:t>
                </a:r>
              </a:p>
              <a:p>
                <a:pPr marL="0" indent="0">
                  <a:buNone/>
                </a:pPr>
                <a:r>
                  <a:rPr lang="hr-HR" dirty="0"/>
                  <a:t>	</a:t>
                </a:r>
                <a:r>
                  <a:rPr lang="hr-HR" dirty="0" smtClean="0"/>
                  <a:t>a) vrha </a:t>
                </a:r>
                <a:r>
                  <a:rPr lang="hr-HR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</a:p>
              <a:p>
                <a:pPr marL="0" indent="0">
                  <a:buNone/>
                </a:pPr>
                <a:r>
                  <a:rPr lang="hr-HR" dirty="0"/>
                  <a:t>	</a:t>
                </a:r>
                <a:r>
                  <a:rPr lang="hr-HR" dirty="0" smtClean="0"/>
                  <a:t>b) dužine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𝐹𝐺</m:t>
                        </m:r>
                      </m:e>
                    </m:acc>
                  </m:oMath>
                </a14:m>
                <a:endParaRPr lang="hr-HR" dirty="0" smtClean="0"/>
              </a:p>
              <a:p>
                <a:pPr marL="0" indent="0">
                  <a:buNone/>
                </a:pPr>
                <a:r>
                  <a:rPr lang="hr-HR" dirty="0"/>
                  <a:t>	</a:t>
                </a:r>
                <a:r>
                  <a:rPr lang="hr-HR" dirty="0" smtClean="0"/>
                  <a:t>c) dužine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𝐵𝐸</m:t>
                        </m:r>
                      </m:e>
                    </m:acc>
                  </m:oMath>
                </a14:m>
                <a:endParaRPr lang="hr-HR" dirty="0" smtClean="0"/>
              </a:p>
              <a:p>
                <a:pPr marL="0" indent="0">
                  <a:buNone/>
                </a:pPr>
                <a:r>
                  <a:rPr lang="hr-HR" dirty="0"/>
                  <a:t>	</a:t>
                </a:r>
                <a:r>
                  <a:rPr lang="hr-HR" dirty="0" smtClean="0"/>
                  <a:t>d) dužine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𝐴𝐸</m:t>
                        </m:r>
                      </m:e>
                    </m:acc>
                  </m:oMath>
                </a14:m>
                <a:endParaRPr lang="hr-HR" dirty="0" smtClean="0"/>
              </a:p>
              <a:p>
                <a:pPr marL="0" indent="0">
                  <a:buNone/>
                </a:pPr>
                <a:endParaRPr lang="hr-HR" b="1" dirty="0" smtClean="0"/>
              </a:p>
              <a:p>
                <a:pPr marL="0" indent="0">
                  <a:buNone/>
                </a:pPr>
                <a:r>
                  <a:rPr lang="hr-HR" b="1" dirty="0" smtClean="0"/>
                  <a:t>Zadatak 3. </a:t>
                </a:r>
                <a:r>
                  <a:rPr lang="hr-HR" dirty="0" smtClean="0"/>
                  <a:t>Ljestve dugačke 2.6 metara prislonjene su uz zid kuće i pri tlu od zida udaljene 1 metar. Na polovini ljestava stoji čovjek.</a:t>
                </a:r>
              </a:p>
              <a:p>
                <a:pPr marL="0" indent="0">
                  <a:buNone/>
                </a:pPr>
                <a:r>
                  <a:rPr lang="hr-HR" dirty="0"/>
                  <a:t>	</a:t>
                </a:r>
                <a:r>
                  <a:rPr lang="hr-HR" dirty="0" smtClean="0"/>
                  <a:t>a) Koliko je čovjek visoko iznad tla?</a:t>
                </a:r>
              </a:p>
              <a:p>
                <a:pPr marL="0" indent="0">
                  <a:buNone/>
                </a:pPr>
                <a:r>
                  <a:rPr lang="hr-HR" dirty="0"/>
                  <a:t>	</a:t>
                </a:r>
                <a:r>
                  <a:rPr lang="hr-HR" dirty="0" smtClean="0"/>
                  <a:t>b) Pod kojim kutom su ljestve prislonjene uz zid?</a:t>
                </a:r>
                <a:endParaRPr lang="hr-HR" dirty="0"/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2273" b="-121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807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Zadatci:</a:t>
            </a:r>
            <a:endParaRPr lang="hr-HR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3"/>
                <a:ext cx="10058400" cy="429380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hr-HR" b="1" dirty="0" smtClean="0"/>
                  <a:t>Zadatak 4. </a:t>
                </a:r>
                <a:r>
                  <a:rPr lang="hr-HR" dirty="0" smtClean="0"/>
                  <a:t>Zrakoplov uzlijeće pod kutom od 14°, brzinom od 280 km/h i za 10 minuta postiže željenu visinu. Koliku udaljenost je zrakoplov prošao u tom trenutku na zemlji?</a:t>
                </a:r>
              </a:p>
              <a:p>
                <a:pPr marL="0" indent="0">
                  <a:buNone/>
                </a:pPr>
                <a:endParaRPr lang="hr-HR" dirty="0" smtClean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r>
                  <a:rPr lang="hr-HR" b="1" dirty="0" smtClean="0"/>
                  <a:t>Zadatak 5. </a:t>
                </a:r>
                <a:r>
                  <a:rPr lang="hr-HR" dirty="0" smtClean="0"/>
                  <a:t>Točka </a:t>
                </a:r>
                <a:r>
                  <a:rPr lang="hr-H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hr-HR" dirty="0" smtClean="0"/>
                  <a:t> udaljena je od ravnine 5 cm, a točka </a:t>
                </a:r>
                <a:r>
                  <a:rPr lang="hr-H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hr-HR" dirty="0" smtClean="0"/>
                  <a:t> 10 cm. Duljina </a:t>
                </a:r>
                <a:r>
                  <a:rPr lang="hr-HR" dirty="0" err="1" smtClean="0"/>
                  <a:t>ortogonalne</a:t>
                </a:r>
                <a:r>
                  <a:rPr lang="hr-HR" dirty="0" smtClean="0"/>
                  <a:t> projekcije dužine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hr-HR" dirty="0" smtClean="0"/>
                  <a:t> na ravninu je 13 cm. Koliko je duljina dužine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hr-HR" dirty="0" smtClean="0"/>
                  <a:t> ako su točke </a:t>
                </a:r>
                <a:r>
                  <a:rPr lang="hr-H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hr-HR" dirty="0" smtClean="0"/>
                  <a:t> i </a:t>
                </a:r>
                <a:r>
                  <a:rPr lang="hr-H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hr-HR" dirty="0" smtClean="0"/>
                  <a:t>:</a:t>
                </a:r>
              </a:p>
              <a:p>
                <a:pPr marL="0" indent="0">
                  <a:buNone/>
                </a:pPr>
                <a:r>
                  <a:rPr lang="hr-HR" dirty="0"/>
                  <a:t>	</a:t>
                </a:r>
                <a:r>
                  <a:rPr lang="hr-HR" dirty="0" smtClean="0"/>
                  <a:t>a) s iste strane ravnine</a:t>
                </a:r>
              </a:p>
              <a:p>
                <a:pPr marL="0" indent="0">
                  <a:buNone/>
                </a:pPr>
                <a:r>
                  <a:rPr lang="hr-HR" dirty="0"/>
                  <a:t>	</a:t>
                </a:r>
                <a:r>
                  <a:rPr lang="hr-HR" dirty="0" smtClean="0"/>
                  <a:t>b) s različitih strana ravnine</a:t>
                </a:r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3"/>
                <a:ext cx="10058400" cy="4293809"/>
              </a:xfrm>
              <a:blipFill>
                <a:blip r:embed="rId2"/>
                <a:stretch>
                  <a:fillRect l="-1515" t="-1563" r="-6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539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874</TotalTime>
  <Words>348</Words>
  <Application>Microsoft Office PowerPoint</Application>
  <PresentationFormat>Široki zaslon</PresentationFormat>
  <Paragraphs>76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Cambria Math</vt:lpstr>
      <vt:lpstr>Times New Roman</vt:lpstr>
      <vt:lpstr>Retrospektiva</vt:lpstr>
      <vt:lpstr>Ortogonalna projekcija na ravninu i udaljenost</vt:lpstr>
      <vt:lpstr>PowerPoint prezentacija</vt:lpstr>
      <vt:lpstr>ORTOGONALNA PROJEKCIJA U RAVNINI</vt:lpstr>
      <vt:lpstr>ORTOGONALNA PROJEKCIJA U RAVNINI</vt:lpstr>
      <vt:lpstr>Zadatci:</vt:lpstr>
      <vt:lpstr>ORTOGONALNA PROJEKCIJA U PROSTORU</vt:lpstr>
      <vt:lpstr>ORTOGONALNA PROJEKCIJA U PROSTORU</vt:lpstr>
      <vt:lpstr>Zadatci:</vt:lpstr>
      <vt:lpstr>Zadatci:</vt:lpstr>
      <vt:lpstr>Formativno vrednovanje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Korisnik</dc:creator>
  <cp:lastModifiedBy>Matija Trtinjak</cp:lastModifiedBy>
  <cp:revision>44</cp:revision>
  <dcterms:created xsi:type="dcterms:W3CDTF">2021-03-09T15:36:33Z</dcterms:created>
  <dcterms:modified xsi:type="dcterms:W3CDTF">2023-03-09T19:51:01Z</dcterms:modified>
</cp:coreProperties>
</file>