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68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3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7CF04-84AC-46A4-9AC9-9A65DBB1F14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F4C0808-F42F-4A74-BB9B-223C5E456CE6}">
      <dgm:prSet/>
      <dgm:spPr/>
      <dgm:t>
        <a:bodyPr/>
        <a:lstStyle/>
        <a:p>
          <a:r>
            <a:rPr lang="hr-HR" b="1" dirty="0"/>
            <a:t>od boja se većinom koriste crvena, briljant roza, limun žuta,  plava i zelena</a:t>
          </a:r>
          <a:endParaRPr lang="en-US" dirty="0"/>
        </a:p>
      </dgm:t>
    </dgm:pt>
    <dgm:pt modelId="{9CDF5077-4E8B-4309-9FBC-31CCB2F566B5}" type="parTrans" cxnId="{20650BCE-4516-4679-A51C-A13B7BBBE129}">
      <dgm:prSet/>
      <dgm:spPr/>
      <dgm:t>
        <a:bodyPr/>
        <a:lstStyle/>
        <a:p>
          <a:endParaRPr lang="en-US"/>
        </a:p>
      </dgm:t>
    </dgm:pt>
    <dgm:pt modelId="{354048C7-4F65-4EA5-9830-E27B63440FBD}" type="sibTrans" cxnId="{20650BCE-4516-4679-A51C-A13B7BBBE129}">
      <dgm:prSet/>
      <dgm:spPr/>
      <dgm:t>
        <a:bodyPr/>
        <a:lstStyle/>
        <a:p>
          <a:endParaRPr lang="en-US"/>
        </a:p>
      </dgm:t>
    </dgm:pt>
    <dgm:pt modelId="{55AECE6A-FF83-4B58-BBD9-7D889BEE6625}">
      <dgm:prSet/>
      <dgm:spPr/>
      <dgm:t>
        <a:bodyPr/>
        <a:lstStyle/>
        <a:p>
          <a:r>
            <a:rPr lang="hr-HR" b="1"/>
            <a:t>nakon bojanja licitari se suše obješeni na drvenim policama</a:t>
          </a:r>
          <a:endParaRPr lang="en-US"/>
        </a:p>
      </dgm:t>
    </dgm:pt>
    <dgm:pt modelId="{274FEB99-CC27-4827-8A23-E57CA1090943}" type="parTrans" cxnId="{2F365F7C-7B0A-47A2-9EA8-EC73CABA56D4}">
      <dgm:prSet/>
      <dgm:spPr/>
      <dgm:t>
        <a:bodyPr/>
        <a:lstStyle/>
        <a:p>
          <a:endParaRPr lang="en-US"/>
        </a:p>
      </dgm:t>
    </dgm:pt>
    <dgm:pt modelId="{F03429E6-BC9C-4945-AFF6-9107BD905BF7}" type="sibTrans" cxnId="{2F365F7C-7B0A-47A2-9EA8-EC73CABA56D4}">
      <dgm:prSet/>
      <dgm:spPr/>
      <dgm:t>
        <a:bodyPr/>
        <a:lstStyle/>
        <a:p>
          <a:endParaRPr lang="en-US"/>
        </a:p>
      </dgm:t>
    </dgm:pt>
    <dgm:pt modelId="{8AA69D50-76C7-4C4B-A396-320D346F13E0}">
      <dgm:prSet/>
      <dgm:spPr/>
      <dgm:t>
        <a:bodyPr/>
        <a:lstStyle/>
        <a:p>
          <a:r>
            <a:rPr lang="hr-HR" b="1"/>
            <a:t>na svježe obojene licitare utisnu se ogledalca, sličice i tekstovi</a:t>
          </a:r>
          <a:endParaRPr lang="en-US"/>
        </a:p>
      </dgm:t>
    </dgm:pt>
    <dgm:pt modelId="{825474A3-B57B-483E-97D9-A2BC0760CD71}" type="parTrans" cxnId="{979208FD-0F67-4300-8799-0C77F742B7E5}">
      <dgm:prSet/>
      <dgm:spPr/>
      <dgm:t>
        <a:bodyPr/>
        <a:lstStyle/>
        <a:p>
          <a:endParaRPr lang="en-US"/>
        </a:p>
      </dgm:t>
    </dgm:pt>
    <dgm:pt modelId="{060A18B2-E6A0-4798-9437-9AF4FC9F7C5B}" type="sibTrans" cxnId="{979208FD-0F67-4300-8799-0C77F742B7E5}">
      <dgm:prSet/>
      <dgm:spPr/>
      <dgm:t>
        <a:bodyPr/>
        <a:lstStyle/>
        <a:p>
          <a:endParaRPr lang="en-US"/>
        </a:p>
      </dgm:t>
    </dgm:pt>
    <dgm:pt modelId="{3FF1905B-8053-4703-8405-F97815831D3C}" type="pres">
      <dgm:prSet presAssocID="{7C27CF04-84AC-46A4-9AC9-9A65DBB1F149}" presName="vert0" presStyleCnt="0">
        <dgm:presLayoutVars>
          <dgm:dir/>
          <dgm:animOne val="branch"/>
          <dgm:animLvl val="lvl"/>
        </dgm:presLayoutVars>
      </dgm:prSet>
      <dgm:spPr/>
    </dgm:pt>
    <dgm:pt modelId="{6084BE17-1765-4178-9F3C-B6D64CC7AFDF}" type="pres">
      <dgm:prSet presAssocID="{EF4C0808-F42F-4A74-BB9B-223C5E456CE6}" presName="thickLine" presStyleLbl="alignNode1" presStyleIdx="0" presStyleCnt="3"/>
      <dgm:spPr/>
    </dgm:pt>
    <dgm:pt modelId="{0BCF2833-A117-4A23-8A59-B185CCE871F4}" type="pres">
      <dgm:prSet presAssocID="{EF4C0808-F42F-4A74-BB9B-223C5E456CE6}" presName="horz1" presStyleCnt="0"/>
      <dgm:spPr/>
    </dgm:pt>
    <dgm:pt modelId="{C39AAAE1-4651-4329-9BA7-A28AA0B0BB3D}" type="pres">
      <dgm:prSet presAssocID="{EF4C0808-F42F-4A74-BB9B-223C5E456CE6}" presName="tx1" presStyleLbl="revTx" presStyleIdx="0" presStyleCnt="3"/>
      <dgm:spPr/>
    </dgm:pt>
    <dgm:pt modelId="{4B4FDB2E-05DF-49B1-8107-DE9B7BD7B712}" type="pres">
      <dgm:prSet presAssocID="{EF4C0808-F42F-4A74-BB9B-223C5E456CE6}" presName="vert1" presStyleCnt="0"/>
      <dgm:spPr/>
    </dgm:pt>
    <dgm:pt modelId="{DEDDDD07-696E-4197-8652-5BAF5D26F0DD}" type="pres">
      <dgm:prSet presAssocID="{55AECE6A-FF83-4B58-BBD9-7D889BEE6625}" presName="thickLine" presStyleLbl="alignNode1" presStyleIdx="1" presStyleCnt="3"/>
      <dgm:spPr/>
    </dgm:pt>
    <dgm:pt modelId="{E8E7E0A3-2E0D-4F3F-A6F1-84B33D8381D9}" type="pres">
      <dgm:prSet presAssocID="{55AECE6A-FF83-4B58-BBD9-7D889BEE6625}" presName="horz1" presStyleCnt="0"/>
      <dgm:spPr/>
    </dgm:pt>
    <dgm:pt modelId="{52266B55-6573-473C-A42E-ED420BD700A5}" type="pres">
      <dgm:prSet presAssocID="{55AECE6A-FF83-4B58-BBD9-7D889BEE6625}" presName="tx1" presStyleLbl="revTx" presStyleIdx="1" presStyleCnt="3"/>
      <dgm:spPr/>
    </dgm:pt>
    <dgm:pt modelId="{3FBF97AC-6E01-42DC-9882-07D2210F3A6A}" type="pres">
      <dgm:prSet presAssocID="{55AECE6A-FF83-4B58-BBD9-7D889BEE6625}" presName="vert1" presStyleCnt="0"/>
      <dgm:spPr/>
    </dgm:pt>
    <dgm:pt modelId="{11004847-3881-4AD4-BEFA-FA2A0011C541}" type="pres">
      <dgm:prSet presAssocID="{8AA69D50-76C7-4C4B-A396-320D346F13E0}" presName="thickLine" presStyleLbl="alignNode1" presStyleIdx="2" presStyleCnt="3"/>
      <dgm:spPr/>
    </dgm:pt>
    <dgm:pt modelId="{25402D68-0171-43DA-A3DD-9BD03AF1443E}" type="pres">
      <dgm:prSet presAssocID="{8AA69D50-76C7-4C4B-A396-320D346F13E0}" presName="horz1" presStyleCnt="0"/>
      <dgm:spPr/>
    </dgm:pt>
    <dgm:pt modelId="{7BF56196-0E49-4E51-A2D6-8821306D0EDE}" type="pres">
      <dgm:prSet presAssocID="{8AA69D50-76C7-4C4B-A396-320D346F13E0}" presName="tx1" presStyleLbl="revTx" presStyleIdx="2" presStyleCnt="3"/>
      <dgm:spPr/>
    </dgm:pt>
    <dgm:pt modelId="{AA0C14E7-BD0F-4361-8614-EFEEE446C19C}" type="pres">
      <dgm:prSet presAssocID="{8AA69D50-76C7-4C4B-A396-320D346F13E0}" presName="vert1" presStyleCnt="0"/>
      <dgm:spPr/>
    </dgm:pt>
  </dgm:ptLst>
  <dgm:cxnLst>
    <dgm:cxn modelId="{907B205E-26DC-4112-8DFC-DD9AA1EC4B5B}" type="presOf" srcId="{8AA69D50-76C7-4C4B-A396-320D346F13E0}" destId="{7BF56196-0E49-4E51-A2D6-8821306D0EDE}" srcOrd="0" destOrd="0" presId="urn:microsoft.com/office/officeart/2008/layout/LinedList"/>
    <dgm:cxn modelId="{96522A52-06F5-4177-A5D2-0C843DC6C0F8}" type="presOf" srcId="{55AECE6A-FF83-4B58-BBD9-7D889BEE6625}" destId="{52266B55-6573-473C-A42E-ED420BD700A5}" srcOrd="0" destOrd="0" presId="urn:microsoft.com/office/officeart/2008/layout/LinedList"/>
    <dgm:cxn modelId="{2F365F7C-7B0A-47A2-9EA8-EC73CABA56D4}" srcId="{7C27CF04-84AC-46A4-9AC9-9A65DBB1F149}" destId="{55AECE6A-FF83-4B58-BBD9-7D889BEE6625}" srcOrd="1" destOrd="0" parTransId="{274FEB99-CC27-4827-8A23-E57CA1090943}" sibTransId="{F03429E6-BC9C-4945-AFF6-9107BD905BF7}"/>
    <dgm:cxn modelId="{5B5094B8-492D-41D6-974F-FE16CCA0F0C5}" type="presOf" srcId="{EF4C0808-F42F-4A74-BB9B-223C5E456CE6}" destId="{C39AAAE1-4651-4329-9BA7-A28AA0B0BB3D}" srcOrd="0" destOrd="0" presId="urn:microsoft.com/office/officeart/2008/layout/LinedList"/>
    <dgm:cxn modelId="{BDA39ACA-C02E-4C90-85AC-E9B1135A624E}" type="presOf" srcId="{7C27CF04-84AC-46A4-9AC9-9A65DBB1F149}" destId="{3FF1905B-8053-4703-8405-F97815831D3C}" srcOrd="0" destOrd="0" presId="urn:microsoft.com/office/officeart/2008/layout/LinedList"/>
    <dgm:cxn modelId="{20650BCE-4516-4679-A51C-A13B7BBBE129}" srcId="{7C27CF04-84AC-46A4-9AC9-9A65DBB1F149}" destId="{EF4C0808-F42F-4A74-BB9B-223C5E456CE6}" srcOrd="0" destOrd="0" parTransId="{9CDF5077-4E8B-4309-9FBC-31CCB2F566B5}" sibTransId="{354048C7-4F65-4EA5-9830-E27B63440FBD}"/>
    <dgm:cxn modelId="{979208FD-0F67-4300-8799-0C77F742B7E5}" srcId="{7C27CF04-84AC-46A4-9AC9-9A65DBB1F149}" destId="{8AA69D50-76C7-4C4B-A396-320D346F13E0}" srcOrd="2" destOrd="0" parTransId="{825474A3-B57B-483E-97D9-A2BC0760CD71}" sibTransId="{060A18B2-E6A0-4798-9437-9AF4FC9F7C5B}"/>
    <dgm:cxn modelId="{93801EEE-8929-488F-84BA-9CF5577EC334}" type="presParOf" srcId="{3FF1905B-8053-4703-8405-F97815831D3C}" destId="{6084BE17-1765-4178-9F3C-B6D64CC7AFDF}" srcOrd="0" destOrd="0" presId="urn:microsoft.com/office/officeart/2008/layout/LinedList"/>
    <dgm:cxn modelId="{CEFFD0F6-13C8-4140-872E-80ADA73912E1}" type="presParOf" srcId="{3FF1905B-8053-4703-8405-F97815831D3C}" destId="{0BCF2833-A117-4A23-8A59-B185CCE871F4}" srcOrd="1" destOrd="0" presId="urn:microsoft.com/office/officeart/2008/layout/LinedList"/>
    <dgm:cxn modelId="{95BCE45A-FCF4-4086-B8CD-5181CB8619FA}" type="presParOf" srcId="{0BCF2833-A117-4A23-8A59-B185CCE871F4}" destId="{C39AAAE1-4651-4329-9BA7-A28AA0B0BB3D}" srcOrd="0" destOrd="0" presId="urn:microsoft.com/office/officeart/2008/layout/LinedList"/>
    <dgm:cxn modelId="{F19092E0-4637-47F2-A83C-FEB9915DC796}" type="presParOf" srcId="{0BCF2833-A117-4A23-8A59-B185CCE871F4}" destId="{4B4FDB2E-05DF-49B1-8107-DE9B7BD7B712}" srcOrd="1" destOrd="0" presId="urn:microsoft.com/office/officeart/2008/layout/LinedList"/>
    <dgm:cxn modelId="{83DCB2F3-B278-4847-A48E-9C0D1277282A}" type="presParOf" srcId="{3FF1905B-8053-4703-8405-F97815831D3C}" destId="{DEDDDD07-696E-4197-8652-5BAF5D26F0DD}" srcOrd="2" destOrd="0" presId="urn:microsoft.com/office/officeart/2008/layout/LinedList"/>
    <dgm:cxn modelId="{6993F2A0-BF27-4CDF-BA1B-EE11FF3EA1B1}" type="presParOf" srcId="{3FF1905B-8053-4703-8405-F97815831D3C}" destId="{E8E7E0A3-2E0D-4F3F-A6F1-84B33D8381D9}" srcOrd="3" destOrd="0" presId="urn:microsoft.com/office/officeart/2008/layout/LinedList"/>
    <dgm:cxn modelId="{498BDB95-8D10-43F9-BF91-E3C5BADD495A}" type="presParOf" srcId="{E8E7E0A3-2E0D-4F3F-A6F1-84B33D8381D9}" destId="{52266B55-6573-473C-A42E-ED420BD700A5}" srcOrd="0" destOrd="0" presId="urn:microsoft.com/office/officeart/2008/layout/LinedList"/>
    <dgm:cxn modelId="{35E2859E-A90A-4499-9554-FC587AECB371}" type="presParOf" srcId="{E8E7E0A3-2E0D-4F3F-A6F1-84B33D8381D9}" destId="{3FBF97AC-6E01-42DC-9882-07D2210F3A6A}" srcOrd="1" destOrd="0" presId="urn:microsoft.com/office/officeart/2008/layout/LinedList"/>
    <dgm:cxn modelId="{61E6E14D-B50A-43A3-9783-95F68542CDCD}" type="presParOf" srcId="{3FF1905B-8053-4703-8405-F97815831D3C}" destId="{11004847-3881-4AD4-BEFA-FA2A0011C541}" srcOrd="4" destOrd="0" presId="urn:microsoft.com/office/officeart/2008/layout/LinedList"/>
    <dgm:cxn modelId="{86448662-F03B-4BCA-9CCE-BC1D5A9D6D29}" type="presParOf" srcId="{3FF1905B-8053-4703-8405-F97815831D3C}" destId="{25402D68-0171-43DA-A3DD-9BD03AF1443E}" srcOrd="5" destOrd="0" presId="urn:microsoft.com/office/officeart/2008/layout/LinedList"/>
    <dgm:cxn modelId="{FFCD483F-D325-4B83-B151-307B7F81AED5}" type="presParOf" srcId="{25402D68-0171-43DA-A3DD-9BD03AF1443E}" destId="{7BF56196-0E49-4E51-A2D6-8821306D0EDE}" srcOrd="0" destOrd="0" presId="urn:microsoft.com/office/officeart/2008/layout/LinedList"/>
    <dgm:cxn modelId="{797913B0-A7FD-4E1B-9CEF-80156351B08C}" type="presParOf" srcId="{25402D68-0171-43DA-A3DD-9BD03AF1443E}" destId="{AA0C14E7-BD0F-4361-8614-EFEEE446C1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7CDDC-A1CE-47D2-9343-4D905E22D353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7DB8AB2-2D60-41B4-B743-F0970E8ACAA0}">
      <dgm:prSet custT="1"/>
      <dgm:spPr/>
      <dgm:t>
        <a:bodyPr/>
        <a:lstStyle/>
        <a:p>
          <a:r>
            <a:rPr lang="hr-HR" sz="1600" b="1" dirty="0"/>
            <a:t>na kraju se doda krumpirov škrob tako da masa ne bude ni pretvrda ni previše mekana</a:t>
          </a:r>
          <a:endParaRPr lang="en-US" sz="1600" dirty="0"/>
        </a:p>
      </dgm:t>
    </dgm:pt>
    <dgm:pt modelId="{7A237E43-8DAD-4FCE-8F75-A3BB54C2F861}" type="parTrans" cxnId="{F8639630-D0E0-4652-8F57-A648EC9011B4}">
      <dgm:prSet/>
      <dgm:spPr/>
      <dgm:t>
        <a:bodyPr/>
        <a:lstStyle/>
        <a:p>
          <a:endParaRPr lang="en-US"/>
        </a:p>
      </dgm:t>
    </dgm:pt>
    <dgm:pt modelId="{2E7FD2A1-932E-481F-B69C-ACD8592677B3}" type="sibTrans" cxnId="{F8639630-D0E0-4652-8F57-A648EC9011B4}">
      <dgm:prSet/>
      <dgm:spPr/>
      <dgm:t>
        <a:bodyPr/>
        <a:lstStyle/>
        <a:p>
          <a:endParaRPr lang="en-US"/>
        </a:p>
      </dgm:t>
    </dgm:pt>
    <dgm:pt modelId="{5481237A-A51B-4D8F-B24B-5EEBE0D78F97}">
      <dgm:prSet custT="1"/>
      <dgm:spPr/>
      <dgm:t>
        <a:bodyPr/>
        <a:lstStyle/>
        <a:p>
          <a:r>
            <a:rPr lang="hr-HR" sz="1600" b="1" dirty="0"/>
            <a:t>od pergament papira naprave se tuljci (“</a:t>
          </a:r>
          <a:r>
            <a:rPr lang="hr-HR" sz="1600" b="1" dirty="0" err="1"/>
            <a:t>škrnicli</a:t>
          </a:r>
          <a:r>
            <a:rPr lang="hr-HR" sz="1600" b="1" dirty="0"/>
            <a:t>”) i u njih se stave limene </a:t>
          </a:r>
          <a:r>
            <a:rPr lang="hr-HR" sz="1600" b="1" dirty="0" err="1"/>
            <a:t>tilne</a:t>
          </a:r>
          <a:r>
            <a:rPr lang="hr-HR" sz="1600" b="1" dirty="0"/>
            <a:t> raznih oblika</a:t>
          </a:r>
          <a:endParaRPr lang="en-US" sz="1600" dirty="0"/>
        </a:p>
      </dgm:t>
    </dgm:pt>
    <dgm:pt modelId="{00FE8223-A154-4CE6-8E39-53A72D1F5932}" type="parTrans" cxnId="{5CD8605C-7B8B-4317-AF34-1632BE7084C5}">
      <dgm:prSet/>
      <dgm:spPr/>
      <dgm:t>
        <a:bodyPr/>
        <a:lstStyle/>
        <a:p>
          <a:endParaRPr lang="en-US"/>
        </a:p>
      </dgm:t>
    </dgm:pt>
    <dgm:pt modelId="{0FAB6373-C1E7-4882-9A6B-64FCA0B07191}" type="sibTrans" cxnId="{5CD8605C-7B8B-4317-AF34-1632BE7084C5}">
      <dgm:prSet/>
      <dgm:spPr/>
      <dgm:t>
        <a:bodyPr/>
        <a:lstStyle/>
        <a:p>
          <a:endParaRPr lang="en-US"/>
        </a:p>
      </dgm:t>
    </dgm:pt>
    <dgm:pt modelId="{49EE83CE-B778-465B-834F-B43A91B89056}">
      <dgm:prSet custT="1"/>
      <dgm:spPr/>
      <dgm:t>
        <a:bodyPr/>
        <a:lstStyle/>
        <a:p>
          <a:r>
            <a:rPr lang="hr-HR" sz="1600" b="1" dirty="0"/>
            <a:t>kakav je oblik </a:t>
          </a:r>
          <a:r>
            <a:rPr lang="hr-HR" sz="1600" b="1" dirty="0" err="1"/>
            <a:t>tilne</a:t>
          </a:r>
          <a:r>
            <a:rPr lang="hr-HR" sz="1600" b="1" dirty="0"/>
            <a:t>, takvog će oblika biti i ukrasi</a:t>
          </a:r>
          <a:endParaRPr lang="en-US" sz="1600" dirty="0"/>
        </a:p>
      </dgm:t>
    </dgm:pt>
    <dgm:pt modelId="{6E3B9C08-FEE4-4D5E-BE24-B0882C81564A}" type="parTrans" cxnId="{50A2000A-00D2-4EF9-B20C-355C8AC1DFC6}">
      <dgm:prSet/>
      <dgm:spPr/>
      <dgm:t>
        <a:bodyPr/>
        <a:lstStyle/>
        <a:p>
          <a:endParaRPr lang="en-US"/>
        </a:p>
      </dgm:t>
    </dgm:pt>
    <dgm:pt modelId="{6E1FE114-655A-46B6-8A07-002B8F2C558B}" type="sibTrans" cxnId="{50A2000A-00D2-4EF9-B20C-355C8AC1DFC6}">
      <dgm:prSet/>
      <dgm:spPr/>
      <dgm:t>
        <a:bodyPr/>
        <a:lstStyle/>
        <a:p>
          <a:endParaRPr lang="en-US"/>
        </a:p>
      </dgm:t>
    </dgm:pt>
    <dgm:pt modelId="{10BE601F-A357-442A-B1A7-08D6C36CDAEE}">
      <dgm:prSet custT="1"/>
      <dgm:spPr/>
      <dgm:t>
        <a:bodyPr/>
        <a:lstStyle/>
        <a:p>
          <a:r>
            <a:rPr lang="hr-HR" sz="1600" b="1" dirty="0"/>
            <a:t>zatim se smjesa stavi u tuljac i pritiskom tuljca  smjesa pada na već obojanu podlogu te se izrađuju različiti ukrasi na licitaru</a:t>
          </a:r>
          <a:endParaRPr lang="en-US" sz="1600" dirty="0"/>
        </a:p>
      </dgm:t>
    </dgm:pt>
    <dgm:pt modelId="{542D96EF-BB63-49B3-852D-E34F45505C9F}" type="parTrans" cxnId="{18DB817C-1778-42BC-B1EF-5C96086DFF33}">
      <dgm:prSet/>
      <dgm:spPr/>
      <dgm:t>
        <a:bodyPr/>
        <a:lstStyle/>
        <a:p>
          <a:endParaRPr lang="en-US"/>
        </a:p>
      </dgm:t>
    </dgm:pt>
    <dgm:pt modelId="{C0FE5AF4-2789-4DC6-A224-F577137830FA}" type="sibTrans" cxnId="{18DB817C-1778-42BC-B1EF-5C96086DFF33}">
      <dgm:prSet/>
      <dgm:spPr/>
      <dgm:t>
        <a:bodyPr/>
        <a:lstStyle/>
        <a:p>
          <a:endParaRPr lang="en-US"/>
        </a:p>
      </dgm:t>
    </dgm:pt>
    <dgm:pt modelId="{CD788412-F661-418C-ADA0-256A45F31836}">
      <dgm:prSet/>
      <dgm:spPr/>
      <dgm:t>
        <a:bodyPr/>
        <a:lstStyle/>
        <a:p>
          <a:r>
            <a:rPr lang="hr-HR" b="1" dirty="0"/>
            <a:t>koristeći svoju maštu ukrasi na licitarima su različiti po čemu je i svaki medičar specifičan </a:t>
          </a:r>
          <a:endParaRPr lang="en-US" dirty="0"/>
        </a:p>
      </dgm:t>
    </dgm:pt>
    <dgm:pt modelId="{8B0B00F9-B5F2-4625-95F5-C8EB60E9030D}" type="parTrans" cxnId="{B0CC34BD-030A-4AB9-ACA9-13C6E7350037}">
      <dgm:prSet/>
      <dgm:spPr/>
      <dgm:t>
        <a:bodyPr/>
        <a:lstStyle/>
        <a:p>
          <a:endParaRPr lang="en-US"/>
        </a:p>
      </dgm:t>
    </dgm:pt>
    <dgm:pt modelId="{8D38E0AC-9D6E-439B-B9D3-6E29193DDD55}" type="sibTrans" cxnId="{B0CC34BD-030A-4AB9-ACA9-13C6E7350037}">
      <dgm:prSet/>
      <dgm:spPr/>
      <dgm:t>
        <a:bodyPr/>
        <a:lstStyle/>
        <a:p>
          <a:endParaRPr lang="en-US"/>
        </a:p>
      </dgm:t>
    </dgm:pt>
    <dgm:pt modelId="{E4C50899-8453-415B-94DD-A072820A2DDA}">
      <dgm:prSet/>
      <dgm:spPr/>
      <dgm:t>
        <a:bodyPr/>
        <a:lstStyle/>
        <a:p>
          <a:r>
            <a:rPr lang="hr-HR" b="1" dirty="0"/>
            <a:t>nakon toga licitari se suše i kada je ukras suh slažu se u drvene sanduke</a:t>
          </a:r>
          <a:endParaRPr lang="en-US" dirty="0"/>
        </a:p>
      </dgm:t>
    </dgm:pt>
    <dgm:pt modelId="{3212E3FF-016A-4D74-BFD3-D9C7315F0DEB}" type="parTrans" cxnId="{5A0D5DAC-6A50-4325-98BE-498C5E628743}">
      <dgm:prSet/>
      <dgm:spPr/>
      <dgm:t>
        <a:bodyPr/>
        <a:lstStyle/>
        <a:p>
          <a:endParaRPr lang="en-US"/>
        </a:p>
      </dgm:t>
    </dgm:pt>
    <dgm:pt modelId="{A8F6355B-E1D0-43AA-AE16-97BA1CBC06C6}" type="sibTrans" cxnId="{5A0D5DAC-6A50-4325-98BE-498C5E628743}">
      <dgm:prSet/>
      <dgm:spPr/>
      <dgm:t>
        <a:bodyPr/>
        <a:lstStyle/>
        <a:p>
          <a:endParaRPr lang="en-US"/>
        </a:p>
      </dgm:t>
    </dgm:pt>
    <dgm:pt modelId="{BAAF0331-3C3C-41C6-BD35-528426248865}" type="pres">
      <dgm:prSet presAssocID="{2147CDDC-A1CE-47D2-9343-4D905E22D353}" presName="Name0" presStyleCnt="0">
        <dgm:presLayoutVars>
          <dgm:dir/>
          <dgm:resizeHandles val="exact"/>
        </dgm:presLayoutVars>
      </dgm:prSet>
      <dgm:spPr/>
    </dgm:pt>
    <dgm:pt modelId="{88B2EC0C-4DF2-4752-AA76-EED625F14B5F}" type="pres">
      <dgm:prSet presAssocID="{37DB8AB2-2D60-41B4-B743-F0970E8ACAA0}" presName="node" presStyleLbl="node1" presStyleIdx="0" presStyleCnt="6">
        <dgm:presLayoutVars>
          <dgm:bulletEnabled val="1"/>
        </dgm:presLayoutVars>
      </dgm:prSet>
      <dgm:spPr/>
    </dgm:pt>
    <dgm:pt modelId="{50CC2A7B-98E2-4A32-923F-81FAFF3BC894}" type="pres">
      <dgm:prSet presAssocID="{2E7FD2A1-932E-481F-B69C-ACD8592677B3}" presName="sibTrans" presStyleLbl="sibTrans1D1" presStyleIdx="0" presStyleCnt="5"/>
      <dgm:spPr/>
    </dgm:pt>
    <dgm:pt modelId="{FC84F3B3-7261-494C-AE60-11D82D8C1768}" type="pres">
      <dgm:prSet presAssocID="{2E7FD2A1-932E-481F-B69C-ACD8592677B3}" presName="connectorText" presStyleLbl="sibTrans1D1" presStyleIdx="0" presStyleCnt="5"/>
      <dgm:spPr/>
    </dgm:pt>
    <dgm:pt modelId="{541718FC-8F61-44DD-8BA1-1EBEB2EFD25F}" type="pres">
      <dgm:prSet presAssocID="{5481237A-A51B-4D8F-B24B-5EEBE0D78F97}" presName="node" presStyleLbl="node1" presStyleIdx="1" presStyleCnt="6" custLinFactNeighborX="-107" custLinFactNeighborY="7323">
        <dgm:presLayoutVars>
          <dgm:bulletEnabled val="1"/>
        </dgm:presLayoutVars>
      </dgm:prSet>
      <dgm:spPr/>
    </dgm:pt>
    <dgm:pt modelId="{A340BB1A-BFB5-4F06-987D-C424A9CC094F}" type="pres">
      <dgm:prSet presAssocID="{0FAB6373-C1E7-4882-9A6B-64FCA0B07191}" presName="sibTrans" presStyleLbl="sibTrans1D1" presStyleIdx="1" presStyleCnt="5"/>
      <dgm:spPr/>
    </dgm:pt>
    <dgm:pt modelId="{95A49F3A-B521-4FC5-86CD-10B740648C21}" type="pres">
      <dgm:prSet presAssocID="{0FAB6373-C1E7-4882-9A6B-64FCA0B07191}" presName="connectorText" presStyleLbl="sibTrans1D1" presStyleIdx="1" presStyleCnt="5"/>
      <dgm:spPr/>
    </dgm:pt>
    <dgm:pt modelId="{087007E7-E4D4-44DE-BEAC-D144A70F1632}" type="pres">
      <dgm:prSet presAssocID="{49EE83CE-B778-465B-834F-B43A91B89056}" presName="node" presStyleLbl="node1" presStyleIdx="2" presStyleCnt="6">
        <dgm:presLayoutVars>
          <dgm:bulletEnabled val="1"/>
        </dgm:presLayoutVars>
      </dgm:prSet>
      <dgm:spPr/>
    </dgm:pt>
    <dgm:pt modelId="{BD936CB0-5964-4412-B16B-7F0F8A4AC58F}" type="pres">
      <dgm:prSet presAssocID="{6E1FE114-655A-46B6-8A07-002B8F2C558B}" presName="sibTrans" presStyleLbl="sibTrans1D1" presStyleIdx="2" presStyleCnt="5"/>
      <dgm:spPr/>
    </dgm:pt>
    <dgm:pt modelId="{82CFD74A-42B3-4B53-867B-35C77E40ECCF}" type="pres">
      <dgm:prSet presAssocID="{6E1FE114-655A-46B6-8A07-002B8F2C558B}" presName="connectorText" presStyleLbl="sibTrans1D1" presStyleIdx="2" presStyleCnt="5"/>
      <dgm:spPr/>
    </dgm:pt>
    <dgm:pt modelId="{349CDD9A-8D7C-4726-A88A-133AA3BCF4E1}" type="pres">
      <dgm:prSet presAssocID="{10BE601F-A357-442A-B1A7-08D6C36CDAEE}" presName="node" presStyleLbl="node1" presStyleIdx="3" presStyleCnt="6">
        <dgm:presLayoutVars>
          <dgm:bulletEnabled val="1"/>
        </dgm:presLayoutVars>
      </dgm:prSet>
      <dgm:spPr/>
    </dgm:pt>
    <dgm:pt modelId="{CEDE05F7-CBD2-41FA-B44D-A8E4C0E2851E}" type="pres">
      <dgm:prSet presAssocID="{C0FE5AF4-2789-4DC6-A224-F577137830FA}" presName="sibTrans" presStyleLbl="sibTrans1D1" presStyleIdx="3" presStyleCnt="5"/>
      <dgm:spPr/>
    </dgm:pt>
    <dgm:pt modelId="{94164FBC-DF42-4DF7-B13C-5A533F51A105}" type="pres">
      <dgm:prSet presAssocID="{C0FE5AF4-2789-4DC6-A224-F577137830FA}" presName="connectorText" presStyleLbl="sibTrans1D1" presStyleIdx="3" presStyleCnt="5"/>
      <dgm:spPr/>
    </dgm:pt>
    <dgm:pt modelId="{FE5E835C-5EDA-4785-9CA4-9FF5DD5F34A8}" type="pres">
      <dgm:prSet presAssocID="{CD788412-F661-418C-ADA0-256A45F31836}" presName="node" presStyleLbl="node1" presStyleIdx="4" presStyleCnt="6">
        <dgm:presLayoutVars>
          <dgm:bulletEnabled val="1"/>
        </dgm:presLayoutVars>
      </dgm:prSet>
      <dgm:spPr/>
    </dgm:pt>
    <dgm:pt modelId="{E178B4D7-93C8-4701-A0E9-1D0A15B10BFC}" type="pres">
      <dgm:prSet presAssocID="{8D38E0AC-9D6E-439B-B9D3-6E29193DDD55}" presName="sibTrans" presStyleLbl="sibTrans1D1" presStyleIdx="4" presStyleCnt="5"/>
      <dgm:spPr/>
    </dgm:pt>
    <dgm:pt modelId="{3077F871-5038-497E-98C7-D8F7127E7F99}" type="pres">
      <dgm:prSet presAssocID="{8D38E0AC-9D6E-439B-B9D3-6E29193DDD55}" presName="connectorText" presStyleLbl="sibTrans1D1" presStyleIdx="4" presStyleCnt="5"/>
      <dgm:spPr/>
    </dgm:pt>
    <dgm:pt modelId="{08EB104E-F647-4381-B88F-3D838B86070C}" type="pres">
      <dgm:prSet presAssocID="{E4C50899-8453-415B-94DD-A072820A2DDA}" presName="node" presStyleLbl="node1" presStyleIdx="5" presStyleCnt="6">
        <dgm:presLayoutVars>
          <dgm:bulletEnabled val="1"/>
        </dgm:presLayoutVars>
      </dgm:prSet>
      <dgm:spPr/>
    </dgm:pt>
  </dgm:ptLst>
  <dgm:cxnLst>
    <dgm:cxn modelId="{A6229807-A2D8-4EEF-A20C-F89ACF500854}" type="presOf" srcId="{5481237A-A51B-4D8F-B24B-5EEBE0D78F97}" destId="{541718FC-8F61-44DD-8BA1-1EBEB2EFD25F}" srcOrd="0" destOrd="0" presId="urn:microsoft.com/office/officeart/2016/7/layout/RepeatingBendingProcessNew"/>
    <dgm:cxn modelId="{50A2000A-00D2-4EF9-B20C-355C8AC1DFC6}" srcId="{2147CDDC-A1CE-47D2-9343-4D905E22D353}" destId="{49EE83CE-B778-465B-834F-B43A91B89056}" srcOrd="2" destOrd="0" parTransId="{6E3B9C08-FEE4-4D5E-BE24-B0882C81564A}" sibTransId="{6E1FE114-655A-46B6-8A07-002B8F2C558B}"/>
    <dgm:cxn modelId="{21CE4B0E-ECC9-407C-B6D9-990D4AA4C98C}" type="presOf" srcId="{2E7FD2A1-932E-481F-B69C-ACD8592677B3}" destId="{FC84F3B3-7261-494C-AE60-11D82D8C1768}" srcOrd="1" destOrd="0" presId="urn:microsoft.com/office/officeart/2016/7/layout/RepeatingBendingProcessNew"/>
    <dgm:cxn modelId="{CBEFB82F-3F86-45EC-826F-0C109375202C}" type="presOf" srcId="{CD788412-F661-418C-ADA0-256A45F31836}" destId="{FE5E835C-5EDA-4785-9CA4-9FF5DD5F34A8}" srcOrd="0" destOrd="0" presId="urn:microsoft.com/office/officeart/2016/7/layout/RepeatingBendingProcessNew"/>
    <dgm:cxn modelId="{F8639630-D0E0-4652-8F57-A648EC9011B4}" srcId="{2147CDDC-A1CE-47D2-9343-4D905E22D353}" destId="{37DB8AB2-2D60-41B4-B743-F0970E8ACAA0}" srcOrd="0" destOrd="0" parTransId="{7A237E43-8DAD-4FCE-8F75-A3BB54C2F861}" sibTransId="{2E7FD2A1-932E-481F-B69C-ACD8592677B3}"/>
    <dgm:cxn modelId="{5CD8605C-7B8B-4317-AF34-1632BE7084C5}" srcId="{2147CDDC-A1CE-47D2-9343-4D905E22D353}" destId="{5481237A-A51B-4D8F-B24B-5EEBE0D78F97}" srcOrd="1" destOrd="0" parTransId="{00FE8223-A154-4CE6-8E39-53A72D1F5932}" sibTransId="{0FAB6373-C1E7-4882-9A6B-64FCA0B07191}"/>
    <dgm:cxn modelId="{1198BF47-6868-48A3-99A4-6443D728D5D5}" type="presOf" srcId="{10BE601F-A357-442A-B1A7-08D6C36CDAEE}" destId="{349CDD9A-8D7C-4726-A88A-133AA3BCF4E1}" srcOrd="0" destOrd="0" presId="urn:microsoft.com/office/officeart/2016/7/layout/RepeatingBendingProcessNew"/>
    <dgm:cxn modelId="{1F6C796D-E931-4828-9828-6A9397952FA5}" type="presOf" srcId="{2147CDDC-A1CE-47D2-9343-4D905E22D353}" destId="{BAAF0331-3C3C-41C6-BD35-528426248865}" srcOrd="0" destOrd="0" presId="urn:microsoft.com/office/officeart/2016/7/layout/RepeatingBendingProcessNew"/>
    <dgm:cxn modelId="{6AE96158-4766-4829-8DC8-564F49831BF5}" type="presOf" srcId="{8D38E0AC-9D6E-439B-B9D3-6E29193DDD55}" destId="{3077F871-5038-497E-98C7-D8F7127E7F99}" srcOrd="1" destOrd="0" presId="urn:microsoft.com/office/officeart/2016/7/layout/RepeatingBendingProcessNew"/>
    <dgm:cxn modelId="{18DB817C-1778-42BC-B1EF-5C96086DFF33}" srcId="{2147CDDC-A1CE-47D2-9343-4D905E22D353}" destId="{10BE601F-A357-442A-B1A7-08D6C36CDAEE}" srcOrd="3" destOrd="0" parTransId="{542D96EF-BB63-49B3-852D-E34F45505C9F}" sibTransId="{C0FE5AF4-2789-4DC6-A224-F577137830FA}"/>
    <dgm:cxn modelId="{DBC9B393-CBCA-4CAA-B5E1-F560EBF64582}" type="presOf" srcId="{0FAB6373-C1E7-4882-9A6B-64FCA0B07191}" destId="{95A49F3A-B521-4FC5-86CD-10B740648C21}" srcOrd="1" destOrd="0" presId="urn:microsoft.com/office/officeart/2016/7/layout/RepeatingBendingProcessNew"/>
    <dgm:cxn modelId="{B90B1094-3A74-492D-B075-171B2510654C}" type="presOf" srcId="{C0FE5AF4-2789-4DC6-A224-F577137830FA}" destId="{94164FBC-DF42-4DF7-B13C-5A533F51A105}" srcOrd="1" destOrd="0" presId="urn:microsoft.com/office/officeart/2016/7/layout/RepeatingBendingProcessNew"/>
    <dgm:cxn modelId="{171B3C95-EDD5-4DBC-8F40-E9981C069F9E}" type="presOf" srcId="{C0FE5AF4-2789-4DC6-A224-F577137830FA}" destId="{CEDE05F7-CBD2-41FA-B44D-A8E4C0E2851E}" srcOrd="0" destOrd="0" presId="urn:microsoft.com/office/officeart/2016/7/layout/RepeatingBendingProcessNew"/>
    <dgm:cxn modelId="{F3665498-567C-414D-B5D5-E4452DFC104F}" type="presOf" srcId="{2E7FD2A1-932E-481F-B69C-ACD8592677B3}" destId="{50CC2A7B-98E2-4A32-923F-81FAFF3BC894}" srcOrd="0" destOrd="0" presId="urn:microsoft.com/office/officeart/2016/7/layout/RepeatingBendingProcessNew"/>
    <dgm:cxn modelId="{5A0D5DAC-6A50-4325-98BE-498C5E628743}" srcId="{2147CDDC-A1CE-47D2-9343-4D905E22D353}" destId="{E4C50899-8453-415B-94DD-A072820A2DDA}" srcOrd="5" destOrd="0" parTransId="{3212E3FF-016A-4D74-BFD3-D9C7315F0DEB}" sibTransId="{A8F6355B-E1D0-43AA-AE16-97BA1CBC06C6}"/>
    <dgm:cxn modelId="{3F56D2AE-E313-4502-984B-DCEB91945117}" type="presOf" srcId="{E4C50899-8453-415B-94DD-A072820A2DDA}" destId="{08EB104E-F647-4381-B88F-3D838B86070C}" srcOrd="0" destOrd="0" presId="urn:microsoft.com/office/officeart/2016/7/layout/RepeatingBendingProcessNew"/>
    <dgm:cxn modelId="{262F2CB0-DEFF-4873-9085-4519D5453A67}" type="presOf" srcId="{6E1FE114-655A-46B6-8A07-002B8F2C558B}" destId="{BD936CB0-5964-4412-B16B-7F0F8A4AC58F}" srcOrd="0" destOrd="0" presId="urn:microsoft.com/office/officeart/2016/7/layout/RepeatingBendingProcessNew"/>
    <dgm:cxn modelId="{B0CC34BD-030A-4AB9-ACA9-13C6E7350037}" srcId="{2147CDDC-A1CE-47D2-9343-4D905E22D353}" destId="{CD788412-F661-418C-ADA0-256A45F31836}" srcOrd="4" destOrd="0" parTransId="{8B0B00F9-B5F2-4625-95F5-C8EB60E9030D}" sibTransId="{8D38E0AC-9D6E-439B-B9D3-6E29193DDD55}"/>
    <dgm:cxn modelId="{780C53CF-4D1C-4563-896E-5A659ABAD3B3}" type="presOf" srcId="{37DB8AB2-2D60-41B4-B743-F0970E8ACAA0}" destId="{88B2EC0C-4DF2-4752-AA76-EED625F14B5F}" srcOrd="0" destOrd="0" presId="urn:microsoft.com/office/officeart/2016/7/layout/RepeatingBendingProcessNew"/>
    <dgm:cxn modelId="{EAE3F7E1-449B-44FD-91A3-63283DA2E347}" type="presOf" srcId="{0FAB6373-C1E7-4882-9A6B-64FCA0B07191}" destId="{A340BB1A-BFB5-4F06-987D-C424A9CC094F}" srcOrd="0" destOrd="0" presId="urn:microsoft.com/office/officeart/2016/7/layout/RepeatingBendingProcessNew"/>
    <dgm:cxn modelId="{E0BBBEE9-2E9B-4BEB-962C-587B6B9AD1F3}" type="presOf" srcId="{8D38E0AC-9D6E-439B-B9D3-6E29193DDD55}" destId="{E178B4D7-93C8-4701-A0E9-1D0A15B10BFC}" srcOrd="0" destOrd="0" presId="urn:microsoft.com/office/officeart/2016/7/layout/RepeatingBendingProcessNew"/>
    <dgm:cxn modelId="{627989F9-EFA7-4177-9826-B4D0FC6B052B}" type="presOf" srcId="{49EE83CE-B778-465B-834F-B43A91B89056}" destId="{087007E7-E4D4-44DE-BEAC-D144A70F1632}" srcOrd="0" destOrd="0" presId="urn:microsoft.com/office/officeart/2016/7/layout/RepeatingBendingProcessNew"/>
    <dgm:cxn modelId="{5411E0FF-9B24-428F-9D89-4C01EFED487A}" type="presOf" srcId="{6E1FE114-655A-46B6-8A07-002B8F2C558B}" destId="{82CFD74A-42B3-4B53-867B-35C77E40ECCF}" srcOrd="1" destOrd="0" presId="urn:microsoft.com/office/officeart/2016/7/layout/RepeatingBendingProcessNew"/>
    <dgm:cxn modelId="{1A75EE6C-10FE-4929-B138-4B33C660A1E0}" type="presParOf" srcId="{BAAF0331-3C3C-41C6-BD35-528426248865}" destId="{88B2EC0C-4DF2-4752-AA76-EED625F14B5F}" srcOrd="0" destOrd="0" presId="urn:microsoft.com/office/officeart/2016/7/layout/RepeatingBendingProcessNew"/>
    <dgm:cxn modelId="{3746C04C-ACB2-47B3-9D27-1B6478F91C8D}" type="presParOf" srcId="{BAAF0331-3C3C-41C6-BD35-528426248865}" destId="{50CC2A7B-98E2-4A32-923F-81FAFF3BC894}" srcOrd="1" destOrd="0" presId="urn:microsoft.com/office/officeart/2016/7/layout/RepeatingBendingProcessNew"/>
    <dgm:cxn modelId="{D12C5DDF-FCD0-4AAC-98BF-E5495816E793}" type="presParOf" srcId="{50CC2A7B-98E2-4A32-923F-81FAFF3BC894}" destId="{FC84F3B3-7261-494C-AE60-11D82D8C1768}" srcOrd="0" destOrd="0" presId="urn:microsoft.com/office/officeart/2016/7/layout/RepeatingBendingProcessNew"/>
    <dgm:cxn modelId="{AE3017BE-AEB1-4A63-B01B-DD54599BC0D0}" type="presParOf" srcId="{BAAF0331-3C3C-41C6-BD35-528426248865}" destId="{541718FC-8F61-44DD-8BA1-1EBEB2EFD25F}" srcOrd="2" destOrd="0" presId="urn:microsoft.com/office/officeart/2016/7/layout/RepeatingBendingProcessNew"/>
    <dgm:cxn modelId="{2C5F466E-2DA4-4355-B39E-5C2D6B0D9F87}" type="presParOf" srcId="{BAAF0331-3C3C-41C6-BD35-528426248865}" destId="{A340BB1A-BFB5-4F06-987D-C424A9CC094F}" srcOrd="3" destOrd="0" presId="urn:microsoft.com/office/officeart/2016/7/layout/RepeatingBendingProcessNew"/>
    <dgm:cxn modelId="{B23A1953-22A2-459F-BB73-F592C22040DF}" type="presParOf" srcId="{A340BB1A-BFB5-4F06-987D-C424A9CC094F}" destId="{95A49F3A-B521-4FC5-86CD-10B740648C21}" srcOrd="0" destOrd="0" presId="urn:microsoft.com/office/officeart/2016/7/layout/RepeatingBendingProcessNew"/>
    <dgm:cxn modelId="{B5CDF49C-DC5B-4B47-8EEA-BDAE1034B14A}" type="presParOf" srcId="{BAAF0331-3C3C-41C6-BD35-528426248865}" destId="{087007E7-E4D4-44DE-BEAC-D144A70F1632}" srcOrd="4" destOrd="0" presId="urn:microsoft.com/office/officeart/2016/7/layout/RepeatingBendingProcessNew"/>
    <dgm:cxn modelId="{D4C49329-951A-41F2-9621-7787EC69AAF9}" type="presParOf" srcId="{BAAF0331-3C3C-41C6-BD35-528426248865}" destId="{BD936CB0-5964-4412-B16B-7F0F8A4AC58F}" srcOrd="5" destOrd="0" presId="urn:microsoft.com/office/officeart/2016/7/layout/RepeatingBendingProcessNew"/>
    <dgm:cxn modelId="{CA31437E-C33D-42D2-AE29-F097EA004155}" type="presParOf" srcId="{BD936CB0-5964-4412-B16B-7F0F8A4AC58F}" destId="{82CFD74A-42B3-4B53-867B-35C77E40ECCF}" srcOrd="0" destOrd="0" presId="urn:microsoft.com/office/officeart/2016/7/layout/RepeatingBendingProcessNew"/>
    <dgm:cxn modelId="{ECB74851-C302-4AFF-8CFC-E0D2C939A747}" type="presParOf" srcId="{BAAF0331-3C3C-41C6-BD35-528426248865}" destId="{349CDD9A-8D7C-4726-A88A-133AA3BCF4E1}" srcOrd="6" destOrd="0" presId="urn:microsoft.com/office/officeart/2016/7/layout/RepeatingBendingProcessNew"/>
    <dgm:cxn modelId="{9DFDDA07-F328-4642-BBF0-A7C9250FAADA}" type="presParOf" srcId="{BAAF0331-3C3C-41C6-BD35-528426248865}" destId="{CEDE05F7-CBD2-41FA-B44D-A8E4C0E2851E}" srcOrd="7" destOrd="0" presId="urn:microsoft.com/office/officeart/2016/7/layout/RepeatingBendingProcessNew"/>
    <dgm:cxn modelId="{C85A45B7-15C5-48A6-80CA-5CC4C0D746F5}" type="presParOf" srcId="{CEDE05F7-CBD2-41FA-B44D-A8E4C0E2851E}" destId="{94164FBC-DF42-4DF7-B13C-5A533F51A105}" srcOrd="0" destOrd="0" presId="urn:microsoft.com/office/officeart/2016/7/layout/RepeatingBendingProcessNew"/>
    <dgm:cxn modelId="{53F5C000-C277-493B-8499-0FE14976A720}" type="presParOf" srcId="{BAAF0331-3C3C-41C6-BD35-528426248865}" destId="{FE5E835C-5EDA-4785-9CA4-9FF5DD5F34A8}" srcOrd="8" destOrd="0" presId="urn:microsoft.com/office/officeart/2016/7/layout/RepeatingBendingProcessNew"/>
    <dgm:cxn modelId="{93EEE661-A4EE-4C8F-AB25-018839D8EBCB}" type="presParOf" srcId="{BAAF0331-3C3C-41C6-BD35-528426248865}" destId="{E178B4D7-93C8-4701-A0E9-1D0A15B10BFC}" srcOrd="9" destOrd="0" presId="urn:microsoft.com/office/officeart/2016/7/layout/RepeatingBendingProcessNew"/>
    <dgm:cxn modelId="{1CFCBDD9-3217-466B-B269-7BD0A8222744}" type="presParOf" srcId="{E178B4D7-93C8-4701-A0E9-1D0A15B10BFC}" destId="{3077F871-5038-497E-98C7-D8F7127E7F99}" srcOrd="0" destOrd="0" presId="urn:microsoft.com/office/officeart/2016/7/layout/RepeatingBendingProcessNew"/>
    <dgm:cxn modelId="{C315015E-3ABA-4AEC-933C-EB9009B5926F}" type="presParOf" srcId="{BAAF0331-3C3C-41C6-BD35-528426248865}" destId="{08EB104E-F647-4381-B88F-3D838B86070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BE17-1765-4178-9F3C-B6D64CC7AFDF}">
      <dsp:nvSpPr>
        <dsp:cNvPr id="0" name=""/>
        <dsp:cNvSpPr/>
      </dsp:nvSpPr>
      <dsp:spPr>
        <a:xfrm>
          <a:off x="0" y="2425"/>
          <a:ext cx="4754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AAAE1-4651-4329-9BA7-A28AA0B0BB3D}">
      <dsp:nvSpPr>
        <dsp:cNvPr id="0" name=""/>
        <dsp:cNvSpPr/>
      </dsp:nvSpPr>
      <dsp:spPr>
        <a:xfrm>
          <a:off x="0" y="2425"/>
          <a:ext cx="4754880" cy="165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od boja se većinom koriste crvena, briljant roza, limun žuta,  plava i zelena</a:t>
          </a:r>
          <a:endParaRPr lang="en-US" sz="3100" kern="1200" dirty="0"/>
        </a:p>
      </dsp:txBody>
      <dsp:txXfrm>
        <a:off x="0" y="2425"/>
        <a:ext cx="4754880" cy="1653897"/>
      </dsp:txXfrm>
    </dsp:sp>
    <dsp:sp modelId="{DEDDDD07-696E-4197-8652-5BAF5D26F0DD}">
      <dsp:nvSpPr>
        <dsp:cNvPr id="0" name=""/>
        <dsp:cNvSpPr/>
      </dsp:nvSpPr>
      <dsp:spPr>
        <a:xfrm>
          <a:off x="0" y="1656323"/>
          <a:ext cx="4754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66B55-6573-473C-A42E-ED420BD700A5}">
      <dsp:nvSpPr>
        <dsp:cNvPr id="0" name=""/>
        <dsp:cNvSpPr/>
      </dsp:nvSpPr>
      <dsp:spPr>
        <a:xfrm>
          <a:off x="0" y="1656323"/>
          <a:ext cx="4754880" cy="165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/>
            <a:t>nakon bojanja licitari se suše obješeni na drvenim policama</a:t>
          </a:r>
          <a:endParaRPr lang="en-US" sz="3100" kern="1200"/>
        </a:p>
      </dsp:txBody>
      <dsp:txXfrm>
        <a:off x="0" y="1656323"/>
        <a:ext cx="4754880" cy="1653897"/>
      </dsp:txXfrm>
    </dsp:sp>
    <dsp:sp modelId="{11004847-3881-4AD4-BEFA-FA2A0011C541}">
      <dsp:nvSpPr>
        <dsp:cNvPr id="0" name=""/>
        <dsp:cNvSpPr/>
      </dsp:nvSpPr>
      <dsp:spPr>
        <a:xfrm>
          <a:off x="0" y="3310220"/>
          <a:ext cx="47548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56196-0E49-4E51-A2D6-8821306D0EDE}">
      <dsp:nvSpPr>
        <dsp:cNvPr id="0" name=""/>
        <dsp:cNvSpPr/>
      </dsp:nvSpPr>
      <dsp:spPr>
        <a:xfrm>
          <a:off x="0" y="3310220"/>
          <a:ext cx="4754880" cy="1653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/>
            <a:t>na svježe obojene licitare utisnu se ogledalca, sličice i tekstovi</a:t>
          </a:r>
          <a:endParaRPr lang="en-US" sz="3100" kern="1200"/>
        </a:p>
      </dsp:txBody>
      <dsp:txXfrm>
        <a:off x="0" y="3310220"/>
        <a:ext cx="4754880" cy="1653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C2A7B-98E2-4A32-923F-81FAFF3BC894}">
      <dsp:nvSpPr>
        <dsp:cNvPr id="0" name=""/>
        <dsp:cNvSpPr/>
      </dsp:nvSpPr>
      <dsp:spPr>
        <a:xfrm>
          <a:off x="2793749" y="712233"/>
          <a:ext cx="509875" cy="103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037" y="0"/>
              </a:lnTo>
              <a:lnTo>
                <a:pt x="272037" y="103732"/>
              </a:lnTo>
              <a:lnTo>
                <a:pt x="509875" y="103732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4928" y="761382"/>
        <a:ext cx="27517" cy="5435"/>
      </dsp:txXfrm>
    </dsp:sp>
    <dsp:sp modelId="{88B2EC0C-4DF2-4752-AA76-EED625F14B5F}">
      <dsp:nvSpPr>
        <dsp:cNvPr id="0" name=""/>
        <dsp:cNvSpPr/>
      </dsp:nvSpPr>
      <dsp:spPr>
        <a:xfrm>
          <a:off x="434670" y="3970"/>
          <a:ext cx="2360878" cy="1416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685" tIns="121432" rIns="115685" bIns="12143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na kraju se doda krumpirov škrob tako da masa ne bude ni pretvrda ni previše mekana</a:t>
          </a:r>
          <a:endParaRPr lang="en-US" sz="1600" kern="1200" dirty="0"/>
        </a:p>
      </dsp:txBody>
      <dsp:txXfrm>
        <a:off x="434670" y="3970"/>
        <a:ext cx="2360878" cy="1416526"/>
      </dsp:txXfrm>
    </dsp:sp>
    <dsp:sp modelId="{A340BB1A-BFB5-4F06-987D-C424A9CC094F}">
      <dsp:nvSpPr>
        <dsp:cNvPr id="0" name=""/>
        <dsp:cNvSpPr/>
      </dsp:nvSpPr>
      <dsp:spPr>
        <a:xfrm>
          <a:off x="1615109" y="1522429"/>
          <a:ext cx="2901354" cy="408669"/>
        </a:xfrm>
        <a:custGeom>
          <a:avLst/>
          <a:gdLst/>
          <a:ahLst/>
          <a:cxnLst/>
          <a:rect l="0" t="0" r="0" b="0"/>
          <a:pathLst>
            <a:path>
              <a:moveTo>
                <a:pt x="2901354" y="0"/>
              </a:moveTo>
              <a:lnTo>
                <a:pt x="2901354" y="221434"/>
              </a:lnTo>
              <a:lnTo>
                <a:pt x="0" y="221434"/>
              </a:lnTo>
              <a:lnTo>
                <a:pt x="0" y="408669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92426" y="1724046"/>
        <a:ext cx="146720" cy="5435"/>
      </dsp:txXfrm>
    </dsp:sp>
    <dsp:sp modelId="{541718FC-8F61-44DD-8BA1-1EBEB2EFD25F}">
      <dsp:nvSpPr>
        <dsp:cNvPr id="0" name=""/>
        <dsp:cNvSpPr/>
      </dsp:nvSpPr>
      <dsp:spPr>
        <a:xfrm>
          <a:off x="3336024" y="107702"/>
          <a:ext cx="2360878" cy="1416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685" tIns="121432" rIns="115685" bIns="12143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od pergament papira naprave se tuljci (“</a:t>
          </a:r>
          <a:r>
            <a:rPr lang="hr-HR" sz="1600" b="1" kern="1200" dirty="0" err="1"/>
            <a:t>škrnicli</a:t>
          </a:r>
          <a:r>
            <a:rPr lang="hr-HR" sz="1600" b="1" kern="1200" dirty="0"/>
            <a:t>”) i u njih se stave limene </a:t>
          </a:r>
          <a:r>
            <a:rPr lang="hr-HR" sz="1600" b="1" kern="1200" dirty="0" err="1"/>
            <a:t>tilne</a:t>
          </a:r>
          <a:r>
            <a:rPr lang="hr-HR" sz="1600" b="1" kern="1200" dirty="0"/>
            <a:t> raznih oblika</a:t>
          </a:r>
          <a:endParaRPr lang="en-US" sz="1600" kern="1200" dirty="0"/>
        </a:p>
      </dsp:txBody>
      <dsp:txXfrm>
        <a:off x="3336024" y="107702"/>
        <a:ext cx="2360878" cy="1416526"/>
      </dsp:txXfrm>
    </dsp:sp>
    <dsp:sp modelId="{BD936CB0-5964-4412-B16B-7F0F8A4AC58F}">
      <dsp:nvSpPr>
        <dsp:cNvPr id="0" name=""/>
        <dsp:cNvSpPr/>
      </dsp:nvSpPr>
      <dsp:spPr>
        <a:xfrm>
          <a:off x="2793749" y="2626042"/>
          <a:ext cx="512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401" y="45720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6374" y="2669044"/>
        <a:ext cx="27150" cy="5435"/>
      </dsp:txXfrm>
    </dsp:sp>
    <dsp:sp modelId="{087007E7-E4D4-44DE-BEAC-D144A70F1632}">
      <dsp:nvSpPr>
        <dsp:cNvPr id="0" name=""/>
        <dsp:cNvSpPr/>
      </dsp:nvSpPr>
      <dsp:spPr>
        <a:xfrm>
          <a:off x="434670" y="1963499"/>
          <a:ext cx="2360878" cy="1416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685" tIns="121432" rIns="115685" bIns="12143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kakav je oblik </a:t>
          </a:r>
          <a:r>
            <a:rPr lang="hr-HR" sz="1600" b="1" kern="1200" dirty="0" err="1"/>
            <a:t>tilne</a:t>
          </a:r>
          <a:r>
            <a:rPr lang="hr-HR" sz="1600" b="1" kern="1200" dirty="0"/>
            <a:t>, takvog će oblika biti i ukrasi</a:t>
          </a:r>
          <a:endParaRPr lang="en-US" sz="1600" kern="1200" dirty="0"/>
        </a:p>
      </dsp:txBody>
      <dsp:txXfrm>
        <a:off x="434670" y="1963499"/>
        <a:ext cx="2360878" cy="1416526"/>
      </dsp:txXfrm>
    </dsp:sp>
    <dsp:sp modelId="{CEDE05F7-CBD2-41FA-B44D-A8E4C0E2851E}">
      <dsp:nvSpPr>
        <dsp:cNvPr id="0" name=""/>
        <dsp:cNvSpPr/>
      </dsp:nvSpPr>
      <dsp:spPr>
        <a:xfrm>
          <a:off x="1615109" y="3378225"/>
          <a:ext cx="2903880" cy="512401"/>
        </a:xfrm>
        <a:custGeom>
          <a:avLst/>
          <a:gdLst/>
          <a:ahLst/>
          <a:cxnLst/>
          <a:rect l="0" t="0" r="0" b="0"/>
          <a:pathLst>
            <a:path>
              <a:moveTo>
                <a:pt x="2903880" y="0"/>
              </a:moveTo>
              <a:lnTo>
                <a:pt x="2903880" y="273300"/>
              </a:lnTo>
              <a:lnTo>
                <a:pt x="0" y="273300"/>
              </a:lnTo>
              <a:lnTo>
                <a:pt x="0" y="512401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93194" y="3631709"/>
        <a:ext cx="147710" cy="5435"/>
      </dsp:txXfrm>
    </dsp:sp>
    <dsp:sp modelId="{349CDD9A-8D7C-4726-A88A-133AA3BCF4E1}">
      <dsp:nvSpPr>
        <dsp:cNvPr id="0" name=""/>
        <dsp:cNvSpPr/>
      </dsp:nvSpPr>
      <dsp:spPr>
        <a:xfrm>
          <a:off x="3338550" y="1963499"/>
          <a:ext cx="2360878" cy="1416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685" tIns="121432" rIns="115685" bIns="12143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zatim se smjesa stavi u tuljac i pritiskom tuljca  smjesa pada na već obojanu podlogu te se izrađuju različiti ukrasi na licitaru</a:t>
          </a:r>
          <a:endParaRPr lang="en-US" sz="1600" kern="1200" dirty="0"/>
        </a:p>
      </dsp:txBody>
      <dsp:txXfrm>
        <a:off x="3338550" y="1963499"/>
        <a:ext cx="2360878" cy="1416526"/>
      </dsp:txXfrm>
    </dsp:sp>
    <dsp:sp modelId="{E178B4D7-93C8-4701-A0E9-1D0A15B10BFC}">
      <dsp:nvSpPr>
        <dsp:cNvPr id="0" name=""/>
        <dsp:cNvSpPr/>
      </dsp:nvSpPr>
      <dsp:spPr>
        <a:xfrm>
          <a:off x="2793749" y="4585571"/>
          <a:ext cx="5124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401" y="45720"/>
              </a:lnTo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6374" y="4628573"/>
        <a:ext cx="27150" cy="5435"/>
      </dsp:txXfrm>
    </dsp:sp>
    <dsp:sp modelId="{FE5E835C-5EDA-4785-9CA4-9FF5DD5F34A8}">
      <dsp:nvSpPr>
        <dsp:cNvPr id="0" name=""/>
        <dsp:cNvSpPr/>
      </dsp:nvSpPr>
      <dsp:spPr>
        <a:xfrm>
          <a:off x="434670" y="3923027"/>
          <a:ext cx="2360878" cy="1416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685" tIns="121432" rIns="115685" bIns="12143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koristeći svoju maštu ukrasi na licitarima su različiti po čemu je i svaki medičar specifičan </a:t>
          </a:r>
          <a:endParaRPr lang="en-US" sz="1600" kern="1200" dirty="0"/>
        </a:p>
      </dsp:txBody>
      <dsp:txXfrm>
        <a:off x="434670" y="3923027"/>
        <a:ext cx="2360878" cy="1416526"/>
      </dsp:txXfrm>
    </dsp:sp>
    <dsp:sp modelId="{08EB104E-F647-4381-B88F-3D838B86070C}">
      <dsp:nvSpPr>
        <dsp:cNvPr id="0" name=""/>
        <dsp:cNvSpPr/>
      </dsp:nvSpPr>
      <dsp:spPr>
        <a:xfrm>
          <a:off x="3338550" y="3923027"/>
          <a:ext cx="2360878" cy="1416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5685" tIns="121432" rIns="115685" bIns="12143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/>
            <a:t>nakon toga licitari se suše i kada je ukras suh slažu se u drvene sanduke</a:t>
          </a:r>
          <a:endParaRPr lang="en-US" sz="1600" kern="1200" dirty="0"/>
        </a:p>
      </dsp:txBody>
      <dsp:txXfrm>
        <a:off x="3338550" y="3923027"/>
        <a:ext cx="2360878" cy="141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625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879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09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5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1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34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0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04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286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403EE67-9FD3-44E9-A8AF-0208A5D58E23}" type="datetimeFigureOut">
              <a:rPr lang="hr-HR" smtClean="0"/>
              <a:t>11.11.2022.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8C84AF-E774-4800-BE1E-C8D6316372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92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hr/url?sa=i&amp;rct=j&amp;q=&amp;esrc=s&amp;source=images&amp;cd=&amp;cad=rja&amp;uact=8&amp;ved=0ahUKEwil8fG9iujKAhXpYpoKHVl6DtMQjRwIBw&amp;url=http://trnac.net/2014/02/21/tjeden-zvalentina/&amp;bvm=bv.113370389,d.bGs&amp;psig=AFQjCNGQoAGyWifN_qo1fo0iNfe5DB5LjA&amp;ust=14550179521670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icitar.hr/public/files/large/Drveni%20licitarski%20kalup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veno&#10;&#10;Opis je automatski generiran">
            <a:extLst>
              <a:ext uri="{FF2B5EF4-FFF2-40B4-BE49-F238E27FC236}">
                <a16:creationId xmlns:a16="http://schemas.microsoft.com/office/drawing/2014/main" id="{03744AF4-5F7A-4BBC-B5F9-B0439508D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1DA7AFB-3AE5-4DC1-AD49-3EC5E69DF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360" y="2187388"/>
            <a:ext cx="10910875" cy="4422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sz="36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Zanimanje</a:t>
            </a: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hr-H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PEKAR</a:t>
            </a:r>
            <a:br>
              <a:rPr lang="hr-H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sz="36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Nastavni predmet </a:t>
            </a: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ETNO PEKARSKA PROIZVODNJA</a:t>
            </a: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36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3P</a:t>
            </a: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36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 nastavne jedinice</a:t>
            </a: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IZRADA LICITARA</a:t>
            </a: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1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pripremila</a:t>
            </a:r>
            <a:r>
              <a:rPr lang="hr-HR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Sanja Banfić – Kontrec, </a:t>
            </a:r>
            <a:r>
              <a:rPr lang="hr-HR" sz="3100" cap="none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dipl.ing.prof.savjetnik</a:t>
            </a:r>
            <a:endParaRPr lang="hr-HR" sz="3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7C6E6-7E0B-454E-9994-3EF9B73C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32" y="305022"/>
            <a:ext cx="5199926" cy="1443269"/>
          </a:xfrm>
        </p:spPr>
        <p:txBody>
          <a:bodyPr>
            <a:normAutofit/>
          </a:bodyPr>
          <a:lstStyle/>
          <a:p>
            <a:r>
              <a:rPr lang="hr-HR" sz="4000" b="1" u="db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IZRADA LICITARA</a:t>
            </a:r>
            <a:endParaRPr lang="hr-HR" sz="40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361B8D-75AE-4003-8631-CBCDA4D4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332" y="1413368"/>
            <a:ext cx="5956016" cy="5037127"/>
          </a:xfrm>
        </p:spPr>
        <p:txBody>
          <a:bodyPr>
            <a:normAutofit fontScale="85000" lnSpcReduction="20000"/>
          </a:bodyPr>
          <a:lstStyle/>
          <a:p>
            <a:pPr marL="45720" indent="0">
              <a:spcAft>
                <a:spcPts val="1000"/>
              </a:spcAft>
              <a:buNone/>
            </a:pPr>
            <a:r>
              <a:rPr lang="hr-H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Licitar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šareno ukrašeni kolač od medenoga tijesta. Njegova se tajna izrade od davnine čuva u krugu obiteljskog obrta medičara središnje i nizinske Hrvatske. Iako je u cijelosti spravljen od jestivih sastojaka, ponajprije donosi radost očima i duši.</a:t>
            </a:r>
          </a:p>
          <a:p>
            <a:pPr marL="45720" indent="0">
              <a:spcAft>
                <a:spcPts val="1000"/>
              </a:spcAft>
              <a:buNone/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Tradicionalno je žarko crvene boje, a proizvodi se u različitim oblicima i veličinama. </a:t>
            </a:r>
          </a:p>
          <a:p>
            <a:pPr marL="45720" indent="0">
              <a:spcAft>
                <a:spcPts val="1000"/>
              </a:spcAft>
              <a:buNone/>
            </a:pPr>
            <a:r>
              <a:rPr lang="hr-H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Sitni su licitari 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(srca, trešnje, bebe, ptičice, gljive, potkove, vjenčići, konjići), omiljen ukras božićnih jelki hrvatskih domova, a oni veći, namijenjeni su darivanju bližnjih povodom posebnih prigoda.</a:t>
            </a:r>
            <a:endParaRPr lang="hr-HR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500" dirty="0"/>
          </a:p>
        </p:txBody>
      </p:sp>
      <p:pic>
        <p:nvPicPr>
          <p:cNvPr id="7170" name="Picture 2" descr="Školski portal ‐ Školski portal - Sadrzaj Kartice">
            <a:extLst>
              <a:ext uri="{FF2B5EF4-FFF2-40B4-BE49-F238E27FC236}">
                <a16:creationId xmlns:a16="http://schemas.microsoft.com/office/drawing/2014/main" id="{A6E3A947-E06D-4D9F-B171-ECA27DFFF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919"/>
          <a:stretch/>
        </p:blipFill>
        <p:spPr bwMode="auto">
          <a:xfrm>
            <a:off x="6521443" y="833568"/>
            <a:ext cx="5315225" cy="503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40FFEC7-7C58-4F1A-B0B7-2D695E403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8181" y="659876"/>
            <a:ext cx="6759019" cy="575977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Običaj darivanja licitarskog srca, kojim mladić djevojci iskazuje svoju privrženost i ljubav, duboko je ukorijenjen u hrvatskoj tradicijskoj kulturi. Naročita prigoda za takav znak pažnje najveći je blagdan zaljubljenih, Valentinovo. </a:t>
            </a:r>
            <a:endParaRPr lang="hr-HR" sz="2800" b="1" dirty="0">
              <a:solidFill>
                <a:srgbClr val="DF532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l">
              <a:lnSpc>
                <a:spcPct val="100000"/>
              </a:lnSpc>
              <a:buNone/>
            </a:pPr>
            <a:r>
              <a:rPr lang="hr-HR" sz="2800" b="1" i="0" u="none" strike="noStrike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Licitarsko srce, kao i drugi narodni običaji, potječe iz praslavenskog i prakršćanskog doba. U naše su krajeve taj običaj donijeli početkom 17. stoljeća po svojoj prilici Isusovci iz sjevernih krajeva, u vezi s religioznim prikazivanjem kulta „Srca Isusova“.</a:t>
            </a:r>
            <a:endParaRPr lang="hr-HR" sz="2800" b="1" i="1" u="sng" dirty="0">
              <a:solidFill>
                <a:srgbClr val="DF532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endParaRPr lang="hr-HR" sz="1800" b="1" i="1" u="sng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2ADDCE07-404E-412D-99CC-6CDA64CD1D91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8524" t="7818" r="4573" b="3837"/>
          <a:stretch/>
        </p:blipFill>
        <p:spPr bwMode="auto">
          <a:xfrm>
            <a:off x="499621" y="1150070"/>
            <a:ext cx="4289196" cy="460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7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84094A-1798-4239-93EC-F1CD74FA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91" y="320511"/>
            <a:ext cx="9875520" cy="578177"/>
          </a:xfrm>
        </p:spPr>
        <p:txBody>
          <a:bodyPr>
            <a:normAutofit fontScale="90000"/>
          </a:bodyPr>
          <a:lstStyle/>
          <a:p>
            <a:br>
              <a:rPr lang="hr-HR" sz="1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18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3100" b="1" i="0" u="sng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Sirovine potrebne  za izradu tijesta:</a:t>
            </a:r>
            <a:br>
              <a:rPr lang="hr-HR" sz="3100" b="1" i="1" u="sng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3100" dirty="0">
              <a:solidFill>
                <a:srgbClr val="DF5327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D6A8BC-9924-4735-BCBB-A185E2B99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23" y="898688"/>
            <a:ext cx="9872871" cy="403860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</a:pPr>
            <a:endParaRPr lang="hr-HR" sz="1800" b="1" i="1" u="sng" dirty="0">
              <a:solidFill>
                <a:srgbClr val="FF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brašno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izradu licitara upotrebljava se brašno T-850 koje je potrebno prethodno prosijati</a:t>
            </a: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licitarski kvasac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još se naziva i </a:t>
            </a:r>
            <a:r>
              <a:rPr lang="hr-HR" sz="9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salakalija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po kemijskom sastavu je amonijev bikarbonat ((NH</a:t>
            </a:r>
            <a:r>
              <a:rPr lang="hr-HR" sz="9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hr-HR" sz="9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šećer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koristi se konzumni bijeli šećer (kristal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9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voda</a:t>
            </a:r>
            <a:r>
              <a:rPr lang="hr-HR" sz="9600" b="1" dirty="0">
                <a:solidFill>
                  <a:srgbClr val="E3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higijenski i tehnološki ispravna voda,  srednje tvrdoće (voda za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piće)</a:t>
            </a: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boje</a:t>
            </a: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hr-HR" sz="9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koriste se prehrambene boje</a:t>
            </a: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želatina</a:t>
            </a:r>
            <a:endParaRPr lang="hr-HR" sz="9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krumpirov škro</a:t>
            </a:r>
            <a:r>
              <a:rPr lang="hr-HR" sz="9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hr-HR" sz="9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  <a:spcAft>
                <a:spcPts val="1000"/>
              </a:spcAft>
              <a:tabLst>
                <a:tab pos="685800" algn="l"/>
              </a:tabLst>
            </a:pPr>
            <a:r>
              <a:rPr lang="hr-HR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hr-HR" dirty="0"/>
          </a:p>
        </p:txBody>
      </p:sp>
      <p:sp>
        <p:nvSpPr>
          <p:cNvPr id="4" name="AutoShape 2" descr="Licitarska srca - Coolinarika">
            <a:extLst>
              <a:ext uri="{FF2B5EF4-FFF2-40B4-BE49-F238E27FC236}">
                <a16:creationId xmlns:a16="http://schemas.microsoft.com/office/drawing/2014/main" id="{57D5FB07-2924-45E6-A3E4-FCC9D8037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198" name="Picture 6" descr="Izrada licitara | Klikić licitari">
            <a:extLst>
              <a:ext uri="{FF2B5EF4-FFF2-40B4-BE49-F238E27FC236}">
                <a16:creationId xmlns:a16="http://schemas.microsoft.com/office/drawing/2014/main" id="{66FA4556-35DB-4D30-A018-1E2E1B1A8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 bwMode="auto">
          <a:xfrm>
            <a:off x="7484164" y="4305458"/>
            <a:ext cx="3627783" cy="2197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9A3478-9CD3-4015-ADF4-17CAB1EC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39" y="465802"/>
            <a:ext cx="9875520" cy="777240"/>
          </a:xfrm>
        </p:spPr>
        <p:txBody>
          <a:bodyPr>
            <a:normAutofit/>
          </a:bodyPr>
          <a:lstStyle/>
          <a:p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Receptura koja se koristi za izradu licitara je tajna koja se prenosi s koljena na koljeno, odnosno s generacije na generaciju</a:t>
            </a:r>
            <a:endParaRPr lang="hr-HR" sz="2400" b="1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FA224F-EA8B-4CF8-A51B-A931423A0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639" y="1264291"/>
            <a:ext cx="4754880" cy="777240"/>
          </a:xfrm>
        </p:spPr>
        <p:txBody>
          <a:bodyPr>
            <a:normAutofit/>
          </a:bodyPr>
          <a:lstStyle/>
          <a:p>
            <a:r>
              <a:rPr lang="hr-HR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Postupak izrade tijesta: </a:t>
            </a:r>
            <a:endParaRPr lang="hr-HR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365379F-AF70-4BB1-97CC-5D6D35D87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642" y="1706616"/>
            <a:ext cx="6938865" cy="4793575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šećer i voda prokuhaju se nekoliko minuta, te se smjesa ostavi da se ohladi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ohlađenu smjesu dodaje se licitarski kvasac koji se dobro promiješa, te se doda  prosijano brašno u tolikoj količini da tijesto bude kao za palačinke i ostavi se da odstoji preko noći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ovu fazu važno je da se licitarski kvasac </a:t>
            </a:r>
            <a:r>
              <a:rPr lang="hr-HR" sz="3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prosije</a:t>
            </a:r>
            <a:r>
              <a:rPr lang="hr-HR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kako bi se ravnomjerno rasporedio u tijestu, jer grudice licitarskog kvasca prilikom pečenja ostavljaju šupljine (kvasac ishlapljuje) što proizvod čini nekvalitetnim</a:t>
            </a:r>
            <a:r>
              <a:rPr lang="hr-HR" sz="3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r-HR" sz="3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7" name="Picture 2" descr="TMP2">
            <a:extLst>
              <a:ext uri="{FF2B5EF4-FFF2-40B4-BE49-F238E27FC236}">
                <a16:creationId xmlns:a16="http://schemas.microsoft.com/office/drawing/2014/main" id="{0512D295-3144-452E-B659-907ACAA2EF4D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5504" y="1840656"/>
            <a:ext cx="4363279" cy="4033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7BEE95F-0E86-46F2-A5B0-7D1658D42A5F}"/>
              </a:ext>
            </a:extLst>
          </p:cNvPr>
          <p:cNvSpPr txBox="1"/>
          <p:nvPr/>
        </p:nvSpPr>
        <p:spPr>
          <a:xfrm>
            <a:off x="6284258" y="5678683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zrada tijesta za licitare</a:t>
            </a:r>
            <a:endParaRPr lang="hr-H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A32A68-BC6B-411F-8FF0-41026CBA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10" y="600634"/>
            <a:ext cx="10367683" cy="161364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tijestu, odstajalom preko noći, dodaje se prosijano brašno i to toliko da se izradi čvrsta kugla tijesta</a:t>
            </a:r>
            <a:b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b="1" dirty="0"/>
          </a:p>
        </p:txBody>
      </p:sp>
      <p:pic>
        <p:nvPicPr>
          <p:cNvPr id="4" name="Picture 3" descr="TMP4">
            <a:extLst>
              <a:ext uri="{FF2B5EF4-FFF2-40B4-BE49-F238E27FC236}">
                <a16:creationId xmlns:a16="http://schemas.microsoft.com/office/drawing/2014/main" id="{66FCD47E-2645-41A1-8F37-08F370A1B5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588" y="1550895"/>
            <a:ext cx="5647765" cy="420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16579F8-388A-485E-BC85-7EA076AEFEC7}"/>
              </a:ext>
            </a:extLst>
          </p:cNvPr>
          <p:cNvSpPr txBox="1"/>
          <p:nvPr/>
        </p:nvSpPr>
        <p:spPr>
          <a:xfrm>
            <a:off x="5396752" y="54630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dorada tijesta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FE42CA-C526-4F2E-8A15-35BF43C4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3967" y="968188"/>
            <a:ext cx="5210175" cy="2913530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tijesto se zatim mijesi, te se na stolu </a:t>
            </a:r>
            <a:r>
              <a:rPr lang="hr-HR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razvalja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najprije debljim, a onda tanjim valjkom za tijesto, pravim licitarskim, kojim se postiže jednaka debljina tijesta (oko 1 cm) </a:t>
            </a:r>
            <a:br>
              <a:rPr lang="hr-H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54BFDB49-7623-4917-8D32-98E840F7BFB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586" y="490325"/>
            <a:ext cx="5874720" cy="541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DAEB4B42-608E-4554-A27C-43C14AAC36EE}"/>
              </a:ext>
            </a:extLst>
          </p:cNvPr>
          <p:cNvSpPr txBox="1"/>
          <p:nvPr/>
        </p:nvSpPr>
        <p:spPr>
          <a:xfrm>
            <a:off x="6677062" y="3508870"/>
            <a:ext cx="47781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nakon toga kalupima se reže odgovarajući oblik iz tijesta i slaže na limene podloške, koji su prethodno nauljeni i posuti brašnom</a:t>
            </a:r>
            <a:endParaRPr lang="hr-HR" sz="2800" b="1" dirty="0">
              <a:solidFill>
                <a:srgbClr val="DF5327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DCB3FA8-68B7-47D3-9EF3-5FEF2CC942A4}"/>
              </a:ext>
            </a:extLst>
          </p:cNvPr>
          <p:cNvSpPr txBox="1"/>
          <p:nvPr/>
        </p:nvSpPr>
        <p:spPr>
          <a:xfrm>
            <a:off x="1810871" y="58136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rezanje tijesta kalupima</a:t>
            </a:r>
            <a:endParaRPr lang="hr-HR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E73F481-66F3-47FA-9C07-E2D2C463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27" y="423134"/>
            <a:ext cx="6096000" cy="618385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izrezani oblici blago se navlaže kako bi im nakon pečenja površina bila glatka i sjajna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oblikovana tijesta na limenim podlošcima stave se u peć i peku na temperaturi od 150</a:t>
            </a:r>
            <a:r>
              <a:rPr lang="hr-HR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hr-HR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 oko 5 minuta </a:t>
            </a:r>
          </a:p>
          <a:p>
            <a:endParaRPr lang="hr-HR" dirty="0"/>
          </a:p>
        </p:txBody>
      </p:sp>
      <p:pic>
        <p:nvPicPr>
          <p:cNvPr id="5" name="Picture 4" descr="TMP6">
            <a:extLst>
              <a:ext uri="{FF2B5EF4-FFF2-40B4-BE49-F238E27FC236}">
                <a16:creationId xmlns:a16="http://schemas.microsoft.com/office/drawing/2014/main" id="{5C4E92B9-E883-4C1B-8C8C-8A70F6B20C9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3780" b="22016"/>
          <a:stretch/>
        </p:blipFill>
        <p:spPr bwMode="auto">
          <a:xfrm>
            <a:off x="6445624" y="564777"/>
            <a:ext cx="5327276" cy="344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59597DD-1B8C-40F8-A5B8-B58184D624BA}"/>
              </a:ext>
            </a:extLst>
          </p:cNvPr>
          <p:cNvSpPr txBox="1"/>
          <p:nvPr/>
        </p:nvSpPr>
        <p:spPr>
          <a:xfrm>
            <a:off x="472327" y="4376556"/>
            <a:ext cx="10461812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2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to vrijeme pećnica se ne otvara jer bi se tijesto spustilo kao i kod biskvita</a:t>
            </a:r>
          </a:p>
          <a:p>
            <a:pPr marL="457200" lvl="0" indent="-457200"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2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limovi s  pečenim licitarima vade se iz peći te se očetkaju od brašna da bi ih kasnije bilo lakše obojiti</a:t>
            </a:r>
          </a:p>
          <a:p>
            <a:pPr marL="457200">
              <a:spcAft>
                <a:spcPts val="10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1BCAD51-3DFD-465D-BE5F-D2D233BDB901}"/>
              </a:ext>
            </a:extLst>
          </p:cNvPr>
          <p:cNvSpPr txBox="1"/>
          <p:nvPr/>
        </p:nvSpPr>
        <p:spPr>
          <a:xfrm>
            <a:off x="7557246" y="40072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licitari prije stavljanja u pećnicu</a:t>
            </a:r>
            <a:endParaRPr lang="hr-HR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676792-6520-462A-AA68-E3C48508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705" y="3496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hr-HR" sz="2800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HLAĐENJE  I  LJEPLJENJE  MALIH LICITARA</a:t>
            </a:r>
            <a:b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8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08A7AFB-8103-4DA4-AC55-09C671FCC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847" y="1045285"/>
            <a:ext cx="6112291" cy="5812715"/>
          </a:xfrm>
        </p:spPr>
        <p:txBody>
          <a:bodyPr>
            <a:normAutofit fontScale="47500" lnSpcReduction="20000"/>
          </a:bodyPr>
          <a:lstStyle/>
          <a:p>
            <a:pPr marL="457200" lvl="0" indent="-4572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51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pečeni licitari  slažu se na police da se ohlade i osuše</a:t>
            </a:r>
          </a:p>
          <a:p>
            <a:pPr marL="457200" lvl="0" indent="-4572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51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licitari se suše nekoliko dana jer bi se u protivnom kod bojanja želatina upila u tijesto </a:t>
            </a:r>
          </a:p>
          <a:p>
            <a:pPr marL="457200" lvl="0" indent="-4572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51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bojanje je vrlo važno da površina licitara bude suha i tvrda, kako bi boja bila ravnomjerno raspoređena po površini</a:t>
            </a:r>
          </a:p>
          <a:p>
            <a:pPr marL="457200" lvl="0" indent="-4572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51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manji licitari kao što su licitarska srca, konjići, bebe i drugo, spajaju se po dva komada zajedno lijepljenjem</a:t>
            </a:r>
          </a:p>
          <a:p>
            <a:endParaRPr lang="hr-HR" dirty="0"/>
          </a:p>
        </p:txBody>
      </p:sp>
      <p:pic>
        <p:nvPicPr>
          <p:cNvPr id="7" name="Picture 6" descr="TMP19">
            <a:extLst>
              <a:ext uri="{FF2B5EF4-FFF2-40B4-BE49-F238E27FC236}">
                <a16:creationId xmlns:a16="http://schemas.microsoft.com/office/drawing/2014/main" id="{F4E71E60-04FF-475D-BDB6-693F9C713E6A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8670" y="1328737"/>
            <a:ext cx="4619625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E363F8C-2AFA-4800-93EB-E1ACD8F3A79E}"/>
              </a:ext>
            </a:extLst>
          </p:cNvPr>
          <p:cNvSpPr txBox="1"/>
          <p:nvPr/>
        </p:nvSpPr>
        <p:spPr>
          <a:xfrm>
            <a:off x="7602071" y="54406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lijepljenje malih licitara</a:t>
            </a:r>
            <a:endParaRPr lang="hr-HR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401A6B-285E-4366-8FAB-1C89D0889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6129" y="1349187"/>
            <a:ext cx="6217023" cy="5042648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2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lijepljenje se provodi pomoću želatine tako da se najprije namaže jedna polovica, na koju se zalijepi vrpca, a onda se namaže druga polovica i stisnu se zajedno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hr-HR" sz="2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vrpca na malim licitarima služi da bi se mogli objesiti kao ukrasi</a:t>
            </a:r>
          </a:p>
          <a:p>
            <a:endParaRPr lang="hr-HR" dirty="0"/>
          </a:p>
        </p:txBody>
      </p:sp>
      <p:pic>
        <p:nvPicPr>
          <p:cNvPr id="2050" name="Picture 2" descr="Licitar - Toplo srce hrvatskoga puka">
            <a:extLst>
              <a:ext uri="{FF2B5EF4-FFF2-40B4-BE49-F238E27FC236}">
                <a16:creationId xmlns:a16="http://schemas.microsoft.com/office/drawing/2014/main" id="{6BA82A56-BB45-4F55-83CF-94EC9B8876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42" y="1115590"/>
            <a:ext cx="5024718" cy="5024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C795905-3C60-4E35-A521-38E48B564938}"/>
              </a:ext>
            </a:extLst>
          </p:cNvPr>
          <p:cNvSpPr txBox="1"/>
          <p:nvPr/>
        </p:nvSpPr>
        <p:spPr>
          <a:xfrm>
            <a:off x="7871012" y="60225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DF532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hr-HR" sz="1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mali licitari</a:t>
            </a:r>
            <a:endParaRPr lang="hr-HR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CA68A6-DC3A-4BFF-B0B7-66332ED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976" y="282527"/>
            <a:ext cx="9875520" cy="1356360"/>
          </a:xfrm>
        </p:spPr>
        <p:txBody>
          <a:bodyPr/>
          <a:lstStyle/>
          <a:p>
            <a:pPr algn="ctr"/>
            <a:r>
              <a:rPr lang="hr-HR" sz="3200" b="1" u="dbl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BOJANJE</a:t>
            </a:r>
            <a:br>
              <a:rPr lang="hr-H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917B96-F4BE-40EB-9505-B804D7BFC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483" y="750602"/>
            <a:ext cx="4517470" cy="21367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8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Sirovine za izradu boje su:</a:t>
            </a:r>
            <a:endParaRPr lang="hr-HR" sz="80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7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želatina</a:t>
            </a:r>
            <a:endParaRPr lang="hr-HR" sz="7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533400" algn="l"/>
              </a:tabLst>
            </a:pPr>
            <a:r>
              <a:rPr lang="hr-HR" sz="7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voda</a:t>
            </a:r>
            <a:endParaRPr lang="hr-HR" sz="7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533400" algn="l"/>
              </a:tabLst>
            </a:pPr>
            <a:r>
              <a:rPr lang="hr-HR" sz="7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prehrambene boje </a:t>
            </a:r>
            <a:endParaRPr lang="hr-HR" sz="7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995109-4507-4C6D-BFDD-99447CC7D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829" y="2617837"/>
            <a:ext cx="6047899" cy="4220565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hr-HR" sz="8800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Postupak  izrade: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prostorija u kojoj se vrši bojanje mora biti topla</a:t>
            </a: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posudi se rastopi želatina s vodom te se u toplu smjesu doda određena boja</a:t>
            </a:r>
            <a:endParaRPr lang="hr-HR" sz="8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r-HR" sz="8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smjesa se dobro promiješa da postane homogena te se mekanim kistom nanosi boja na velike licitare, dok se mali umoče u boju </a:t>
            </a:r>
            <a:endParaRPr lang="hr-HR" sz="8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7" name="Picture 7" descr="TMP7">
            <a:extLst>
              <a:ext uri="{FF2B5EF4-FFF2-40B4-BE49-F238E27FC236}">
                <a16:creationId xmlns:a16="http://schemas.microsoft.com/office/drawing/2014/main" id="{27C192CA-AF6F-47C3-A555-FBA8C89EC146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1482" y="1389529"/>
            <a:ext cx="5026665" cy="439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4E04E62F-93A1-404B-AC6F-B578E6EEFB92}"/>
              </a:ext>
            </a:extLst>
          </p:cNvPr>
          <p:cNvSpPr txBox="1"/>
          <p:nvPr/>
        </p:nvSpPr>
        <p:spPr>
          <a:xfrm>
            <a:off x="6221506" y="5645888"/>
            <a:ext cx="6096000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bojanje velikih licitara (pomoću kista)</a:t>
            </a:r>
            <a:endParaRPr lang="hr-H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41E685-B930-45DD-8102-DE891BED9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594" y="2598031"/>
            <a:ext cx="4754880" cy="402336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Kaj iz </a:t>
            </a: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serca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 ne </a:t>
            </a: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zvira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,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nigdar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 k </a:t>
            </a: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sercu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 ne </a:t>
            </a: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dopira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Zate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 </a:t>
            </a: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vu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 ljubavi </a:t>
            </a:r>
            <a:r>
              <a:rPr lang="hr-HR" altLang="sr-Latn-RS" sz="3600" b="1" i="1" dirty="0" err="1">
                <a:solidFill>
                  <a:srgbClr val="CC0000"/>
                </a:solidFill>
                <a:latin typeface="Monotype Corsiva" panose="03010101010201010101" pitchFamily="66" charset="0"/>
              </a:rPr>
              <a:t>serce</a:t>
            </a: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 diše,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čitaj draga kaj tu piše!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3600" b="1" i="1" dirty="0">
                <a:solidFill>
                  <a:srgbClr val="CC0000"/>
                </a:solidFill>
                <a:latin typeface="Monotype Corsiva" panose="03010101010201010101" pitchFamily="66" charset="0"/>
              </a:rPr>
              <a:t>						(Zagorska narodna</a:t>
            </a:r>
            <a:r>
              <a:rPr lang="hr-HR" altLang="sr-Latn-RS" sz="36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)</a:t>
            </a:r>
            <a:endParaRPr lang="en-US" altLang="sr-Latn-RS" sz="3600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3368103-A8F6-4F32-8199-6262EDE5E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9173" y="2145366"/>
            <a:ext cx="4754880" cy="402336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Izrazom iskrene ljudske plemenitosti u motivima LICITARSKOG SRCA seoska mladež njeguje održavanje narodnog običaja, a pokoljenja ga prenose već nekoliko stoljeća.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	Ova je tradicija sačuvana i do naših dana, no u napregnutoj dinamici modernog života zaboravljaju se vesele i duhovite doskočice, sačuvane u narodnim običajima.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4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		Zbog toga se ponekad upitamo: “Kuca li još licitarsko srce?”</a:t>
            </a:r>
            <a:endParaRPr lang="en-US" altLang="sr-Latn-RS" sz="24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1026" name="Picture 2" descr="Drvene igračke i licitari - Okusi.eu">
            <a:extLst>
              <a:ext uri="{FF2B5EF4-FFF2-40B4-BE49-F238E27FC236}">
                <a16:creationId xmlns:a16="http://schemas.microsoft.com/office/drawing/2014/main" id="{C94C8E8E-8EF5-4606-BC28-B17B1C0B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67" y="236609"/>
            <a:ext cx="3377827" cy="2985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Rezervirano mjesto sadržaja 3">
            <a:extLst>
              <a:ext uri="{FF2B5EF4-FFF2-40B4-BE49-F238E27FC236}">
                <a16:creationId xmlns:a16="http://schemas.microsoft.com/office/drawing/2014/main" id="{CF9BE083-AB93-8B3E-C6F2-C58D1941394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2717" y="1084632"/>
          <a:ext cx="4754880" cy="496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 descr="TMP8">
            <a:extLst>
              <a:ext uri="{FF2B5EF4-FFF2-40B4-BE49-F238E27FC236}">
                <a16:creationId xmlns:a16="http://schemas.microsoft.com/office/drawing/2014/main" id="{AB0B86BF-4B1C-4415-9973-DEBD7592F459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8819" y="355804"/>
            <a:ext cx="3787731" cy="292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Licitari">
            <a:extLst>
              <a:ext uri="{FF2B5EF4-FFF2-40B4-BE49-F238E27FC236}">
                <a16:creationId xmlns:a16="http://schemas.microsoft.com/office/drawing/2014/main" id="{D9A4CBC3-F27C-49CC-A484-9EAFFB39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60" y="3783057"/>
            <a:ext cx="2675405" cy="2675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1DEC78F8-F376-4432-9886-E128A6C52116}"/>
              </a:ext>
            </a:extLst>
          </p:cNvPr>
          <p:cNvSpPr txBox="1"/>
          <p:nvPr/>
        </p:nvSpPr>
        <p:spPr>
          <a:xfrm>
            <a:off x="5592015" y="3281445"/>
            <a:ext cx="6096000" cy="9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algn="ctr"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makanje malih licitara u boju</a:t>
            </a:r>
            <a:endParaRPr lang="hr-H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F5696CD-CDE9-4FC4-ABDC-FD421B11B571}"/>
              </a:ext>
            </a:extLst>
          </p:cNvPr>
          <p:cNvSpPr txBox="1"/>
          <p:nvPr/>
        </p:nvSpPr>
        <p:spPr>
          <a:xfrm>
            <a:off x="5592015" y="6207086"/>
            <a:ext cx="6096000" cy="932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algn="ctr">
              <a:lnSpc>
                <a:spcPct val="115000"/>
              </a:lnSpc>
              <a:spcAft>
                <a:spcPts val="1000"/>
              </a:spcAft>
            </a:pPr>
            <a:r>
              <a:rPr lang="hr-HR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mali licitari</a:t>
            </a:r>
            <a:endParaRPr lang="hr-H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3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E4B87-8263-4F88-9D06-51663FBC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UKRAŠAVANJE LICITARA </a:t>
            </a:r>
            <a:r>
              <a:rPr lang="hr-HR" sz="2800" b="1" i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„CIFRANJE</a:t>
            </a:r>
            <a:r>
              <a:rPr lang="hr-HR" sz="2800" b="1" i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br>
              <a:rPr lang="hr-HR" sz="1800" dirty="0">
                <a:solidFill>
                  <a:srgbClr val="40404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50A603B-5D61-4DDD-B574-1AC954BDA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691" y="2277622"/>
            <a:ext cx="4754880" cy="4248684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9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Sirovine:</a:t>
            </a:r>
            <a:r>
              <a:rPr lang="hr-HR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želatina</a:t>
            </a:r>
            <a:endParaRPr lang="hr-H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voda</a:t>
            </a:r>
            <a:endParaRPr lang="hr-H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žlica šećera ili bezbojnog voćnog sirupa</a:t>
            </a:r>
            <a:endParaRPr lang="hr-H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boja	</a:t>
            </a:r>
            <a:endParaRPr lang="hr-H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krumpirov škrob prema potrebi</a:t>
            </a:r>
            <a:endParaRPr lang="hr-H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>
              <a:lnSpc>
                <a:spcPct val="115000"/>
              </a:lnSpc>
              <a:spcAft>
                <a:spcPts val="1000"/>
              </a:spcAft>
              <a:buNone/>
            </a:pPr>
            <a:endParaRPr lang="hr-HR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FAC3329-BF5C-4A6E-9355-BA35DD9D1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9229" y="2865120"/>
            <a:ext cx="6355080" cy="3383280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9600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Postupak  izrade:</a:t>
            </a:r>
            <a:endParaRPr lang="hr-HR" sz="9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laganoj vatri rastopi se želatina u vodi, te se procijedi malo ove tekućine u čistu zdjelu, doda se šećer ili voćni sirup i miješa mikserom se dok ne postane gusto kao snijeg od bjelanjaka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jedna količina se odvoji u manji lončić, doda se željena boja i promiješa </a:t>
            </a:r>
          </a:p>
          <a:p>
            <a:endParaRPr lang="hr-HR" dirty="0"/>
          </a:p>
        </p:txBody>
      </p:sp>
      <p:pic>
        <p:nvPicPr>
          <p:cNvPr id="3076" name="Picture 4" descr="Drvene igračke i licitari - Okusi.eu">
            <a:extLst>
              <a:ext uri="{FF2B5EF4-FFF2-40B4-BE49-F238E27FC236}">
                <a16:creationId xmlns:a16="http://schemas.microsoft.com/office/drawing/2014/main" id="{AFB4FF49-8858-4D3B-AFD7-C3B21B51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287780"/>
            <a:ext cx="3289300" cy="290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no zbirka licitarskog obrta | Posjetite Zagorje">
            <a:extLst>
              <a:ext uri="{FF2B5EF4-FFF2-40B4-BE49-F238E27FC236}">
                <a16:creationId xmlns:a16="http://schemas.microsoft.com/office/drawing/2014/main" id="{7E97C069-267A-45A3-870E-AE9933222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7" r="28836" b="-2"/>
          <a:stretch/>
        </p:blipFill>
        <p:spPr bwMode="auto">
          <a:xfrm>
            <a:off x="914400" y="684564"/>
            <a:ext cx="4369690" cy="5310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4532D0A-2BC8-D934-7490-4214951E8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828589"/>
              </p:ext>
            </p:extLst>
          </p:nvPr>
        </p:nvGraphicFramePr>
        <p:xfrm>
          <a:off x="5438775" y="752475"/>
          <a:ext cx="6134100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2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9E69CA-5E1C-4EE9-9355-426C7A65C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bi se sačuvala tradicija licitari se ukrašavaju određenim ukrasima i  redoslijedom:</a:t>
            </a:r>
            <a:b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hr-H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24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B87F27-861F-4162-97DC-8BF91666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15035"/>
            <a:ext cx="9872871" cy="4038600"/>
          </a:xfrm>
        </p:spPr>
        <p:txBody>
          <a:bodyPr/>
          <a:lstStyle/>
          <a:p>
            <a:pPr marL="4572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prvo se nanosi čipka oko srca</a:t>
            </a:r>
            <a:endParaRPr lang="hr-H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dirty="0"/>
          </a:p>
        </p:txBody>
      </p:sp>
      <p:pic>
        <p:nvPicPr>
          <p:cNvPr id="4" name="Picture 1" descr="TMP9">
            <a:extLst>
              <a:ext uri="{FF2B5EF4-FFF2-40B4-BE49-F238E27FC236}">
                <a16:creationId xmlns:a16="http://schemas.microsoft.com/office/drawing/2014/main" id="{3DE5EC92-54BA-4567-B1E3-A07D87B6711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774" y="1887630"/>
            <a:ext cx="6013076" cy="457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0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AAEC4B1-E477-4C40-B710-F047148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314BDD-A5CD-46C2-8275-CF7C1510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535155E-228E-49DE-905E-B6BBCA80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5017DC-56E0-42AA-BDF8-95CDC5CD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2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2. </a:t>
            </a:r>
            <a:r>
              <a:rPr lang="en-US" sz="42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zatim</a:t>
            </a:r>
            <a:r>
              <a:rPr lang="en-US" sz="42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42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čipka</a:t>
            </a:r>
            <a:r>
              <a:rPr lang="en-US" sz="42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42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oko</a:t>
            </a:r>
            <a:r>
              <a:rPr lang="en-US" sz="42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42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ogledalca</a:t>
            </a:r>
            <a:br>
              <a:rPr lang="en-US" sz="42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</a:br>
            <a:endParaRPr lang="en-US" sz="42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Picture 2" descr="TMP10">
            <a:extLst>
              <a:ext uri="{FF2B5EF4-FFF2-40B4-BE49-F238E27FC236}">
                <a16:creationId xmlns:a16="http://schemas.microsoft.com/office/drawing/2014/main" id="{2653F809-5881-44C0-8763-69106018DFB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8" r="3" b="3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AAEC4B1-E477-4C40-B710-F047148AD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314BDD-A5CD-46C2-8275-CF7C1510A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535155E-228E-49DE-905E-B6BBCA807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9879A3D-CE27-4DCD-BF00-EB8A373B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3.  </a:t>
            </a:r>
            <a:r>
              <a:rPr lang="en-US" sz="54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pužek</a:t>
            </a:r>
            <a:br>
              <a:rPr lang="en-US" sz="54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</a:br>
            <a:endParaRPr lang="en-US" sz="54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TB_Image">
            <a:hlinkClick r:id="" action="ppaction://noaction"/>
            <a:extLst>
              <a:ext uri="{FF2B5EF4-FFF2-40B4-BE49-F238E27FC236}">
                <a16:creationId xmlns:a16="http://schemas.microsoft.com/office/drawing/2014/main" id="{6300D147-FD67-44E8-80C6-BE1B87A425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1105440" y="857675"/>
            <a:ext cx="5466809" cy="542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D0C48-CC13-47F3-B91C-D067709FA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9ACC2C-F1C1-4ABA-B32E-67B504A8C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BAC3B-EBEA-4DB0-9B57-03DED00A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9B012A-7156-4F18-B645-EB3021B6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4. </a:t>
            </a:r>
            <a:r>
              <a:rPr lang="en-US" sz="54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zatim</a:t>
            </a:r>
            <a:r>
              <a:rPr lang="en-US" sz="54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54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zelene</a:t>
            </a:r>
            <a:r>
              <a:rPr lang="en-US" sz="54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54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crte</a:t>
            </a:r>
            <a:br>
              <a:rPr lang="en-US" sz="54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</a:br>
            <a:endParaRPr lang="en-US" sz="54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TB_Image">
            <a:hlinkClick r:id="" action="ppaction://noaction"/>
            <a:extLst>
              <a:ext uri="{FF2B5EF4-FFF2-40B4-BE49-F238E27FC236}">
                <a16:creationId xmlns:a16="http://schemas.microsoft.com/office/drawing/2014/main" id="{3FD873D7-8C38-4C07-A8EC-31E9409A586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b="11083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24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4892EF-BE30-49C0-ADF8-32A7C8831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FB293E-C84E-4A67-ABF8-FCC566F38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D0C48-CC13-47F3-B91C-D067709FA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9ACC2C-F1C1-4ABA-B32E-67B504A8C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10264" y="4405863"/>
            <a:ext cx="2763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BAC3B-EBEA-4DB0-9B57-03DED00A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EFE8BB-8D7B-4FFA-A0D9-B3EA67E3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5098" y="857675"/>
            <a:ext cx="343340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5.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na</a:t>
            </a: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kraju</a:t>
            </a: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raznobojni</a:t>
            </a: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cvjetići</a:t>
            </a: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i</a:t>
            </a: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točkice</a:t>
            </a: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u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sredini</a:t>
            </a:r>
            <a: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 </a:t>
            </a:r>
            <a:r>
              <a:rPr lang="en-US" sz="3800" b="1" cap="all" dirty="0" err="1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cvjetića</a:t>
            </a:r>
            <a:br>
              <a:rPr lang="en-US" sz="3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</a:br>
            <a:endParaRPr lang="en-US" sz="3800" b="1" cap="all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TB_Image">
            <a:hlinkClick r:id="" action="ppaction://noaction"/>
            <a:extLst>
              <a:ext uri="{FF2B5EF4-FFF2-40B4-BE49-F238E27FC236}">
                <a16:creationId xmlns:a16="http://schemas.microsoft.com/office/drawing/2014/main" id="{A430C0DA-D240-4CB5-9A00-C1571978D79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8"/>
          <a:stretch/>
        </p:blipFill>
        <p:spPr bwMode="auto">
          <a:xfrm>
            <a:off x="872064" y="857675"/>
            <a:ext cx="6045576" cy="514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99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71">
            <a:extLst>
              <a:ext uri="{FF2B5EF4-FFF2-40B4-BE49-F238E27FC236}">
                <a16:creationId xmlns:a16="http://schemas.microsoft.com/office/drawing/2014/main" id="{E44B590A-534A-411B-B247-235FB9436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57E50A45-615B-4641-BF62-3FB284839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D9DC1F1B-F349-4F88-9CA9-096A64078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" name="Rectangle 2077">
            <a:extLst>
              <a:ext uri="{FF2B5EF4-FFF2-40B4-BE49-F238E27FC236}">
                <a16:creationId xmlns:a16="http://schemas.microsoft.com/office/drawing/2014/main" id="{617B20F6-D908-4ADD-B180-CCD1F2893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80" name="Straight Connector 2079">
            <a:extLst>
              <a:ext uri="{FF2B5EF4-FFF2-40B4-BE49-F238E27FC236}">
                <a16:creationId xmlns:a16="http://schemas.microsoft.com/office/drawing/2014/main" id="{3AB4DC10-54B5-4C52-BEDC-754371FC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62BFA9D6-105C-4706-ABB0-AB4B9D57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LICITARSKO SRCE</a:t>
            </a:r>
          </a:p>
        </p:txBody>
      </p:sp>
      <p:pic>
        <p:nvPicPr>
          <p:cNvPr id="10" name="Slika 9">
            <a:hlinkClick r:id="rId2"/>
            <a:extLst>
              <a:ext uri="{FF2B5EF4-FFF2-40B4-BE49-F238E27FC236}">
                <a16:creationId xmlns:a16="http://schemas.microsoft.com/office/drawing/2014/main" id="{EB8B621A-73C1-42E5-BA0F-17310A67773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r="12279"/>
          <a:stretch/>
        </p:blipFill>
        <p:spPr bwMode="auto">
          <a:xfrm>
            <a:off x="1866900" y="676282"/>
            <a:ext cx="3695701" cy="3796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LICITAR- STUDIO ZA DIZAJN I IZRADU UKRASNIH PREDMETA | PREPORUKA.HR">
            <a:extLst>
              <a:ext uri="{FF2B5EF4-FFF2-40B4-BE49-F238E27FC236}">
                <a16:creationId xmlns:a16="http://schemas.microsoft.com/office/drawing/2014/main" id="{624C8F44-B06A-4905-9D0F-6A7364071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6813" r="4755" b="3648"/>
          <a:stretch/>
        </p:blipFill>
        <p:spPr bwMode="auto">
          <a:xfrm>
            <a:off x="6562725" y="742872"/>
            <a:ext cx="3645536" cy="3730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7412D-D846-4A73-971E-AF0D3B82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439271"/>
            <a:ext cx="9875520" cy="1356360"/>
          </a:xfrm>
        </p:spPr>
        <p:txBody>
          <a:bodyPr>
            <a:normAutofit/>
          </a:bodyPr>
          <a:lstStyle/>
          <a:p>
            <a:r>
              <a:rPr lang="hr-H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Pitanja za ponavljanje </a:t>
            </a:r>
            <a:r>
              <a:rPr lang="hr-HR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E85631-2A47-4694-A65C-DD468CC4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918" y="1721224"/>
            <a:ext cx="5368962" cy="501127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vrijeme nazivamo zlatno doba medičara i licitara ?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čime je povezana povijest medičara i licitara ?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pčelinje proizvode ?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Zašto koristimo pčelinje proizvode ?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kime su se medičari i licitari udruživali u cehove ?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Kakvi mogu biti kalupi za izradu licitara i medenjaka ?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su izrađeni kalupi ?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se najčešći motivi na medenim kolačima i licitarima ?</a:t>
            </a:r>
          </a:p>
          <a:p>
            <a:pPr marL="45720" indent="0">
              <a:buNone/>
            </a:pP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1B12C30-221A-4A8D-88EA-0EE7A86B9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2" y="1719063"/>
            <a:ext cx="5492521" cy="4383539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hr-H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Opiši postupak izrade tijesta za licitare !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Kako se hlade licitari ?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Što je važno za bojanje licitara ?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Kako se lijepe mali licitari ?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 Opiši bojanje licitara !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Opiši postupak ukrašavanja „cifranja“  licitara!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91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5CC88C-EB29-4278-9FFC-46E56830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6" y="432160"/>
            <a:ext cx="5199926" cy="1443269"/>
          </a:xfrm>
        </p:spPr>
        <p:txBody>
          <a:bodyPr>
            <a:normAutofit/>
          </a:bodyPr>
          <a:lstStyle/>
          <a:p>
            <a:r>
              <a:rPr lang="hr-HR" sz="4000" b="1" u="sng" dirty="0">
                <a:solidFill>
                  <a:srgbClr val="DF5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Povijest licitara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DD110F-BAD3-40E8-88FB-046AB9F2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47" y="1786432"/>
            <a:ext cx="6415496" cy="3549570"/>
          </a:xfrm>
        </p:spPr>
        <p:txBody>
          <a:bodyPr>
            <a:no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tradicija izrade licitara započinje još u srednjem vijeku , napose 16. i 17. st. kada su se u brojnim europskim samostanima spremali kolači uz pomoć bogato ukrašenih drvenih kalupa</a:t>
            </a: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istočno alpskom području takav je način izrade kolača ubrzo prerastao u obrt koji se postupno proširio i u druga područja središnje Europe kada dolazi i u panonske krajeve Hrvatske</a:t>
            </a:r>
          </a:p>
        </p:txBody>
      </p:sp>
      <p:pic>
        <p:nvPicPr>
          <p:cNvPr id="6" name="Slika 5" descr="Povijest">
            <a:hlinkClick r:id="rId2"/>
            <a:extLst>
              <a:ext uri="{FF2B5EF4-FFF2-40B4-BE49-F238E27FC236}">
                <a16:creationId xmlns:a16="http://schemas.microsoft.com/office/drawing/2014/main" id="{5806242E-EBAE-46E8-A778-247912CF4C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18" y="1515106"/>
            <a:ext cx="4195206" cy="382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3375A3A-0C03-4AED-88E5-5522EB167F3B}"/>
              </a:ext>
            </a:extLst>
          </p:cNvPr>
          <p:cNvSpPr txBox="1"/>
          <p:nvPr/>
        </p:nvSpPr>
        <p:spPr>
          <a:xfrm>
            <a:off x="7906870" y="53360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drveni kalup za licitarsko srce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716F53-C228-4936-8FC7-9C9AF977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008" y="1292832"/>
            <a:ext cx="7555992" cy="4936517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18. i 19. st. , u gradovima Zagrebu , Karlovcu , Koprivnici ,Samoboru , Varaždinu i drugdje , licitari su bili ugledni obrtnici  a njihovi proizvodi omiljeni među pripadnicima svih staleža</a:t>
            </a:r>
          </a:p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majstori medičarskog obrta bave se izradom proizvoda od tijesta i voska – licitara , medenjaka , svijeća , voštanih zavjetnih darova te pripravom pića - gvirca i medice</a:t>
            </a:r>
          </a:p>
          <a:p>
            <a:endParaRPr lang="hr-HR" sz="1900" dirty="0"/>
          </a:p>
          <a:p>
            <a:endParaRPr lang="hr-HR" sz="1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0D0B2C-A2FE-4FF0-88D3-E3A2881D01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1" y="731271"/>
            <a:ext cx="4560570" cy="456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6295E62-BE87-4B74-8A7D-B9A87F14C64F}"/>
              </a:ext>
            </a:extLst>
          </p:cNvPr>
          <p:cNvSpPr txBox="1"/>
          <p:nvPr/>
        </p:nvSpPr>
        <p:spPr>
          <a:xfrm>
            <a:off x="716860" y="5276391"/>
            <a:ext cx="6192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štand sa licitarima – nekad 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0D9FB4-54E3-4D41-81EE-98C38123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7980" y="1705957"/>
            <a:ext cx="4473615" cy="3779520"/>
          </a:xfrm>
        </p:spPr>
        <p:txBody>
          <a:bodyPr>
            <a:noAutofit/>
          </a:bodyPr>
          <a:lstStyle/>
          <a:p>
            <a:r>
              <a:rPr lang="hr-H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se proizvodi od samih početaka obrta prodaju na sajmovima i proštenjima vezanim uz crkvene svetkovine a zahvaljujući licitarima , medičarski štandovi tim mjestima daju slikovitost i naročit ugođaj</a:t>
            </a:r>
          </a:p>
        </p:txBody>
      </p:sp>
      <p:pic>
        <p:nvPicPr>
          <p:cNvPr id="3074" name="Picture 2" descr="BRIGITA MIHINA, vlasnica Medičarne i svjećarne Arko: Još uvijek ima mladih  koji kupuju licitarska srca » 01Portal - Prvi u Zagrebačkoj županiji">
            <a:extLst>
              <a:ext uri="{FF2B5EF4-FFF2-40B4-BE49-F238E27FC236}">
                <a16:creationId xmlns:a16="http://schemas.microsoft.com/office/drawing/2014/main" id="{39F96103-7260-476A-A1FD-42D63A0F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1" y="1047750"/>
            <a:ext cx="714375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361F458-DB2D-4580-8B60-13B8095CAF2F}"/>
              </a:ext>
            </a:extLst>
          </p:cNvPr>
          <p:cNvSpPr txBox="1"/>
          <p:nvPr/>
        </p:nvSpPr>
        <p:spPr>
          <a:xfrm>
            <a:off x="2184662" y="5810250"/>
            <a:ext cx="6122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štand s licitarima – danas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5B5BBD-D932-4FA3-9E58-A8961EA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83" y="732404"/>
            <a:ext cx="6162260" cy="1443269"/>
          </a:xfrm>
        </p:spPr>
        <p:txBody>
          <a:bodyPr>
            <a:normAutofit/>
          </a:bodyPr>
          <a:lstStyle/>
          <a:p>
            <a:r>
              <a:rPr lang="hr-H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Povijest medičara i licitara izravno je povezana s uzgojem pčela.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8405F4-DF2E-407C-A18F-771961B6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79" y="2029595"/>
            <a:ext cx="6287529" cy="3549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Ljudi su pčelinje proizvode :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 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saće</a:t>
            </a:r>
          </a:p>
          <a:p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vosak</a:t>
            </a:r>
          </a:p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upotrebljavali za prehranu i za izradu medenjaka i licitara</a:t>
            </a:r>
          </a:p>
        </p:txBody>
      </p:sp>
      <p:pic>
        <p:nvPicPr>
          <p:cNvPr id="4098" name="Picture 2" descr="Med kroz istoriju i med kao lek - Zdravko Herbiko">
            <a:extLst>
              <a:ext uri="{FF2B5EF4-FFF2-40B4-BE49-F238E27FC236}">
                <a16:creationId xmlns:a16="http://schemas.microsoft.com/office/drawing/2014/main" id="{017280C8-9A6B-4D44-84F8-9352A71C9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0" r="614" b="3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0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citar - Toplo srce hrvatskoga puka">
            <a:extLst>
              <a:ext uri="{FF2B5EF4-FFF2-40B4-BE49-F238E27FC236}">
                <a16:creationId xmlns:a16="http://schemas.microsoft.com/office/drawing/2014/main" id="{5C946D6A-AAE4-4EA5-A4B6-D03A665D9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" r="-1" b="18860"/>
          <a:stretch/>
        </p:blipFill>
        <p:spPr bwMode="auto">
          <a:xfrm>
            <a:off x="223336" y="245805"/>
            <a:ext cx="3646837" cy="2860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C891CF73-5CC2-4330-854A-0F9C19954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r="-1" b="3024"/>
          <a:stretch/>
        </p:blipFill>
        <p:spPr>
          <a:xfrm>
            <a:off x="223336" y="3266880"/>
            <a:ext cx="3646837" cy="335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621454-DC6F-4437-B5A7-9816EDC10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070" y="1530626"/>
            <a:ext cx="7533859" cy="4565374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medičari i licitari su se najčešće udruživali u cehove s pekarima , mlinarima , slastičarima i mesarima te srodnim strukama čiji su se pripadnici brinuli o prehrani stanovništva</a:t>
            </a:r>
          </a:p>
          <a:p>
            <a:r>
              <a:rPr lang="hr-HR" sz="32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medičari i licitari osim rukama medenjake i licitare oblikuju kalupima</a:t>
            </a:r>
          </a:p>
          <a:p>
            <a:pPr marL="45720" indent="0">
              <a:buNone/>
            </a:pPr>
            <a:endParaRPr lang="hr-HR" dirty="0">
              <a:solidFill>
                <a:srgbClr val="DF5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3E00EAF-4AF8-438B-A54D-69F6BF659967}"/>
              </a:ext>
            </a:extLst>
          </p:cNvPr>
          <p:cNvSpPr txBox="1"/>
          <p:nvPr/>
        </p:nvSpPr>
        <p:spPr>
          <a:xfrm>
            <a:off x="331304" y="349733"/>
            <a:ext cx="1160303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u="sng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Kalupi mogu biti </a:t>
            </a:r>
            <a:r>
              <a:rPr lang="hr-HR" sz="2800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figuralni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ornamentalni</a:t>
            </a:r>
          </a:p>
          <a:p>
            <a:r>
              <a:rPr lang="hr-HR" sz="24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Kalupi su uvijek izrađeni u negativu iz drveta, gline, kamena, metala ili gipsa. Svojim oblikom kalupi daju željenu formu proizvoda.</a:t>
            </a:r>
            <a:endParaRPr lang="hr-HR" sz="2400" dirty="0">
              <a:solidFill>
                <a:srgbClr val="DF53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 dirty="0"/>
          </a:p>
        </p:txBody>
      </p:sp>
      <p:pic>
        <p:nvPicPr>
          <p:cNvPr id="5122" name="Picture 2" descr="STARI DRVENI LICITARSKI KALUPI - KRALJICA i VITEZ-LOT.">
            <a:extLst>
              <a:ext uri="{FF2B5EF4-FFF2-40B4-BE49-F238E27FC236}">
                <a16:creationId xmlns:a16="http://schemas.microsoft.com/office/drawing/2014/main" id="{AED24CE7-EEA0-4C3E-9F02-0BEDB8F21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r="6530" b="12618"/>
          <a:stretch/>
        </p:blipFill>
        <p:spPr bwMode="auto">
          <a:xfrm>
            <a:off x="1722208" y="2460397"/>
            <a:ext cx="3575655" cy="3784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B_Image">
            <a:hlinkClick r:id="" action="ppaction://noaction"/>
            <a:extLst>
              <a:ext uri="{FF2B5EF4-FFF2-40B4-BE49-F238E27FC236}">
                <a16:creationId xmlns:a16="http://schemas.microsoft.com/office/drawing/2014/main" id="{4A2C338C-9C51-4FBC-A323-5940E7F232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659" y="2165169"/>
            <a:ext cx="405765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03BF60BF-5DAD-48FB-BF15-ABCADF77B2DD}"/>
              </a:ext>
            </a:extLst>
          </p:cNvPr>
          <p:cNvSpPr txBox="1"/>
          <p:nvPr/>
        </p:nvSpPr>
        <p:spPr>
          <a:xfrm>
            <a:off x="6253941" y="6006655"/>
            <a:ext cx="6097656" cy="1003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kalupi za licitare - </a:t>
            </a:r>
            <a:r>
              <a:rPr lang="hr-HR" sz="1800" b="1" dirty="0" err="1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šteheri</a:t>
            </a:r>
            <a:endParaRPr lang="hr-HR" sz="2400" dirty="0">
              <a:solidFill>
                <a:srgbClr val="DF532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2400" dirty="0">
              <a:solidFill>
                <a:srgbClr val="DF532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265724E-C76F-4B4B-A16B-69CA48362B33}"/>
              </a:ext>
            </a:extLst>
          </p:cNvPr>
          <p:cNvSpPr txBox="1"/>
          <p:nvPr/>
        </p:nvSpPr>
        <p:spPr>
          <a:xfrm>
            <a:off x="511244" y="6051844"/>
            <a:ext cx="6174556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b="1" dirty="0">
                <a:solidFill>
                  <a:srgbClr val="DF532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1800" b="1" dirty="0">
                <a:solidFill>
                  <a:srgbClr val="DF53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 drveni kalupi za licitare </a:t>
            </a:r>
            <a:endParaRPr lang="hr-HR" sz="2400" dirty="0">
              <a:solidFill>
                <a:srgbClr val="DF5327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769FE58F-4A74-4B38-928A-7E95DA38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lightboxImage">
            <a:extLst>
              <a:ext uri="{FF2B5EF4-FFF2-40B4-BE49-F238E27FC236}">
                <a16:creationId xmlns:a16="http://schemas.microsoft.com/office/drawing/2014/main" id="{E00FDAE7-058D-486C-A09E-BFA6499FA04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2949" b="3"/>
          <a:stretch/>
        </p:blipFill>
        <p:spPr bwMode="auto">
          <a:xfrm>
            <a:off x="702347" y="731519"/>
            <a:ext cx="2372029" cy="325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1F2DCA68-EA67-41AC-9960-9ED06765F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35243" y="731519"/>
            <a:ext cx="2395567" cy="2142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lightboxImage">
            <a:extLst>
              <a:ext uri="{FF2B5EF4-FFF2-40B4-BE49-F238E27FC236}">
                <a16:creationId xmlns:a16="http://schemas.microsoft.com/office/drawing/2014/main" id="{0CDE4D92-6012-4815-A9EB-63837BB22A6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r="5" b="11912"/>
          <a:stretch/>
        </p:blipFill>
        <p:spPr bwMode="auto">
          <a:xfrm>
            <a:off x="3235243" y="731519"/>
            <a:ext cx="2395567" cy="2142310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0A218951-D6D8-4B5B-BE57-9309F976E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47" y="4126208"/>
            <a:ext cx="2372029" cy="2037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lightboxImage">
            <a:extLst>
              <a:ext uri="{FF2B5EF4-FFF2-40B4-BE49-F238E27FC236}">
                <a16:creationId xmlns:a16="http://schemas.microsoft.com/office/drawing/2014/main" id="{865D35F0-835E-45F4-9BE9-2799E7BA635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7" r="4" b="8074"/>
          <a:stretch/>
        </p:blipFill>
        <p:spPr bwMode="auto">
          <a:xfrm>
            <a:off x="702347" y="4126208"/>
            <a:ext cx="2372029" cy="203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lightboxImage">
            <a:extLst>
              <a:ext uri="{FF2B5EF4-FFF2-40B4-BE49-F238E27FC236}">
                <a16:creationId xmlns:a16="http://schemas.microsoft.com/office/drawing/2014/main" id="{A08FD752-3A77-4191-9BDF-4DD0E67E810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" b="4"/>
          <a:stretch/>
        </p:blipFill>
        <p:spPr bwMode="auto">
          <a:xfrm>
            <a:off x="3235244" y="3013787"/>
            <a:ext cx="2395566" cy="315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F14FAC-477D-4CB0-AA4B-CAD2B430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831" y="1580323"/>
            <a:ext cx="6025949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najčešći motivi na medenim kolačima i licitarima imali su simboličko  značenje </a:t>
            </a:r>
          </a:p>
          <a:p>
            <a:pPr marL="0" indent="0">
              <a:buNone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MOTIVI : likovi muškaraca , žene , djeteta u jastuku , konja , srce , svetaca, grbovi , sat …</a:t>
            </a:r>
          </a:p>
          <a:p>
            <a:endParaRPr lang="hr-HR" dirty="0"/>
          </a:p>
          <a:p>
            <a:pPr marL="4572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eljno">
  <a:themeElements>
    <a:clrScheme name="Temeljn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D0D812D98B2A45B8472D9614906858" ma:contentTypeVersion="9" ma:contentTypeDescription="Stvaranje novog dokumenta." ma:contentTypeScope="" ma:versionID="7761fc7ca425757a7ab27ef632c9053d">
  <xsd:schema xmlns:xsd="http://www.w3.org/2001/XMLSchema" xmlns:xs="http://www.w3.org/2001/XMLSchema" xmlns:p="http://schemas.microsoft.com/office/2006/metadata/properties" xmlns:ns2="125baa6d-580c-4b1a-b498-f4e2ff10261f" xmlns:ns3="73228769-83f2-43d9-810d-1c5eecd4c633" targetNamespace="http://schemas.microsoft.com/office/2006/metadata/properties" ma:root="true" ma:fieldsID="f8e7e3e1c3c7e9eadf894ab6e132b675" ns2:_="" ns3:_="">
    <xsd:import namespace="125baa6d-580c-4b1a-b498-f4e2ff10261f"/>
    <xsd:import namespace="73228769-83f2-43d9-810d-1c5eecd4c6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baa6d-580c-4b1a-b498-f4e2ff1026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28769-83f2-43d9-810d-1c5eecd4c6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51EF11-AD35-46BF-9DAF-FD90BB3B6A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8F7A3B-2C58-4AFF-85A8-B313B5BFD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baa6d-580c-4b1a-b498-f4e2ff10261f"/>
    <ds:schemaRef ds:uri="73228769-83f2-43d9-810d-1c5eecd4c6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2BD594-D578-498A-884C-464D839E8B4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287</TotalTime>
  <Words>1579</Words>
  <Application>Microsoft Office PowerPoint</Application>
  <PresentationFormat>Široki zaslon</PresentationFormat>
  <Paragraphs>140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</vt:lpstr>
      <vt:lpstr>Corbel</vt:lpstr>
      <vt:lpstr>Monotype Corsiva</vt:lpstr>
      <vt:lpstr>Symbol</vt:lpstr>
      <vt:lpstr>Times New Roman</vt:lpstr>
      <vt:lpstr>Wingdings</vt:lpstr>
      <vt:lpstr>Temeljno</vt:lpstr>
      <vt:lpstr>1. Zanimanje : PEKAR 2. Nastavni predmet : ETNO PEKARSKA PROIZVODNJA 3. Razred: 3P 4. Naziv nastavne jedinice: IZRADA LICITARA      pripremila: Sanja Banfić – Kontrec, dipl.ing.prof.savjetnik</vt:lpstr>
      <vt:lpstr>PowerPoint prezentacija</vt:lpstr>
      <vt:lpstr>Povijest licitara</vt:lpstr>
      <vt:lpstr>PowerPoint prezentacija</vt:lpstr>
      <vt:lpstr>PowerPoint prezentacija</vt:lpstr>
      <vt:lpstr>Povijest medičara i licitara izravno je povezana s uzgojem pčela.</vt:lpstr>
      <vt:lpstr>PowerPoint prezentacija</vt:lpstr>
      <vt:lpstr>PowerPoint prezentacija</vt:lpstr>
      <vt:lpstr>PowerPoint prezentacija</vt:lpstr>
      <vt:lpstr>IZRADA LICITARA</vt:lpstr>
      <vt:lpstr>PowerPoint prezentacija</vt:lpstr>
      <vt:lpstr>  Sirovine potrebne  za izradu tijesta: </vt:lpstr>
      <vt:lpstr>Receptura koja se koristi za izradu licitara je tajna koja se prenosi s koljena na koljeno, odnosno s generacije na generaciju</vt:lpstr>
      <vt:lpstr>tijestu, odstajalom preko noći, dodaje se prosijano brašno i to toliko da se izradi čvrsta kugla tijesta </vt:lpstr>
      <vt:lpstr>tijesto se zatim mijesi, te se na stolu razvalja najprije debljim, a onda tanjim valjkom za tijesto, pravim licitarskim, kojim se postiže jednaka debljina tijesta (oko 1 cm)   </vt:lpstr>
      <vt:lpstr>PowerPoint prezentacija</vt:lpstr>
      <vt:lpstr>HLAĐENJE  I  LJEPLJENJE  MALIH LICITARA </vt:lpstr>
      <vt:lpstr>PowerPoint prezentacija</vt:lpstr>
      <vt:lpstr>BOJANJE </vt:lpstr>
      <vt:lpstr>PowerPoint prezentacija</vt:lpstr>
      <vt:lpstr>UKRAŠAVANJE LICITARA  „CIFRANJE „ </vt:lpstr>
      <vt:lpstr>PowerPoint prezentacija</vt:lpstr>
      <vt:lpstr>Kako bi se sačuvala tradicija licitari se ukrašavaju određenim ukrasima i  redoslijedom:   </vt:lpstr>
      <vt:lpstr>2. zatim čipka oko ogledalca </vt:lpstr>
      <vt:lpstr>3.  pužek </vt:lpstr>
      <vt:lpstr>4. zatim zelene crte </vt:lpstr>
      <vt:lpstr>5. na kraju raznobojni cvjetići i točkice u sredini cvjetića </vt:lpstr>
      <vt:lpstr>LICITARSKO SRCE</vt:lpstr>
      <vt:lpstr>Pitanja za ponavljanje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Medičarsko - licitarski obrt</dc:title>
  <dc:creator>Karmen</dc:creator>
  <cp:lastModifiedBy>Sanja</cp:lastModifiedBy>
  <cp:revision>35</cp:revision>
  <dcterms:created xsi:type="dcterms:W3CDTF">2021-12-28T09:43:02Z</dcterms:created>
  <dcterms:modified xsi:type="dcterms:W3CDTF">2022-11-11T08:29:02Z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0x01010055D0D812D98B2A45B8472D9614906858</vt:lpwstr>
  </property>
</Properties>
</file>