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7"/>
  </p:handoutMasterIdLst>
  <p:sldIdLst>
    <p:sldId id="284" r:id="rId2"/>
    <p:sldId id="269" r:id="rId3"/>
    <p:sldId id="305" r:id="rId4"/>
    <p:sldId id="285" r:id="rId5"/>
    <p:sldId id="287" r:id="rId6"/>
    <p:sldId id="288" r:id="rId7"/>
    <p:sldId id="296" r:id="rId8"/>
    <p:sldId id="295" r:id="rId9"/>
    <p:sldId id="298" r:id="rId10"/>
    <p:sldId id="303" r:id="rId11"/>
    <p:sldId id="300" r:id="rId12"/>
    <p:sldId id="304" r:id="rId13"/>
    <p:sldId id="290" r:id="rId14"/>
    <p:sldId id="306" r:id="rId15"/>
    <p:sldId id="270" r:id="rId16"/>
  </p:sldIdLst>
  <p:sldSz cx="9144000" cy="6858000" type="screen4x3"/>
  <p:notesSz cx="6865938" cy="999648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DA319-86D4-411B-BC11-43730926B54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B0CB583-5358-4811-99D3-6106CEA75F2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hr-HR" sz="2400" dirty="0">
              <a:latin typeface="Times New Roman" pitchFamily="18" charset="0"/>
              <a:cs typeface="Times New Roman" pitchFamily="18" charset="0"/>
            </a:rPr>
            <a:t>Kako</a:t>
          </a:r>
          <a:r>
            <a:rPr lang="hr-HR" sz="2400" baseline="0" dirty="0">
              <a:latin typeface="Times New Roman" pitchFamily="18" charset="0"/>
              <a:cs typeface="Times New Roman" pitchFamily="18" charset="0"/>
            </a:rPr>
            <a:t> čitati Bibliju</a:t>
          </a:r>
          <a:endParaRPr lang="hr-HR" sz="2400" dirty="0">
            <a:latin typeface="Times New Roman" pitchFamily="18" charset="0"/>
            <a:cs typeface="Times New Roman" pitchFamily="18" charset="0"/>
          </a:endParaRPr>
        </a:p>
      </dgm:t>
    </dgm:pt>
    <dgm:pt modelId="{94267DB2-A0E8-4C76-9BA9-7B5DDE1161DD}" type="parTrans" cxnId="{E3CBD0DF-5252-4616-9E89-14D2A697C42C}">
      <dgm:prSet/>
      <dgm:spPr/>
      <dgm:t>
        <a:bodyPr/>
        <a:lstStyle/>
        <a:p>
          <a:endParaRPr lang="hr-HR"/>
        </a:p>
      </dgm:t>
    </dgm:pt>
    <dgm:pt modelId="{B311A066-D249-45A9-846E-9079A060C54D}" type="sibTrans" cxnId="{E3CBD0DF-5252-4616-9E89-14D2A697C42C}">
      <dgm:prSet/>
      <dgm:spPr/>
      <dgm:t>
        <a:bodyPr/>
        <a:lstStyle/>
        <a:p>
          <a:endParaRPr lang="hr-HR"/>
        </a:p>
      </dgm:t>
    </dgm:pt>
    <dgm:pt modelId="{017ED8E9-052C-44E9-B4FB-7B5E8FB05A1E}" type="pres">
      <dgm:prSet presAssocID="{A59DA319-86D4-411B-BC11-43730926B546}" presName="linear" presStyleCnt="0">
        <dgm:presLayoutVars>
          <dgm:animLvl val="lvl"/>
          <dgm:resizeHandles val="exact"/>
        </dgm:presLayoutVars>
      </dgm:prSet>
      <dgm:spPr/>
    </dgm:pt>
    <dgm:pt modelId="{5B080981-35C4-45B0-8F51-62218DD5F9FF}" type="pres">
      <dgm:prSet presAssocID="{2B0CB583-5358-4811-99D3-6106CEA75F22}" presName="parentText" presStyleLbl="node1" presStyleIdx="0" presStyleCnt="1" custScaleY="273197" custLinFactNeighborX="-4990" custLinFactNeighborY="-14311">
        <dgm:presLayoutVars>
          <dgm:chMax val="0"/>
          <dgm:bulletEnabled val="1"/>
        </dgm:presLayoutVars>
      </dgm:prSet>
      <dgm:spPr/>
    </dgm:pt>
  </dgm:ptLst>
  <dgm:cxnLst>
    <dgm:cxn modelId="{2E90B692-5C1D-4B3A-9BB3-391913D66452}" type="presOf" srcId="{2B0CB583-5358-4811-99D3-6106CEA75F22}" destId="{5B080981-35C4-45B0-8F51-62218DD5F9FF}" srcOrd="0" destOrd="0" presId="urn:microsoft.com/office/officeart/2005/8/layout/vList2"/>
    <dgm:cxn modelId="{5090BDCA-26C1-42A1-BDFE-EE28B868FB3F}" type="presOf" srcId="{A59DA319-86D4-411B-BC11-43730926B546}" destId="{017ED8E9-052C-44E9-B4FB-7B5E8FB05A1E}" srcOrd="0" destOrd="0" presId="urn:microsoft.com/office/officeart/2005/8/layout/vList2"/>
    <dgm:cxn modelId="{E3CBD0DF-5252-4616-9E89-14D2A697C42C}" srcId="{A59DA319-86D4-411B-BC11-43730926B546}" destId="{2B0CB583-5358-4811-99D3-6106CEA75F22}" srcOrd="0" destOrd="0" parTransId="{94267DB2-A0E8-4C76-9BA9-7B5DDE1161DD}" sibTransId="{B311A066-D249-45A9-846E-9079A060C54D}"/>
    <dgm:cxn modelId="{FA8FFD7A-C115-4B7C-AAB3-D3814F8C1FDD}" type="presParOf" srcId="{017ED8E9-052C-44E9-B4FB-7B5E8FB05A1E}" destId="{5B080981-35C4-45B0-8F51-62218DD5F9F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80981-35C4-45B0-8F51-62218DD5F9FF}">
      <dsp:nvSpPr>
        <dsp:cNvPr id="0" name=""/>
        <dsp:cNvSpPr/>
      </dsp:nvSpPr>
      <dsp:spPr>
        <a:xfrm>
          <a:off x="0" y="0"/>
          <a:ext cx="3334086" cy="766386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Times New Roman" pitchFamily="18" charset="0"/>
              <a:cs typeface="Times New Roman" pitchFamily="18" charset="0"/>
            </a:rPr>
            <a:t>Kako</a:t>
          </a:r>
          <a:r>
            <a:rPr lang="hr-HR" sz="2400" kern="1200" baseline="0" dirty="0">
              <a:latin typeface="Times New Roman" pitchFamily="18" charset="0"/>
              <a:cs typeface="Times New Roman" pitchFamily="18" charset="0"/>
            </a:rPr>
            <a:t> čitati Bibliju</a:t>
          </a:r>
          <a:endParaRPr lang="hr-H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412" y="37412"/>
        <a:ext cx="3259262" cy="691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D47A23F7-F2B3-41EA-9410-D4157AF0B63E}" type="datetimeFigureOut">
              <a:rPr lang="hr-HR" smtClean="0"/>
              <a:pPr/>
              <a:t>7.9.2023.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9109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FA4806C4-E6F7-4B53-AB03-C8C74EBC0B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9959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7.9.2023.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7.9.2023.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7.9.2023.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7.9.2023.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7.9.2023.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7.9.2023.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7.9.2023.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2768007293"/>
              </p:ext>
            </p:extLst>
          </p:nvPr>
        </p:nvGraphicFramePr>
        <p:xfrm>
          <a:off x="2595236" y="804476"/>
          <a:ext cx="3334086" cy="767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Slikovni rezultat za biblij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64904"/>
            <a:ext cx="6096000" cy="32004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32909" y="2563138"/>
            <a:ext cx="52681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sr-Latn-RS" sz="1350">
              <a:latin typeface="Arial" panose="020B0604020202020204" pitchFamily="34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898959" y="2157029"/>
            <a:ext cx="49278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6000" dirty="0">
                <a:solidFill>
                  <a:srgbClr val="9436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Post 2,3-5</a:t>
            </a:r>
            <a:endParaRPr lang="hr-HR" sz="6000" dirty="0"/>
          </a:p>
        </p:txBody>
      </p:sp>
      <p:sp>
        <p:nvSpPr>
          <p:cNvPr id="9" name="Strelica udesno 8"/>
          <p:cNvSpPr/>
          <p:nvPr/>
        </p:nvSpPr>
        <p:spPr>
          <a:xfrm rot="5400000">
            <a:off x="1417908" y="4042843"/>
            <a:ext cx="2491957" cy="954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Poglavlje </a:t>
            </a:r>
          </a:p>
        </p:txBody>
      </p:sp>
      <p:sp>
        <p:nvSpPr>
          <p:cNvPr id="10" name="Strelica udesno 9"/>
          <p:cNvSpPr/>
          <p:nvPr/>
        </p:nvSpPr>
        <p:spPr>
          <a:xfrm>
            <a:off x="4311326" y="2140528"/>
            <a:ext cx="3221386" cy="1122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Redak</a:t>
            </a:r>
          </a:p>
        </p:txBody>
      </p:sp>
      <p:sp>
        <p:nvSpPr>
          <p:cNvPr id="11" name="Strelica udesno 10"/>
          <p:cNvSpPr/>
          <p:nvPr/>
        </p:nvSpPr>
        <p:spPr>
          <a:xfrm rot="5400000">
            <a:off x="241815" y="3666628"/>
            <a:ext cx="2182092" cy="1272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Naziv knjige</a:t>
            </a: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05" t="3946" r="14579"/>
          <a:stretch/>
        </p:blipFill>
        <p:spPr>
          <a:xfrm>
            <a:off x="5328005" y="3571056"/>
            <a:ext cx="997529" cy="2394719"/>
          </a:xfrm>
          <a:prstGeom prst="rect">
            <a:avLst/>
          </a:prstGeom>
        </p:spPr>
      </p:pic>
      <p:grpSp>
        <p:nvGrpSpPr>
          <p:cNvPr id="12" name="Grupa 11"/>
          <p:cNvGrpSpPr/>
          <p:nvPr/>
        </p:nvGrpSpPr>
        <p:grpSpPr>
          <a:xfrm>
            <a:off x="2904957" y="476672"/>
            <a:ext cx="3334086" cy="766386"/>
            <a:chOff x="0" y="0"/>
            <a:chExt cx="3334086" cy="766386"/>
          </a:xfrm>
          <a:scene3d>
            <a:camera prst="orthographicFront"/>
            <a:lightRig rig="flat" dir="t"/>
          </a:scene3d>
        </p:grpSpPr>
        <p:sp>
          <p:nvSpPr>
            <p:cNvPr id="13" name="Zaobljeni pravokutnik 12"/>
            <p:cNvSpPr/>
            <p:nvPr/>
          </p:nvSpPr>
          <p:spPr>
            <a:xfrm>
              <a:off x="0" y="0"/>
              <a:ext cx="3334086" cy="7663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5" name="Zaobljeni pravokutnik 4"/>
            <p:cNvSpPr txBox="1"/>
            <p:nvPr/>
          </p:nvSpPr>
          <p:spPr>
            <a:xfrm>
              <a:off x="37412" y="37412"/>
              <a:ext cx="3259262" cy="691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>
                  <a:latin typeface="Times New Roman" pitchFamily="18" charset="0"/>
                  <a:cs typeface="Times New Roman" pitchFamily="18" charset="0"/>
                </a:rPr>
                <a:t>Kako</a:t>
              </a:r>
              <a:r>
                <a:rPr lang="hr-HR" sz="2400" kern="1200" baseline="0" dirty="0">
                  <a:latin typeface="Times New Roman" pitchFamily="18" charset="0"/>
                  <a:cs typeface="Times New Roman" pitchFamily="18" charset="0"/>
                </a:rPr>
                <a:t> čitati Bibliju</a:t>
              </a:r>
              <a:endParaRPr lang="hr-HR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Naslov 1">
            <a:extLst>
              <a:ext uri="{FF2B5EF4-FFF2-40B4-BE49-F238E27FC236}">
                <a16:creationId xmlns:a16="http://schemas.microsoft.com/office/drawing/2014/main" id="{362CB860-E0CE-4775-AC8C-96CB9DAF1A40}"/>
              </a:ext>
            </a:extLst>
          </p:cNvPr>
          <p:cNvSpPr txBox="1">
            <a:spLocks/>
          </p:cNvSpPr>
          <p:nvPr/>
        </p:nvSpPr>
        <p:spPr>
          <a:xfrm>
            <a:off x="5652120" y="1441526"/>
            <a:ext cx="3394720" cy="29289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800" dirty="0">
                <a:solidFill>
                  <a:srgbClr val="FF0000"/>
                </a:solidFill>
              </a:rPr>
              <a:t>Primjer: </a:t>
            </a:r>
          </a:p>
        </p:txBody>
      </p:sp>
    </p:spTree>
    <p:extLst>
      <p:ext uri="{BB962C8B-B14F-4D97-AF65-F5344CB8AC3E}">
        <p14:creationId xmlns:p14="http://schemas.microsoft.com/office/powerpoint/2010/main" val="3884993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Slikovni rezultat za evanđelisti"/>
          <p:cNvSpPr>
            <a:spLocks noChangeAspect="1" noChangeArrowheads="1"/>
          </p:cNvSpPr>
          <p:nvPr/>
        </p:nvSpPr>
        <p:spPr bwMode="auto">
          <a:xfrm>
            <a:off x="155575" y="-2087563"/>
            <a:ext cx="3810000" cy="4362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48" name="AutoShape 4" descr="Slikovni rezultat za evanđelisti"/>
          <p:cNvSpPr>
            <a:spLocks noChangeAspect="1" noChangeArrowheads="1"/>
          </p:cNvSpPr>
          <p:nvPr/>
        </p:nvSpPr>
        <p:spPr bwMode="auto">
          <a:xfrm>
            <a:off x="155575" y="-2087563"/>
            <a:ext cx="3810000" cy="4362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1331640" y="3391794"/>
            <a:ext cx="611072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Skraćenice su oblik ili način pisanja, kojima kratko bilježimo knjigu u Bibliju.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0" name="Grupa 9"/>
          <p:cNvGrpSpPr/>
          <p:nvPr/>
        </p:nvGrpSpPr>
        <p:grpSpPr>
          <a:xfrm>
            <a:off x="2904957" y="476672"/>
            <a:ext cx="3334086" cy="766386"/>
            <a:chOff x="0" y="0"/>
            <a:chExt cx="3334086" cy="766386"/>
          </a:xfrm>
          <a:scene3d>
            <a:camera prst="orthographicFront"/>
            <a:lightRig rig="flat" dir="t"/>
          </a:scene3d>
        </p:grpSpPr>
        <p:sp>
          <p:nvSpPr>
            <p:cNvPr id="11" name="Zaobljeni pravokutnik 10"/>
            <p:cNvSpPr/>
            <p:nvPr/>
          </p:nvSpPr>
          <p:spPr>
            <a:xfrm>
              <a:off x="0" y="0"/>
              <a:ext cx="3334086" cy="7663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2" name="Zaobljeni pravokutnik 4"/>
            <p:cNvSpPr txBox="1"/>
            <p:nvPr/>
          </p:nvSpPr>
          <p:spPr>
            <a:xfrm>
              <a:off x="37412" y="37412"/>
              <a:ext cx="3259262" cy="691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>
                  <a:latin typeface="Times New Roman" pitchFamily="18" charset="0"/>
                  <a:cs typeface="Times New Roman" pitchFamily="18" charset="0"/>
                </a:rPr>
                <a:t>Kako</a:t>
              </a:r>
              <a:r>
                <a:rPr lang="hr-HR" sz="2400" kern="1200" baseline="0" dirty="0">
                  <a:latin typeface="Times New Roman" pitchFamily="18" charset="0"/>
                  <a:cs typeface="Times New Roman" pitchFamily="18" charset="0"/>
                </a:rPr>
                <a:t> čitati Bibliju</a:t>
              </a:r>
              <a:endParaRPr lang="hr-HR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Naslov 1">
            <a:extLst>
              <a:ext uri="{FF2B5EF4-FFF2-40B4-BE49-F238E27FC236}">
                <a16:creationId xmlns:a16="http://schemas.microsoft.com/office/drawing/2014/main" id="{E5DDD557-DCA7-412C-98E8-8531ABD64DC3}"/>
              </a:ext>
            </a:extLst>
          </p:cNvPr>
          <p:cNvSpPr txBox="1">
            <a:spLocks/>
          </p:cNvSpPr>
          <p:nvPr/>
        </p:nvSpPr>
        <p:spPr>
          <a:xfrm>
            <a:off x="5652120" y="1441526"/>
            <a:ext cx="3394720" cy="29289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800" dirty="0">
                <a:solidFill>
                  <a:srgbClr val="FF0000"/>
                </a:solidFill>
              </a:rPr>
              <a:t>Primjer: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2904957" y="325960"/>
            <a:ext cx="3334086" cy="766386"/>
            <a:chOff x="0" y="0"/>
            <a:chExt cx="3334086" cy="766386"/>
          </a:xfrm>
          <a:scene3d>
            <a:camera prst="orthographicFront"/>
            <a:lightRig rig="flat" dir="t"/>
          </a:scene3d>
        </p:grpSpPr>
        <p:sp>
          <p:nvSpPr>
            <p:cNvPr id="10" name="Zaobljeni pravokutnik 9"/>
            <p:cNvSpPr/>
            <p:nvPr/>
          </p:nvSpPr>
          <p:spPr>
            <a:xfrm>
              <a:off x="0" y="0"/>
              <a:ext cx="3334086" cy="7663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Zaobljeni pravokutnik 4"/>
            <p:cNvSpPr txBox="1"/>
            <p:nvPr/>
          </p:nvSpPr>
          <p:spPr>
            <a:xfrm>
              <a:off x="37412" y="37412"/>
              <a:ext cx="3259262" cy="691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>
                  <a:latin typeface="Times New Roman" pitchFamily="18" charset="0"/>
                  <a:cs typeface="Times New Roman" pitchFamily="18" charset="0"/>
                </a:rPr>
                <a:t>Kako</a:t>
              </a:r>
              <a:r>
                <a:rPr lang="hr-HR" sz="2400" kern="1200" baseline="0" dirty="0">
                  <a:latin typeface="Times New Roman" pitchFamily="18" charset="0"/>
                  <a:cs typeface="Times New Roman" pitchFamily="18" charset="0"/>
                </a:rPr>
                <a:t> čitati Bibliju</a:t>
              </a:r>
              <a:endParaRPr lang="hr-HR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Pravokutnik 1"/>
          <p:cNvSpPr/>
          <p:nvPr/>
        </p:nvSpPr>
        <p:spPr>
          <a:xfrm>
            <a:off x="395536" y="1276114"/>
            <a:ext cx="8352928" cy="52559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2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Knjiga Postanka prvo poglavlje od prvog do drugog retka: </a:t>
            </a:r>
            <a:r>
              <a:rPr lang="hr-HR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1, 1-2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Knjiga Izlaska, petnaesto poglavlje od četvrtog do sedmog retka: </a:t>
            </a:r>
            <a:r>
              <a:rPr lang="hr-HR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Izl</a:t>
            </a:r>
            <a:r>
              <a:rPr lang="hr-HR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15, 4-7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Knjiga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Levitskoga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Zakonika, šesto poglavlje sedamnaesti redak: </a:t>
            </a:r>
            <a:r>
              <a:rPr lang="hr-HR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</a:t>
            </a:r>
            <a:r>
              <a:rPr lang="hr-HR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6-7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Evanđelje po Mateju, deseto poglavlje, deveti redak: </a:t>
            </a:r>
            <a:r>
              <a:rPr lang="hr-HR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 10, 9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Evanđelje po Ivanu dvanaesto poglavlje, četvrti redak:  </a:t>
            </a:r>
            <a:r>
              <a:rPr lang="hr-HR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12, 4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Prva poslanica Korinćanima, deseto poglavlje, deveti redak </a:t>
            </a:r>
            <a:r>
              <a:rPr lang="hr-HR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1Kor 10, 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Poslanica Rimljanima sedmo poglavlje deveti redak: </a:t>
            </a:r>
            <a:r>
              <a:rPr lang="hr-HR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Rim 7, 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97152"/>
            <a:ext cx="849765" cy="1165233"/>
          </a:xfrm>
          <a:prstGeom prst="rect">
            <a:avLst/>
          </a:prstGeom>
        </p:spPr>
      </p:pic>
      <p:sp>
        <p:nvSpPr>
          <p:cNvPr id="12" name="Naslov 1">
            <a:extLst>
              <a:ext uri="{FF2B5EF4-FFF2-40B4-BE49-F238E27FC236}">
                <a16:creationId xmlns:a16="http://schemas.microsoft.com/office/drawing/2014/main" id="{DB6DA28B-09A6-4126-85A3-C85310E86AB5}"/>
              </a:ext>
            </a:extLst>
          </p:cNvPr>
          <p:cNvSpPr txBox="1">
            <a:spLocks/>
          </p:cNvSpPr>
          <p:nvPr/>
        </p:nvSpPr>
        <p:spPr>
          <a:xfrm>
            <a:off x="5765292" y="560012"/>
            <a:ext cx="3394720" cy="29289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800" dirty="0">
                <a:solidFill>
                  <a:srgbClr val="FF0000"/>
                </a:solidFill>
              </a:rPr>
              <a:t>Vježba</a:t>
            </a:r>
          </a:p>
        </p:txBody>
      </p:sp>
    </p:spTree>
    <p:extLst>
      <p:ext uri="{BB962C8B-B14F-4D97-AF65-F5344CB8AC3E}">
        <p14:creationId xmlns:p14="http://schemas.microsoft.com/office/powerpoint/2010/main" val="3036395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2904957" y="476672"/>
            <a:ext cx="3334086" cy="766386"/>
            <a:chOff x="0" y="0"/>
            <a:chExt cx="3334086" cy="766386"/>
          </a:xfrm>
          <a:scene3d>
            <a:camera prst="orthographicFront"/>
            <a:lightRig rig="flat" dir="t"/>
          </a:scene3d>
        </p:grpSpPr>
        <p:sp>
          <p:nvSpPr>
            <p:cNvPr id="10" name="Zaobljeni pravokutnik 9"/>
            <p:cNvSpPr/>
            <p:nvPr/>
          </p:nvSpPr>
          <p:spPr>
            <a:xfrm>
              <a:off x="0" y="0"/>
              <a:ext cx="3334086" cy="7663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Zaobljeni pravokutnik 4"/>
            <p:cNvSpPr txBox="1"/>
            <p:nvPr/>
          </p:nvSpPr>
          <p:spPr>
            <a:xfrm>
              <a:off x="37412" y="37412"/>
              <a:ext cx="3259262" cy="691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>
                  <a:latin typeface="Times New Roman" pitchFamily="18" charset="0"/>
                  <a:cs typeface="Times New Roman" pitchFamily="18" charset="0"/>
                </a:rPr>
                <a:t>Kako</a:t>
              </a:r>
              <a:r>
                <a:rPr lang="hr-HR" sz="2400" kern="1200" baseline="0" dirty="0">
                  <a:latin typeface="Times New Roman" pitchFamily="18" charset="0"/>
                  <a:cs typeface="Times New Roman" pitchFamily="18" charset="0"/>
                </a:rPr>
                <a:t> čitati Bibliju</a:t>
              </a:r>
              <a:endParaRPr lang="hr-HR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Pravokutnik 1"/>
          <p:cNvSpPr/>
          <p:nvPr/>
        </p:nvSpPr>
        <p:spPr>
          <a:xfrm>
            <a:off x="683568" y="1280470"/>
            <a:ext cx="8352928" cy="52559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2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Knjiga Postanka prvo poglavlje od prvog do   drugog retka: </a:t>
            </a:r>
            <a:r>
              <a:rPr lang="hr-H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1, 1-2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Knjiga Izlaska, petnaesto poglavlje od četvrtog do sedmog retka: </a:t>
            </a:r>
            <a:r>
              <a:rPr lang="hr-HR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Izl</a:t>
            </a:r>
            <a:r>
              <a:rPr lang="hr-H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15, 4-7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Knjiga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Levitskoga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Zakonika, šesto poglavlje sedamnaesti redak: </a:t>
            </a:r>
            <a:r>
              <a:rPr lang="hr-HR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</a:t>
            </a:r>
            <a:r>
              <a:rPr lang="hr-H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6-17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Evanđelje po Mateju, deseto poglavlje, deveti redak: </a:t>
            </a:r>
            <a:r>
              <a:rPr lang="hr-H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 10, 9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Evanđelje po Ivanu dvanaesto poglavlje, četvrti redak:  </a:t>
            </a:r>
            <a:r>
              <a:rPr lang="hr-HR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12, 4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Prva poslanica Korinćanima, deseto poglavlje, deveti redak </a:t>
            </a:r>
            <a:r>
              <a:rPr lang="hr-H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1Kor 10, 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Poslanica Rimljanima sedmo poglavlje deveti redak: </a:t>
            </a:r>
            <a:r>
              <a:rPr lang="hr-H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Rim 7, 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6" t="4430" r="15678" b="13735"/>
          <a:stretch/>
        </p:blipFill>
        <p:spPr>
          <a:xfrm>
            <a:off x="5076056" y="4941168"/>
            <a:ext cx="1656184" cy="1512168"/>
          </a:xfrm>
          <a:prstGeom prst="rect">
            <a:avLst/>
          </a:prstGeom>
        </p:spPr>
      </p:pic>
      <p:sp>
        <p:nvSpPr>
          <p:cNvPr id="13" name="Naslov 1">
            <a:extLst>
              <a:ext uri="{FF2B5EF4-FFF2-40B4-BE49-F238E27FC236}">
                <a16:creationId xmlns:a16="http://schemas.microsoft.com/office/drawing/2014/main" id="{03780541-4ED1-44B5-AC51-CA4DED62304E}"/>
              </a:ext>
            </a:extLst>
          </p:cNvPr>
          <p:cNvSpPr txBox="1">
            <a:spLocks/>
          </p:cNvSpPr>
          <p:nvPr/>
        </p:nvSpPr>
        <p:spPr>
          <a:xfrm>
            <a:off x="5765292" y="560012"/>
            <a:ext cx="3394720" cy="29289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800" dirty="0">
                <a:solidFill>
                  <a:srgbClr val="FF0000"/>
                </a:solidFill>
              </a:rPr>
              <a:t>Vježba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9F5BE3B4-938C-47D3-A3D1-D5B4313035EE}"/>
              </a:ext>
            </a:extLst>
          </p:cNvPr>
          <p:cNvSpPr/>
          <p:nvPr/>
        </p:nvSpPr>
        <p:spPr>
          <a:xfrm>
            <a:off x="827584" y="2852936"/>
            <a:ext cx="7848872" cy="3046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Biblija je zaista vrijedan oblik istine koja nam govori na posve drugačiji način o Bogu.</a:t>
            </a:r>
          </a:p>
          <a:p>
            <a:endParaRPr lang="hr-HR" sz="24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Čitajući Sveto Pismo možemo jasno približiti događaje koji su opisani posebnim načinom govora –Božjim načinom. </a:t>
            </a:r>
          </a:p>
          <a:p>
            <a:endParaRPr lang="hr-HR" sz="24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Biblija jest i ostaje </a:t>
            </a:r>
            <a:r>
              <a:rPr lang="hr-HR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KNJIGA IZNAD SVH KNJIGA </a:t>
            </a:r>
            <a:r>
              <a:rPr lang="hr-HR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 je oruđe Božjeg očitovanja ljudima.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204B69CB-5A28-4319-A1E9-18064B0C5930}"/>
              </a:ext>
            </a:extLst>
          </p:cNvPr>
          <p:cNvGrpSpPr/>
          <p:nvPr/>
        </p:nvGrpSpPr>
        <p:grpSpPr>
          <a:xfrm>
            <a:off x="2904957" y="476672"/>
            <a:ext cx="3334086" cy="766386"/>
            <a:chOff x="0" y="0"/>
            <a:chExt cx="3334086" cy="766386"/>
          </a:xfrm>
          <a:scene3d>
            <a:camera prst="orthographicFront"/>
            <a:lightRig rig="flat" dir="t"/>
          </a:scene3d>
        </p:grpSpPr>
        <p:sp>
          <p:nvSpPr>
            <p:cNvPr id="4" name="Zaobljeni pravokutnik 9">
              <a:extLst>
                <a:ext uri="{FF2B5EF4-FFF2-40B4-BE49-F238E27FC236}">
                  <a16:creationId xmlns:a16="http://schemas.microsoft.com/office/drawing/2014/main" id="{824301D1-5A75-432C-BA3A-B7531270AF69}"/>
                </a:ext>
              </a:extLst>
            </p:cNvPr>
            <p:cNvSpPr/>
            <p:nvPr/>
          </p:nvSpPr>
          <p:spPr>
            <a:xfrm>
              <a:off x="0" y="0"/>
              <a:ext cx="3334086" cy="7663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5" name="Zaobljeni pravokutnik 4">
              <a:extLst>
                <a:ext uri="{FF2B5EF4-FFF2-40B4-BE49-F238E27FC236}">
                  <a16:creationId xmlns:a16="http://schemas.microsoft.com/office/drawing/2014/main" id="{A9D2B2FA-921B-4769-BC0F-67CCCAEF2132}"/>
                </a:ext>
              </a:extLst>
            </p:cNvPr>
            <p:cNvSpPr txBox="1"/>
            <p:nvPr/>
          </p:nvSpPr>
          <p:spPr>
            <a:xfrm>
              <a:off x="37412" y="37412"/>
              <a:ext cx="3259262" cy="691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>
                  <a:latin typeface="Times New Roman" pitchFamily="18" charset="0"/>
                  <a:cs typeface="Times New Roman" pitchFamily="18" charset="0"/>
                </a:rPr>
                <a:t>Kako</a:t>
              </a:r>
              <a:r>
                <a:rPr lang="hr-HR" sz="2400" kern="1200" baseline="0" dirty="0">
                  <a:latin typeface="Times New Roman" pitchFamily="18" charset="0"/>
                  <a:cs typeface="Times New Roman" pitchFamily="18" charset="0"/>
                </a:rPr>
                <a:t> čitati Bibliju</a:t>
              </a:r>
              <a:endParaRPr lang="hr-HR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Naslov 1">
            <a:extLst>
              <a:ext uri="{FF2B5EF4-FFF2-40B4-BE49-F238E27FC236}">
                <a16:creationId xmlns:a16="http://schemas.microsoft.com/office/drawing/2014/main" id="{5B553BD7-A97D-4BE3-9210-7E09A284CC92}"/>
              </a:ext>
            </a:extLst>
          </p:cNvPr>
          <p:cNvSpPr txBox="1">
            <a:spLocks/>
          </p:cNvSpPr>
          <p:nvPr/>
        </p:nvSpPr>
        <p:spPr>
          <a:xfrm>
            <a:off x="6181328" y="1932692"/>
            <a:ext cx="2962672" cy="768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800" dirty="0">
                <a:solidFill>
                  <a:srgbClr val="FF0000"/>
                </a:solidFill>
              </a:rPr>
              <a:t>Zaključak</a:t>
            </a:r>
          </a:p>
        </p:txBody>
      </p:sp>
    </p:spTree>
    <p:extLst>
      <p:ext uri="{BB962C8B-B14F-4D97-AF65-F5344CB8AC3E}">
        <p14:creationId xmlns:p14="http://schemas.microsoft.com/office/powerpoint/2010/main" val="386828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28866" y="1776841"/>
            <a:ext cx="3828886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Neka je hvaljen i slavljen </a:t>
            </a:r>
            <a:r>
              <a:rPr lang="hr-HR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trojstveni</a:t>
            </a: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Bog, 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Otac, Sin i Duh Sveti,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Njemu hvala i slava u sve </a:t>
            </a:r>
            <a:r>
              <a:rPr lang="hr-HR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vijeke</a:t>
            </a: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vjekova 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Amen.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Slava Ocu……..( Amen)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Slikovni rezultat za ruke molitve"/>
          <p:cNvPicPr>
            <a:picLocks noChangeAspect="1" noChangeArrowheads="1"/>
          </p:cNvPicPr>
          <p:nvPr/>
        </p:nvPicPr>
        <p:blipFill>
          <a:blip r:embed="rId2" cstate="print"/>
          <a:srcRect t="2587" r="12522"/>
          <a:stretch>
            <a:fillRect/>
          </a:stretch>
        </p:blipFill>
        <p:spPr bwMode="auto">
          <a:xfrm>
            <a:off x="6000760" y="2285992"/>
            <a:ext cx="1821669" cy="27112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7" name="Grupa 6">
            <a:extLst>
              <a:ext uri="{FF2B5EF4-FFF2-40B4-BE49-F238E27FC236}">
                <a16:creationId xmlns:a16="http://schemas.microsoft.com/office/drawing/2014/main" id="{9EBA602E-5BE8-492D-A072-40375561835F}"/>
              </a:ext>
            </a:extLst>
          </p:cNvPr>
          <p:cNvGrpSpPr/>
          <p:nvPr/>
        </p:nvGrpSpPr>
        <p:grpSpPr>
          <a:xfrm>
            <a:off x="2904957" y="476672"/>
            <a:ext cx="3334086" cy="766386"/>
            <a:chOff x="0" y="0"/>
            <a:chExt cx="3334086" cy="766386"/>
          </a:xfrm>
          <a:scene3d>
            <a:camera prst="orthographicFront"/>
            <a:lightRig rig="flat" dir="t"/>
          </a:scene3d>
        </p:grpSpPr>
        <p:sp>
          <p:nvSpPr>
            <p:cNvPr id="8" name="Zaobljeni pravokutnik 9">
              <a:extLst>
                <a:ext uri="{FF2B5EF4-FFF2-40B4-BE49-F238E27FC236}">
                  <a16:creationId xmlns:a16="http://schemas.microsoft.com/office/drawing/2014/main" id="{177E57A4-BD57-404A-9FF8-8E16FA641333}"/>
                </a:ext>
              </a:extLst>
            </p:cNvPr>
            <p:cNvSpPr/>
            <p:nvPr/>
          </p:nvSpPr>
          <p:spPr>
            <a:xfrm>
              <a:off x="0" y="0"/>
              <a:ext cx="3334086" cy="7663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9" name="Zaobljeni pravokutnik 4">
              <a:extLst>
                <a:ext uri="{FF2B5EF4-FFF2-40B4-BE49-F238E27FC236}">
                  <a16:creationId xmlns:a16="http://schemas.microsoft.com/office/drawing/2014/main" id="{5AA4BA75-C80E-4F0B-BD39-3A6FB4F24288}"/>
                </a:ext>
              </a:extLst>
            </p:cNvPr>
            <p:cNvSpPr txBox="1"/>
            <p:nvPr/>
          </p:nvSpPr>
          <p:spPr>
            <a:xfrm>
              <a:off x="37412" y="37412"/>
              <a:ext cx="3259262" cy="691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>
                  <a:latin typeface="Times New Roman" pitchFamily="18" charset="0"/>
                  <a:cs typeface="Times New Roman" pitchFamily="18" charset="0"/>
                </a:rPr>
                <a:t>Kako</a:t>
              </a:r>
              <a:r>
                <a:rPr lang="hr-HR" sz="2400" kern="1200" baseline="0" dirty="0">
                  <a:latin typeface="Times New Roman" pitchFamily="18" charset="0"/>
                  <a:cs typeface="Times New Roman" pitchFamily="18" charset="0"/>
                </a:rPr>
                <a:t> čitati Bibliju</a:t>
              </a:r>
              <a:endParaRPr lang="hr-HR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05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946653" y="714358"/>
            <a:ext cx="5518610" cy="52629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4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</a:t>
            </a:r>
            <a:r>
              <a:rPr lang="hr-HR" sz="14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Znak križa</a:t>
            </a: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Sveti Bože, Svemogući vječni Oče.</a:t>
            </a:r>
            <a:endParaRPr lang="hr-H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Želim biti samo  tvoj i želim  </a:t>
            </a:r>
            <a:endParaRPr lang="hr-H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slijediti nauk  Svete Katoličke i Apostolske  Crkve.</a:t>
            </a:r>
            <a:endParaRPr lang="hr-H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Vodi me putem kojeg si mi povjerio, </a:t>
            </a:r>
            <a:endParaRPr lang="hr-H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  ustrajna srca </a:t>
            </a:r>
            <a:r>
              <a:rPr lang="hr-HR" sz="14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koraćam</a:t>
            </a: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samo naprijed,</a:t>
            </a:r>
            <a:endParaRPr lang="hr-H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14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slijedivši</a:t>
            </a: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primjer Isusa Krista Tvoga Sina.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4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Duše Sveti, pamet  mi rasvijetli,</a:t>
            </a:r>
            <a:endParaRPr lang="hr-H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 mogu spoznati ono što je dobro i ono što je loše.</a:t>
            </a:r>
            <a:endParaRPr lang="hr-H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Pomogni mi da vjerno slijedim nauk</a:t>
            </a:r>
            <a:endParaRPr lang="hr-H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Svete Katoličke i Apostolske Crkve,</a:t>
            </a:r>
            <a:endParaRPr lang="hr-H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jer najveće dobro i najveća sreća,</a:t>
            </a:r>
            <a:endParaRPr lang="hr-H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samo si ti </a:t>
            </a:r>
            <a:r>
              <a:rPr lang="hr-HR" sz="14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trojstveni</a:t>
            </a: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Bože: Oče, Sine i Duše Sveti.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4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hr-HR" sz="1400" dirty="0">
                <a:latin typeface="Times New Roman" pitchFamily="18" charset="0"/>
                <a:cs typeface="Times New Roman" pitchFamily="18" charset="0"/>
              </a:rPr>
              <a:t>Marijo moja, majčice dobra </a:t>
            </a:r>
          </a:p>
          <a:p>
            <a:r>
              <a:rPr lang="hr-HR" sz="1400" dirty="0">
                <a:latin typeface="Times New Roman" pitchFamily="18" charset="0"/>
                <a:cs typeface="Times New Roman" pitchFamily="18" charset="0"/>
              </a:rPr>
              <a:t>očuvaj mi srce i dušu moju</a:t>
            </a:r>
          </a:p>
          <a:p>
            <a:r>
              <a:rPr lang="hr-HR" sz="1400" dirty="0">
                <a:latin typeface="Times New Roman" pitchFamily="18" charset="0"/>
                <a:cs typeface="Times New Roman" pitchFamily="18" charset="0"/>
              </a:rPr>
              <a:t>da mogu odabrati samo dobri put</a:t>
            </a:r>
          </a:p>
          <a:p>
            <a:r>
              <a:rPr lang="hr-HR" sz="1400" dirty="0">
                <a:latin typeface="Times New Roman" pitchFamily="18" charset="0"/>
                <a:cs typeface="Times New Roman" pitchFamily="18" charset="0"/>
              </a:rPr>
              <a:t>molim te.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4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(</a:t>
            </a:r>
            <a:r>
              <a:rPr lang="hr-HR" sz="14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znak križa)</a:t>
            </a:r>
            <a:endParaRPr lang="hr-H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Slikovni rezultat za ruke molitve"/>
          <p:cNvPicPr>
            <a:picLocks noChangeAspect="1" noChangeArrowheads="1"/>
          </p:cNvPicPr>
          <p:nvPr/>
        </p:nvPicPr>
        <p:blipFill>
          <a:blip r:embed="rId2" cstate="print"/>
          <a:srcRect t="2587" r="12522"/>
          <a:stretch>
            <a:fillRect/>
          </a:stretch>
        </p:blipFill>
        <p:spPr bwMode="auto">
          <a:xfrm>
            <a:off x="5929322" y="1643050"/>
            <a:ext cx="1214446" cy="2202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3804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B2C04806-D1CB-4197-85B8-97FB53B1D8C8}"/>
              </a:ext>
            </a:extLst>
          </p:cNvPr>
          <p:cNvSpPr/>
          <p:nvPr/>
        </p:nvSpPr>
        <p:spPr>
          <a:xfrm>
            <a:off x="467544" y="1859340"/>
            <a:ext cx="8208912" cy="33855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85800" fontAlgn="base"/>
            <a:endParaRPr lang="hr-H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85800" fontAlgn="base"/>
            <a:r>
              <a:rPr lang="hr-HR" dirty="0">
                <a:solidFill>
                  <a:srgbClr val="000000"/>
                </a:solidFill>
                <a:latin typeface="Times New Roman" panose="02020603050405020304" pitchFamily="18" charset="0"/>
              </a:rPr>
              <a:t>Učenici će: </a:t>
            </a:r>
          </a:p>
          <a:p>
            <a:pPr marL="685800" fontAlgn="base"/>
            <a:endParaRPr lang="hr-H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85800" fontAlgn="base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0000"/>
                </a:solidFill>
                <a:latin typeface="Times New Roman" panose="02020603050405020304" pitchFamily="18" charset="0"/>
              </a:rPr>
              <a:t> objasniti važnost sv. Pisma, otkriti kako se čita Biblija</a:t>
            </a:r>
          </a:p>
          <a:p>
            <a:pPr marL="685800" fontAlgn="base"/>
            <a:endParaRPr lang="hr-HR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85800" fontAlgn="base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0000"/>
                </a:solidFill>
                <a:latin typeface="Times New Roman" panose="02020603050405020304" pitchFamily="18" charset="0"/>
              </a:rPr>
              <a:t> prepoznati i analizirati skraćenice Post2, 3-4  Izl2, 1-6 Mt3, 2-7  Jer 3, 2-5</a:t>
            </a:r>
            <a:endParaRPr lang="hr-HR" sz="1600" dirty="0">
              <a:solidFill>
                <a:srgbClr val="76923C"/>
              </a:solidFill>
              <a:latin typeface="Times New Roman" panose="02020603050405020304" pitchFamily="18" charset="0"/>
            </a:endParaRPr>
          </a:p>
          <a:p>
            <a:pPr marL="685800" fontAlgn="base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0000"/>
                </a:solidFill>
                <a:latin typeface="Times New Roman" panose="02020603050405020304" pitchFamily="18" charset="0"/>
              </a:rPr>
              <a:t> analizirati tekstove iz Sv. Pisma</a:t>
            </a:r>
          </a:p>
          <a:p>
            <a:pPr marL="685800" fontAlgn="base">
              <a:buFont typeface="Arial" panose="020B0604020202020204" pitchFamily="34" charset="0"/>
              <a:buChar char="•"/>
            </a:pPr>
            <a:endParaRPr lang="hr-HR" sz="1600" dirty="0">
              <a:solidFill>
                <a:srgbClr val="76923C"/>
              </a:solidFill>
              <a:latin typeface="Times New Roman" panose="02020603050405020304" pitchFamily="18" charset="0"/>
            </a:endParaRPr>
          </a:p>
          <a:p>
            <a:pPr marL="685800" fontAlgn="base">
              <a:buFont typeface="Arial" panose="020B0604020202020204" pitchFamily="34" charset="0"/>
              <a:buChar char="•"/>
            </a:pPr>
            <a:r>
              <a:rPr lang="hr-HR">
                <a:solidFill>
                  <a:srgbClr val="000000"/>
                </a:solidFill>
                <a:latin typeface="Times New Roman" panose="02020603050405020304" pitchFamily="18" charset="0"/>
              </a:rPr>
              <a:t> analizira </a:t>
            </a:r>
            <a:r>
              <a:rPr lang="hr-HR" dirty="0">
                <a:solidFill>
                  <a:srgbClr val="000000"/>
                </a:solidFill>
                <a:latin typeface="Times New Roman" panose="02020603050405020304" pitchFamily="18" charset="0"/>
              </a:rPr>
              <a:t>snagu Božje Riječi kao i primjenu iste u vlastitom životu, otkriva snagu Božje riječi u svakodnevnici</a:t>
            </a:r>
            <a:endParaRPr lang="hr-HR" dirty="0"/>
          </a:p>
          <a:p>
            <a:br>
              <a:rPr lang="hr-HR" dirty="0"/>
            </a:br>
            <a:endParaRPr lang="hr-HR" dirty="0"/>
          </a:p>
        </p:txBody>
      </p:sp>
      <p:sp>
        <p:nvSpPr>
          <p:cNvPr id="3" name="Naslov 1">
            <a:extLst>
              <a:ext uri="{FF2B5EF4-FFF2-40B4-BE49-F238E27FC236}">
                <a16:creationId xmlns:a16="http://schemas.microsoft.com/office/drawing/2014/main" id="{4066E0E2-D9CA-47CD-A0B6-8BF8000041A2}"/>
              </a:ext>
            </a:extLst>
          </p:cNvPr>
          <p:cNvSpPr txBox="1">
            <a:spLocks/>
          </p:cNvSpPr>
          <p:nvPr/>
        </p:nvSpPr>
        <p:spPr>
          <a:xfrm>
            <a:off x="5724128" y="764704"/>
            <a:ext cx="2530624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dirty="0">
                <a:solidFill>
                  <a:srgbClr val="FF0000"/>
                </a:solidFill>
              </a:rPr>
              <a:t>Ishodi učenja: 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77108C19-9068-4D74-A206-BBC81E42A0EB}"/>
              </a:ext>
            </a:extLst>
          </p:cNvPr>
          <p:cNvGrpSpPr/>
          <p:nvPr/>
        </p:nvGrpSpPr>
        <p:grpSpPr>
          <a:xfrm>
            <a:off x="1979712" y="597535"/>
            <a:ext cx="3334086" cy="766386"/>
            <a:chOff x="0" y="0"/>
            <a:chExt cx="3334086" cy="766386"/>
          </a:xfrm>
          <a:scene3d>
            <a:camera prst="orthographicFront"/>
            <a:lightRig rig="flat" dir="t"/>
          </a:scene3d>
        </p:grpSpPr>
        <p:sp>
          <p:nvSpPr>
            <p:cNvPr id="5" name="Zaobljeni pravokutnik 9">
              <a:extLst>
                <a:ext uri="{FF2B5EF4-FFF2-40B4-BE49-F238E27FC236}">
                  <a16:creationId xmlns:a16="http://schemas.microsoft.com/office/drawing/2014/main" id="{25BBEC94-E92B-42C2-862C-788007E991D5}"/>
                </a:ext>
              </a:extLst>
            </p:cNvPr>
            <p:cNvSpPr/>
            <p:nvPr/>
          </p:nvSpPr>
          <p:spPr>
            <a:xfrm>
              <a:off x="0" y="0"/>
              <a:ext cx="3334086" cy="7663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6" name="Zaobljeni pravokutnik 4">
              <a:extLst>
                <a:ext uri="{FF2B5EF4-FFF2-40B4-BE49-F238E27FC236}">
                  <a16:creationId xmlns:a16="http://schemas.microsoft.com/office/drawing/2014/main" id="{D5C6B57F-22FF-460F-8C2F-BF04649CB99D}"/>
                </a:ext>
              </a:extLst>
            </p:cNvPr>
            <p:cNvSpPr txBox="1"/>
            <p:nvPr/>
          </p:nvSpPr>
          <p:spPr>
            <a:xfrm>
              <a:off x="37412" y="37412"/>
              <a:ext cx="3259262" cy="691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>
                  <a:latin typeface="Times New Roman" pitchFamily="18" charset="0"/>
                  <a:cs typeface="Times New Roman" pitchFamily="18" charset="0"/>
                </a:rPr>
                <a:t>Kako</a:t>
              </a:r>
              <a:r>
                <a:rPr lang="hr-HR" sz="2400" kern="1200" baseline="0" dirty="0">
                  <a:latin typeface="Times New Roman" pitchFamily="18" charset="0"/>
                  <a:cs typeface="Times New Roman" pitchFamily="18" charset="0"/>
                </a:rPr>
                <a:t> čitati Bibliju</a:t>
              </a:r>
              <a:endParaRPr lang="hr-HR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413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2904957" y="476672"/>
            <a:ext cx="3334086" cy="766386"/>
            <a:chOff x="0" y="0"/>
            <a:chExt cx="3334086" cy="766386"/>
          </a:xfrm>
          <a:scene3d>
            <a:camera prst="orthographicFront"/>
            <a:lightRig rig="flat" dir="t"/>
          </a:scene3d>
        </p:grpSpPr>
        <p:sp>
          <p:nvSpPr>
            <p:cNvPr id="8" name="Zaobljeni pravokutnik 7"/>
            <p:cNvSpPr/>
            <p:nvPr/>
          </p:nvSpPr>
          <p:spPr>
            <a:xfrm>
              <a:off x="0" y="0"/>
              <a:ext cx="3334086" cy="7663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2" name="Zaobljeni pravokutnik 4"/>
            <p:cNvSpPr txBox="1"/>
            <p:nvPr/>
          </p:nvSpPr>
          <p:spPr>
            <a:xfrm>
              <a:off x="37412" y="37412"/>
              <a:ext cx="3259262" cy="691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>
                  <a:latin typeface="Times New Roman" pitchFamily="18" charset="0"/>
                  <a:cs typeface="Times New Roman" pitchFamily="18" charset="0"/>
                </a:rPr>
                <a:t>Kako</a:t>
              </a:r>
              <a:r>
                <a:rPr lang="hr-HR" sz="2400" kern="1200" baseline="0" dirty="0">
                  <a:latin typeface="Times New Roman" pitchFamily="18" charset="0"/>
                  <a:cs typeface="Times New Roman" pitchFamily="18" charset="0"/>
                </a:rPr>
                <a:t> čitati Bibliju</a:t>
              </a:r>
              <a:endParaRPr lang="hr-HR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Pravokutnik 1"/>
          <p:cNvSpPr/>
          <p:nvPr/>
        </p:nvSpPr>
        <p:spPr>
          <a:xfrm>
            <a:off x="899592" y="2924944"/>
            <a:ext cx="2944931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Biblija ukupno sadrži 73 knjige. </a:t>
            </a:r>
          </a:p>
          <a:p>
            <a:pPr>
              <a:spcAft>
                <a:spcPts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 SZ Biblija sadrži 46 knjiga u NZ 27. 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Slikovni rezultat za bibl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735" y="1982504"/>
            <a:ext cx="4348616" cy="30440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2904957" y="476672"/>
            <a:ext cx="3334086" cy="766386"/>
            <a:chOff x="0" y="0"/>
            <a:chExt cx="3334086" cy="766386"/>
          </a:xfrm>
          <a:scene3d>
            <a:camera prst="orthographicFront"/>
            <a:lightRig rig="flat" dir="t"/>
          </a:scene3d>
        </p:grpSpPr>
        <p:sp>
          <p:nvSpPr>
            <p:cNvPr id="10" name="Zaobljeni pravokutnik 9"/>
            <p:cNvSpPr/>
            <p:nvPr/>
          </p:nvSpPr>
          <p:spPr>
            <a:xfrm>
              <a:off x="0" y="0"/>
              <a:ext cx="3334086" cy="7663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Zaobljeni pravokutnik 4"/>
            <p:cNvSpPr txBox="1"/>
            <p:nvPr/>
          </p:nvSpPr>
          <p:spPr>
            <a:xfrm>
              <a:off x="37412" y="37412"/>
              <a:ext cx="3259262" cy="691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>
                  <a:latin typeface="Times New Roman" pitchFamily="18" charset="0"/>
                  <a:cs typeface="Times New Roman" pitchFamily="18" charset="0"/>
                </a:rPr>
                <a:t>Kako</a:t>
              </a:r>
              <a:r>
                <a:rPr lang="hr-HR" sz="2400" kern="1200" baseline="0" dirty="0">
                  <a:latin typeface="Times New Roman" pitchFamily="18" charset="0"/>
                  <a:cs typeface="Times New Roman" pitchFamily="18" charset="0"/>
                </a:rPr>
                <a:t> čitati Bibliju</a:t>
              </a:r>
              <a:endParaRPr lang="hr-HR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Pravokutnik 1"/>
          <p:cNvSpPr/>
          <p:nvPr/>
        </p:nvSpPr>
        <p:spPr>
          <a:xfrm>
            <a:off x="539552" y="3140968"/>
            <a:ext cx="3528392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Petoknjižje ili Tora,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Mojsijevo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Petoknjižje ukupno sadrži prvih pet knjiga: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Post,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Izl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Lev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Br,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Pnz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8" name="Picture 2" descr="Slikovni rezultat za t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36912"/>
            <a:ext cx="3388161" cy="254112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2904957" y="476672"/>
            <a:ext cx="3334086" cy="766386"/>
            <a:chOff x="0" y="0"/>
            <a:chExt cx="3334086" cy="766386"/>
          </a:xfrm>
          <a:scene3d>
            <a:camera prst="orthographicFront"/>
            <a:lightRig rig="flat" dir="t"/>
          </a:scene3d>
        </p:grpSpPr>
        <p:sp>
          <p:nvSpPr>
            <p:cNvPr id="12" name="Zaobljeni pravokutnik 11"/>
            <p:cNvSpPr/>
            <p:nvPr/>
          </p:nvSpPr>
          <p:spPr>
            <a:xfrm>
              <a:off x="0" y="0"/>
              <a:ext cx="3334086" cy="7663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3" name="Zaobljeni pravokutnik 4"/>
            <p:cNvSpPr txBox="1"/>
            <p:nvPr/>
          </p:nvSpPr>
          <p:spPr>
            <a:xfrm>
              <a:off x="37412" y="37412"/>
              <a:ext cx="3259262" cy="691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>
                  <a:latin typeface="Times New Roman" pitchFamily="18" charset="0"/>
                  <a:cs typeface="Times New Roman" pitchFamily="18" charset="0"/>
                </a:rPr>
                <a:t>Kako</a:t>
              </a:r>
              <a:r>
                <a:rPr lang="hr-HR" sz="2400" kern="1200" baseline="0" dirty="0">
                  <a:latin typeface="Times New Roman" pitchFamily="18" charset="0"/>
                  <a:cs typeface="Times New Roman" pitchFamily="18" charset="0"/>
                </a:rPr>
                <a:t> čitati Bibliju</a:t>
              </a:r>
              <a:endParaRPr lang="hr-HR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Pravokutnik 1"/>
          <p:cNvSpPr/>
          <p:nvPr/>
        </p:nvSpPr>
        <p:spPr>
          <a:xfrm>
            <a:off x="971600" y="3284984"/>
            <a:ext cx="3085485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Bibliju je potrebno čitati; polako, postepeno, pažljivo.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 descr="Što je to – Biblija? – EVANĐELJE.NET">
            <a:extLst>
              <a:ext uri="{FF2B5EF4-FFF2-40B4-BE49-F238E27FC236}">
                <a16:creationId xmlns:a16="http://schemas.microsoft.com/office/drawing/2014/main" id="{11B03315-E805-4E6A-90EA-74D41E389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52936"/>
            <a:ext cx="3485256" cy="195852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2904957" y="476672"/>
            <a:ext cx="3334086" cy="766386"/>
            <a:chOff x="0" y="0"/>
            <a:chExt cx="3334086" cy="766386"/>
          </a:xfrm>
          <a:scene3d>
            <a:camera prst="orthographicFront"/>
            <a:lightRig rig="flat" dir="t"/>
          </a:scene3d>
        </p:grpSpPr>
        <p:sp>
          <p:nvSpPr>
            <p:cNvPr id="8" name="Zaobljeni pravokutnik 7"/>
            <p:cNvSpPr/>
            <p:nvPr/>
          </p:nvSpPr>
          <p:spPr>
            <a:xfrm>
              <a:off x="0" y="0"/>
              <a:ext cx="3334086" cy="7663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9" name="Zaobljeni pravokutnik 4"/>
            <p:cNvSpPr txBox="1"/>
            <p:nvPr/>
          </p:nvSpPr>
          <p:spPr>
            <a:xfrm>
              <a:off x="37412" y="37412"/>
              <a:ext cx="3259262" cy="691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>
                  <a:latin typeface="Times New Roman" pitchFamily="18" charset="0"/>
                  <a:cs typeface="Times New Roman" pitchFamily="18" charset="0"/>
                </a:rPr>
                <a:t>Kako</a:t>
              </a:r>
              <a:r>
                <a:rPr lang="hr-HR" sz="2400" kern="1200" baseline="0" dirty="0">
                  <a:latin typeface="Times New Roman" pitchFamily="18" charset="0"/>
                  <a:cs typeface="Times New Roman" pitchFamily="18" charset="0"/>
                </a:rPr>
                <a:t> čitati Bibliju</a:t>
              </a:r>
              <a:endParaRPr lang="hr-HR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Pravokutnik 4"/>
          <p:cNvSpPr/>
          <p:nvPr/>
        </p:nvSpPr>
        <p:spPr>
          <a:xfrm>
            <a:off x="683568" y="2204864"/>
            <a:ext cx="7344816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Biblija ukupno sadrži 73 knjige. U SZ Biblija sadrži 46 knjiga u NZ 27 knjiga. 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678660" y="3997667"/>
            <a:ext cx="7344816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Bibliju je potrebno čitati; polako, postepeno, pažljivo.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Naslov 1">
            <a:extLst>
              <a:ext uri="{FF2B5EF4-FFF2-40B4-BE49-F238E27FC236}">
                <a16:creationId xmlns:a16="http://schemas.microsoft.com/office/drawing/2014/main" id="{296132CC-1416-4FB0-9684-DB8570A05036}"/>
              </a:ext>
            </a:extLst>
          </p:cNvPr>
          <p:cNvSpPr txBox="1">
            <a:spLocks/>
          </p:cNvSpPr>
          <p:nvPr/>
        </p:nvSpPr>
        <p:spPr>
          <a:xfrm>
            <a:off x="5749280" y="1393655"/>
            <a:ext cx="3394720" cy="292894"/>
          </a:xfrm>
          <a:prstGeom prst="rect">
            <a:avLst/>
          </a:prstGeom>
        </p:spPr>
        <p:txBody>
          <a:bodyPr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>
                <a:solidFill>
                  <a:srgbClr val="FF0000"/>
                </a:solidFill>
              </a:rPr>
              <a:t>PONOVIMO: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2904957" y="476672"/>
            <a:ext cx="3334086" cy="766386"/>
            <a:chOff x="0" y="0"/>
            <a:chExt cx="3334086" cy="766386"/>
          </a:xfrm>
          <a:scene3d>
            <a:camera prst="orthographicFront"/>
            <a:lightRig rig="flat" dir="t"/>
          </a:scene3d>
        </p:grpSpPr>
        <p:sp>
          <p:nvSpPr>
            <p:cNvPr id="7" name="Zaobljeni pravokutnik 6"/>
            <p:cNvSpPr/>
            <p:nvPr/>
          </p:nvSpPr>
          <p:spPr>
            <a:xfrm>
              <a:off x="0" y="0"/>
              <a:ext cx="3334086" cy="7663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8" name="Zaobljeni pravokutnik 4"/>
            <p:cNvSpPr txBox="1"/>
            <p:nvPr/>
          </p:nvSpPr>
          <p:spPr>
            <a:xfrm>
              <a:off x="37412" y="37412"/>
              <a:ext cx="3259262" cy="691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>
                  <a:latin typeface="Times New Roman" pitchFamily="18" charset="0"/>
                  <a:cs typeface="Times New Roman" pitchFamily="18" charset="0"/>
                </a:rPr>
                <a:t>Kako</a:t>
              </a:r>
              <a:r>
                <a:rPr lang="hr-HR" sz="2400" kern="1200" baseline="0" dirty="0">
                  <a:latin typeface="Times New Roman" pitchFamily="18" charset="0"/>
                  <a:cs typeface="Times New Roman" pitchFamily="18" charset="0"/>
                </a:rPr>
                <a:t> čitati Bibliju</a:t>
              </a:r>
              <a:endParaRPr lang="hr-HR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Pravokutnik 4"/>
          <p:cNvSpPr/>
          <p:nvPr/>
        </p:nvSpPr>
        <p:spPr>
          <a:xfrm>
            <a:off x="971600" y="3284984"/>
            <a:ext cx="2664296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Skraćenice su oblik ili način pisanja, kojima kratko bilježimo knjigu u Bibliju.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Slikovni rezultat za skraćenice u bibli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284984"/>
            <a:ext cx="4360266" cy="179497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9" name="Naslov 1">
            <a:extLst>
              <a:ext uri="{FF2B5EF4-FFF2-40B4-BE49-F238E27FC236}">
                <a16:creationId xmlns:a16="http://schemas.microsoft.com/office/drawing/2014/main" id="{9D94A04D-E6F0-45D9-A398-EBCD064D23B1}"/>
              </a:ext>
            </a:extLst>
          </p:cNvPr>
          <p:cNvSpPr txBox="1">
            <a:spLocks/>
          </p:cNvSpPr>
          <p:nvPr/>
        </p:nvSpPr>
        <p:spPr>
          <a:xfrm>
            <a:off x="4406701" y="2564904"/>
            <a:ext cx="3394720" cy="292894"/>
          </a:xfrm>
          <a:prstGeom prst="rect">
            <a:avLst/>
          </a:prstGeom>
        </p:spPr>
        <p:txBody>
          <a:bodyPr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>
                <a:solidFill>
                  <a:srgbClr val="FF0000"/>
                </a:solidFill>
              </a:rPr>
              <a:t>Primjer: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2904957" y="476672"/>
            <a:ext cx="3334086" cy="766386"/>
            <a:chOff x="0" y="0"/>
            <a:chExt cx="3334086" cy="766386"/>
          </a:xfrm>
          <a:scene3d>
            <a:camera prst="orthographicFront"/>
            <a:lightRig rig="flat" dir="t"/>
          </a:scene3d>
        </p:grpSpPr>
        <p:sp>
          <p:nvSpPr>
            <p:cNvPr id="8" name="Zaobljeni pravokutnik 7"/>
            <p:cNvSpPr/>
            <p:nvPr/>
          </p:nvSpPr>
          <p:spPr>
            <a:xfrm>
              <a:off x="0" y="0"/>
              <a:ext cx="3334086" cy="7663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9" name="Zaobljeni pravokutnik 4"/>
            <p:cNvSpPr txBox="1"/>
            <p:nvPr/>
          </p:nvSpPr>
          <p:spPr>
            <a:xfrm>
              <a:off x="37412" y="37412"/>
              <a:ext cx="3259262" cy="691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>
                  <a:latin typeface="Times New Roman" pitchFamily="18" charset="0"/>
                  <a:cs typeface="Times New Roman" pitchFamily="18" charset="0"/>
                </a:rPr>
                <a:t>Kako</a:t>
              </a:r>
              <a:r>
                <a:rPr lang="hr-HR" sz="2400" kern="1200" baseline="0" dirty="0">
                  <a:latin typeface="Times New Roman" pitchFamily="18" charset="0"/>
                  <a:cs typeface="Times New Roman" pitchFamily="18" charset="0"/>
                </a:rPr>
                <a:t> čitati Bibliju</a:t>
              </a:r>
              <a:endParaRPr lang="hr-HR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Pravokutnik 5"/>
          <p:cNvSpPr/>
          <p:nvPr/>
        </p:nvSpPr>
        <p:spPr>
          <a:xfrm>
            <a:off x="899592" y="2191666"/>
            <a:ext cx="3672408" cy="3046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Sve knjige u Bibliji označene nazivom, knjigom,  poglavljem, retkom.</a:t>
            </a:r>
          </a:p>
          <a:p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Koristeći se nazivom knjige, poglavljem i retkom  možemo pronaći određene knjige u SVETOM PISMU.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Slikovni rezultat za skraćenice u bibli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87118"/>
            <a:ext cx="3048000" cy="29718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423</Words>
  <Application>Microsoft Office PowerPoint</Application>
  <PresentationFormat>Prikaz na zaslonu (4:3)</PresentationFormat>
  <Paragraphs>114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tema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Zbornica</cp:lastModifiedBy>
  <cp:revision>67</cp:revision>
  <dcterms:created xsi:type="dcterms:W3CDTF">2019-10-30T09:29:53Z</dcterms:created>
  <dcterms:modified xsi:type="dcterms:W3CDTF">2023-09-07T07:57:49Z</dcterms:modified>
</cp:coreProperties>
</file>