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3"/>
  </p:handoutMasterIdLst>
  <p:sldIdLst>
    <p:sldId id="269" r:id="rId2"/>
    <p:sldId id="289" r:id="rId3"/>
    <p:sldId id="300" r:id="rId4"/>
    <p:sldId id="301" r:id="rId5"/>
    <p:sldId id="296" r:id="rId6"/>
    <p:sldId id="302" r:id="rId7"/>
    <p:sldId id="303" r:id="rId8"/>
    <p:sldId id="304" r:id="rId9"/>
    <p:sldId id="305" r:id="rId10"/>
    <p:sldId id="307" r:id="rId11"/>
    <p:sldId id="270" r:id="rId12"/>
  </p:sldIdLst>
  <p:sldSz cx="9144000" cy="6858000" type="screen4x3"/>
  <p:notesSz cx="6865938" cy="999648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vijetli stil 1 - Isticanj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8E4CA8C-24F0-4EC5-869F-2C1D10627492}" type="presOf" srcId="{0F317D46-0540-4C53-8299-46FA79F4DB14}" destId="{67CF0C6A-7FD4-4FF8-9776-A8E7E1104B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317D46-0540-4C53-8299-46FA79F4DB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466F14-DB18-4C6C-ADCA-C1D1D4DC7628}">
      <dgm:prSet/>
      <dgm:spPr/>
      <dgm:t>
        <a:bodyPr/>
        <a:lstStyle/>
        <a:p>
          <a:r>
            <a:rPr lang="hr-HR" dirty="0"/>
            <a:t>Rođenje Crkve</a:t>
          </a:r>
        </a:p>
      </dgm:t>
    </dgm:pt>
    <dgm:pt modelId="{09EBA30F-FF81-4663-865D-44D03CC7C4C2}" type="parTrans" cxnId="{ED3F835A-DD5B-4CEA-A0A1-D5FE2718C502}">
      <dgm:prSet/>
      <dgm:spPr/>
      <dgm:t>
        <a:bodyPr/>
        <a:lstStyle/>
        <a:p>
          <a:endParaRPr lang="hr-HR"/>
        </a:p>
      </dgm:t>
    </dgm:pt>
    <dgm:pt modelId="{9AD45CDD-C82B-4331-960B-DABAEF5D1F86}" type="sibTrans" cxnId="{ED3F835A-DD5B-4CEA-A0A1-D5FE2718C502}">
      <dgm:prSet/>
      <dgm:spPr/>
      <dgm:t>
        <a:bodyPr/>
        <a:lstStyle/>
        <a:p>
          <a:endParaRPr lang="hr-HR"/>
        </a:p>
      </dgm:t>
    </dgm:pt>
    <dgm:pt modelId="{67CF0C6A-7FD4-4FF8-9776-A8E7E1104B63}" type="pres">
      <dgm:prSet presAssocID="{0F317D46-0540-4C53-8299-46FA79F4DB14}" presName="linear" presStyleCnt="0">
        <dgm:presLayoutVars>
          <dgm:animLvl val="lvl"/>
          <dgm:resizeHandles val="exact"/>
        </dgm:presLayoutVars>
      </dgm:prSet>
      <dgm:spPr/>
    </dgm:pt>
    <dgm:pt modelId="{F2711F3C-C6F2-4CA2-900A-387C4FB0A2CA}" type="pres">
      <dgm:prSet presAssocID="{D7466F14-DB18-4C6C-ADCA-C1D1D4DC7628}" presName="parentText" presStyleLbl="node1" presStyleIdx="0" presStyleCnt="1" custLinFactNeighborX="-769" custLinFactNeighborY="-15108">
        <dgm:presLayoutVars>
          <dgm:chMax val="0"/>
          <dgm:bulletEnabled val="1"/>
        </dgm:presLayoutVars>
      </dgm:prSet>
      <dgm:spPr/>
    </dgm:pt>
  </dgm:ptLst>
  <dgm:cxnLst>
    <dgm:cxn modelId="{ED3F835A-DD5B-4CEA-A0A1-D5FE2718C502}" srcId="{0F317D46-0540-4C53-8299-46FA79F4DB14}" destId="{D7466F14-DB18-4C6C-ADCA-C1D1D4DC7628}" srcOrd="0" destOrd="0" parTransId="{09EBA30F-FF81-4663-865D-44D03CC7C4C2}" sibTransId="{9AD45CDD-C82B-4331-960B-DABAEF5D1F86}"/>
    <dgm:cxn modelId="{88E4CA8C-24F0-4EC5-869F-2C1D10627492}" type="presOf" srcId="{0F317D46-0540-4C53-8299-46FA79F4DB14}" destId="{67CF0C6A-7FD4-4FF8-9776-A8E7E1104B63}" srcOrd="0" destOrd="0" presId="urn:microsoft.com/office/officeart/2005/8/layout/vList2"/>
    <dgm:cxn modelId="{B77E06C4-9D61-4597-9BC8-BF72126E5FC6}" type="presOf" srcId="{D7466F14-DB18-4C6C-ADCA-C1D1D4DC7628}" destId="{F2711F3C-C6F2-4CA2-900A-387C4FB0A2CA}" srcOrd="0" destOrd="0" presId="urn:microsoft.com/office/officeart/2005/8/layout/vList2"/>
    <dgm:cxn modelId="{0A7BA1A9-7880-4FE8-8C4A-88FB95697E4F}" type="presParOf" srcId="{67CF0C6A-7FD4-4FF8-9776-A8E7E1104B63}" destId="{F2711F3C-C6F2-4CA2-900A-387C4FB0A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11F3C-C6F2-4CA2-900A-387C4FB0A2CA}">
      <dsp:nvSpPr>
        <dsp:cNvPr id="0" name=""/>
        <dsp:cNvSpPr/>
      </dsp:nvSpPr>
      <dsp:spPr>
        <a:xfrm>
          <a:off x="0" y="0"/>
          <a:ext cx="252028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Rođenje Crkve</a:t>
          </a:r>
        </a:p>
      </dsp:txBody>
      <dsp:txXfrm>
        <a:off x="33955" y="33955"/>
        <a:ext cx="2452370" cy="62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D47A23F7-F2B3-41EA-9410-D4157AF0B63E}" type="datetimeFigureOut">
              <a:rPr lang="hr-HR" smtClean="0"/>
              <a:pPr/>
              <a:t>5.9.2023.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FA4806C4-E6F7-4B53-AB03-C8C74EBC0B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959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5.9.2023.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8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7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55576" y="188640"/>
            <a:ext cx="7560840" cy="64633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lang="hr-HR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Znak križa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Sveti Bože, Svemogući vječni Oče.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Želim biti samo  tvoj i želim  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slijediti nauk  Svete Katoličke i Apostolske  Crkve.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Vodi me putem kojeg si mi povjerio, 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 ustrajna srca </a:t>
            </a:r>
            <a:r>
              <a:rPr lang="hr-HR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koraćam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samo naprijed,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slijedivši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primjer Isusa Krista Tvoga Sina.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Duše Sveti, pamet  mi rasvijetli,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mogu spoznati ono što je dobro i ono što je loše.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Pomogni mi da vjerno slijedim nauk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Svete Katoličke i Apostolske Crkve,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jer najveće dobro i najveća sreća,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samo si ti </a:t>
            </a:r>
            <a:r>
              <a:rPr lang="hr-HR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trojstveni</a:t>
            </a: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Bože: Oče, Sine i Duše Sveti.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Marijo moja, majčice dobra 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očuvaj mi srce i dušu moju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da mogu odabrati samo dobri put</a:t>
            </a:r>
          </a:p>
          <a:p>
            <a:r>
              <a:rPr lang="hr-HR" dirty="0">
                <a:latin typeface="Times New Roman" pitchFamily="18" charset="0"/>
                <a:cs typeface="Times New Roman" pitchFamily="18" charset="0"/>
              </a:rPr>
              <a:t>molim 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(</a:t>
            </a:r>
            <a:r>
              <a:rPr lang="hr-HR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znak križa)</a:t>
            </a:r>
            <a:endParaRPr lang="hr-H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Slikovni rezultat za ruke molitve"/>
          <p:cNvPicPr>
            <a:picLocks noChangeAspect="1" noChangeArrowheads="1"/>
          </p:cNvPicPr>
          <p:nvPr/>
        </p:nvPicPr>
        <p:blipFill>
          <a:blip r:embed="rId2" cstate="print"/>
          <a:srcRect t="2587" r="12522"/>
          <a:stretch>
            <a:fillRect/>
          </a:stretch>
        </p:blipFill>
        <p:spPr bwMode="auto">
          <a:xfrm>
            <a:off x="6012160" y="1052736"/>
            <a:ext cx="1862518" cy="3116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3804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/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avokutnik 2"/>
          <p:cNvSpPr/>
          <p:nvPr/>
        </p:nvSpPr>
        <p:spPr>
          <a:xfrm>
            <a:off x="611560" y="1628800"/>
            <a:ext cx="7128792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Tada je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120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okupljenih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duša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među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apostoli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Isusova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majka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Marija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dramatičan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sišao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Duh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Sveti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nadahnuo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apostole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progovore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stranim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jezicima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poznavali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svojim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jezicima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razumjeli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pobožni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Židovi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cijelog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svijeta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dana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skupili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Jeruzalemu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Starom zavjetu drugi blagdan po važnosti bio je upravo blagdan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Pedesetnice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Nakon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dana boravka na gori Sinaj Mojsije je Židovima donio kamene ploče s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Božjih zapovijedi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hr-HR" sz="2400" dirty="0"/>
          </a:p>
        </p:txBody>
      </p:sp>
      <p:pic>
        <p:nvPicPr>
          <p:cNvPr id="4" name="Picture 2" descr="Upitnik kvalitete života | Istraži M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791" y="5733256"/>
            <a:ext cx="1429121" cy="76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63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28866" y="1776841"/>
            <a:ext cx="3828886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Neka je hvaljen i slavljen </a:t>
            </a:r>
            <a:r>
              <a:rPr lang="hr-HR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trojstveni</a:t>
            </a: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Bog, 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Otac, Sin i Duh Sveti,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Njemu hvala i slava u sve </a:t>
            </a:r>
            <a:r>
              <a:rPr lang="hr-HR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vijeke</a:t>
            </a: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vjekova 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Slava Ocu……..( Amen)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Slikovni rezultat za ruke molitve"/>
          <p:cNvPicPr>
            <a:picLocks noChangeAspect="1" noChangeArrowheads="1"/>
          </p:cNvPicPr>
          <p:nvPr/>
        </p:nvPicPr>
        <p:blipFill>
          <a:blip r:embed="rId2" cstate="print"/>
          <a:srcRect t="2587" r="12522"/>
          <a:stretch>
            <a:fillRect/>
          </a:stretch>
        </p:blipFill>
        <p:spPr bwMode="auto">
          <a:xfrm>
            <a:off x="6000760" y="2285992"/>
            <a:ext cx="1821669" cy="27112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505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2455358700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utoShape 2" descr="UPITNIK] Komunalna naknada – Općina Podravska Moslav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" name="AutoShape 4" descr="UPITNIK] Komunalna naknada – Općina Podravska Moslavin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460375" y="1700808"/>
            <a:ext cx="8288089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Kad je napokon došao dan Pedesetnice, svi su bili zajedno na istome mjestu.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eto iznenada šuma s neba, kao kad se digne silan vjetar. Ispuni svu kuću u kojoj su bili.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pokažu im se kao neki ognjeni razdijeljeni jezici te siđe po jedan na svakoga od njih.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Svi se napuniše Duha Svetoga i počeše govoriti drugim jezicima, kako im već Duh davaše zboriti.</a:t>
            </a:r>
            <a:b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u Jeruzalemu su boravili Židovi, ljudi pobožni iz svakog naroda pod nebom.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 kad nasta ona huka, strča se mnoštvo i smètê jer ih je svatko čuo govoriti svojim jezikom.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Svi su bili izvan sebe i divili se govoreći: »Gle! Nisu li svi ovi što govore Galilejci?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 kako to da ih svatko od nas čuje na svojem materinskom jeziku?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Parti, </a:t>
            </a:r>
            <a:r>
              <a:rPr lang="hr-H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Međani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r-H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Elamljani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žitelji Mezopotamije, Judeje i </a:t>
            </a:r>
            <a:r>
              <a:rPr lang="hr-H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Kapadocije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hr-H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Ponta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 Azije,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Frigije i </a:t>
            </a:r>
            <a:r>
              <a:rPr lang="hr-H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Pamfilije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Egipta i krajeva libijskih oko </a:t>
            </a:r>
            <a:r>
              <a:rPr lang="hr-H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Cirene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pridošlice Rimljani,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Židovi i sljedbenici, Krećani i Arapi – svi ih mi čujemo gdje našim jezicima razglašuju veličanstvena djela Božja.«</a:t>
            </a:r>
            <a:b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Svi su izvan sebe zbunjeno jedan drugog pitali: »Što bi to moglo biti?« </a:t>
            </a:r>
            <a:r>
              <a:rPr lang="hr-HR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Drugi su pak, podrugujući se, govorili: »Slatkog su se vina </a:t>
            </a:r>
            <a:r>
              <a:rPr lang="hr-H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ponapili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</a:rPr>
              <a:t>!« 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DJ 2, 1</a:t>
            </a:r>
            <a:b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3021230265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uhovi, Pedesetnica - što je to? - DUHO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0" t="10085" r="7642"/>
          <a:stretch/>
        </p:blipFill>
        <p:spPr bwMode="auto">
          <a:xfrm>
            <a:off x="2987824" y="1700808"/>
            <a:ext cx="4968552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8819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2129992723"/>
              </p:ext>
            </p:extLst>
          </p:nvPr>
        </p:nvGraphicFramePr>
        <p:xfrm>
          <a:off x="1259632" y="836712"/>
          <a:ext cx="6624736" cy="718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3021230265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Pravokutnik 1"/>
          <p:cNvSpPr/>
          <p:nvPr/>
        </p:nvSpPr>
        <p:spPr>
          <a:xfrm>
            <a:off x="539552" y="1555051"/>
            <a:ext cx="8208912" cy="51491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skupina: 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Koristeći tablete, mobitele, pogledajte film i istražite o čemu film govori, što nam poručuje: silazak Svetog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Duha na apostole - Pedesetnica – Trojice https://youtu.be/Vb3w6vXDwQE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skupina: 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Koristeći tablete, mobitele, pogledajte film i istražite o čemu film govori, što nam poručuje: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Rođenje Crkve,- Duhovi: https://youtu.be/IGyyAqPu208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skupina:   </a:t>
            </a: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Koristeći tablete, mobitele, pogledajte film i istražile što prikazuje film, što nam poručuje:  </a:t>
            </a:r>
            <a:r>
              <a:rPr lang="hr-H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Pedesetnica - Silazak Svetog Duha na apostole https://youtu.be/7OupRDL7pvA</a:t>
            </a:r>
            <a:endParaRPr lang="hr-HR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7584" y="409114"/>
            <a:ext cx="1368152" cy="84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29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43308" y="1844824"/>
            <a:ext cx="3895601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Rođenje Crkve - Pedeset dana nakon Uskrsa i deset dana nakon slavlja Kristova uzašašća Crkva slavi treći najveći blagdan – Duhove. Spomen je to na veliki događaj silaska Duha Svetoga na prvu Crkvu u Jeruzalemu i nad apostole na sam blagdan židovske Pedesetnice.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1050669765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utoShape 2" descr="Blagdan Duhova – Pedesetnica, kraj vazmenog vremena | Kamenj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4" descr="Blagdan Duhova – Pedesetnica, kraj vazmenog vremena | Kamenj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058" name="Picture 10" descr="In The Upper Room on the day of Pentecost the disciples were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3162300" cy="3162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0448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1050669765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avokutnik 2"/>
          <p:cNvSpPr/>
          <p:nvPr/>
        </p:nvSpPr>
        <p:spPr>
          <a:xfrm>
            <a:off x="756084" y="1556792"/>
            <a:ext cx="3707904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>
              <a:spcAft>
                <a:spcPts val="195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Tada je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120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okupljenih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duša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među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apostoli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Isusova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majka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Marija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dramatičan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sišao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Duh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Sveti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nadahnuo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apostole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progovore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stranim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jezicima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poznavali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svojim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jezicima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razumjeli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pobožni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Židovi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cijelog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svijeta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dana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skupili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Jeruzalemu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The Paraclete: &quot;They are authorized to give spontaneous awakening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4179926" cy="27920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5169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1050669765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avokutnik 2"/>
          <p:cNvSpPr/>
          <p:nvPr/>
        </p:nvSpPr>
        <p:spPr>
          <a:xfrm>
            <a:off x="647564" y="2060848"/>
            <a:ext cx="5112568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Starom zavjetu drugi blagdan po važnosti bio je upravo blagdan Pedesetnice. Nakon 10 dana boravka na gori Sinaj Mojsije je Židovima donio kamene ploče s 10 Božjih zapovijedi. </a:t>
            </a:r>
          </a:p>
          <a:p>
            <a:pPr indent="449580">
              <a:spcAft>
                <a:spcPts val="0"/>
              </a:spcAft>
            </a:pP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kršćanstvu je taj blagdan uspomena silazak Svetoga Duha na apostole i Presvetu Bogorodicu u dvorani posljednje večere, a obilježava se pedesetog dana poslije Uskrsa. </a:t>
            </a:r>
            <a:endParaRPr lang="hr-H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 descr="Knjiga Ponovljenog zakona (prema G. Brauliku) : amdg.eu : https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41871"/>
            <a:ext cx="2636451" cy="2823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6457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1050669765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avokutnik 2"/>
          <p:cNvSpPr/>
          <p:nvPr/>
        </p:nvSpPr>
        <p:spPr>
          <a:xfrm>
            <a:off x="791580" y="2587307"/>
            <a:ext cx="68047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Pedeset dana nakon Uskrsa i deset dana nakon slavlja Kristova uzašašća Crkva slavi treći najveći blagdan – Duhove.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791580" y="4407189"/>
            <a:ext cx="680475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Nakon 10 dana boravka na gori Sinaj Mojsije je Židovima donio kamene ploče s 10 Božjih zapovijedi. </a:t>
            </a:r>
            <a:endParaRPr lang="hr-HR" sz="2400" dirty="0"/>
          </a:p>
        </p:txBody>
      </p:sp>
      <p:sp>
        <p:nvSpPr>
          <p:cNvPr id="5" name="Pravokutnik 4"/>
          <p:cNvSpPr/>
          <p:nvPr/>
        </p:nvSpPr>
        <p:spPr>
          <a:xfrm>
            <a:off x="791580" y="1583994"/>
            <a:ext cx="203773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Rođenje Crkve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7596336" y="450283"/>
            <a:ext cx="86273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r-H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zapišimo</a:t>
            </a:r>
            <a:endParaRPr lang="hr-H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6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1050669765"/>
              </p:ext>
            </p:extLst>
          </p:nvPr>
        </p:nvGraphicFramePr>
        <p:xfrm>
          <a:off x="3203848" y="416677"/>
          <a:ext cx="252028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avokutnik 2"/>
          <p:cNvSpPr/>
          <p:nvPr/>
        </p:nvSpPr>
        <p:spPr>
          <a:xfrm>
            <a:off x="1331640" y="1772816"/>
            <a:ext cx="7272808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Tada je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120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okupljenih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duša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među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apostoli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Isusova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majka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Marija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dramatičan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način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sišao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Duh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Sveti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nadahnuo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apostole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progovore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stranim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jezicima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poznavali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svojim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jezicima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razumjeli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pobožni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Židovi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cijelog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svijeta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dana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skupili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Jeruzalemu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Starom zavjetu drugi blagdan po važnosti bio je upravo blagdan </a:t>
            </a:r>
            <a:r>
              <a:rPr lang="hr-HR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Pedesetnice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Nakon </a:t>
            </a:r>
            <a:r>
              <a:rPr lang="hr-HR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dana boravka na gori Sinaj Mojsije je Židovima donio kamene ploče s</a:t>
            </a:r>
            <a:r>
              <a:rPr lang="hr-HR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 Božjih zapovijedi</a:t>
            </a:r>
            <a:r>
              <a:rPr lang="hr-HR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hr-HR" sz="2400" dirty="0"/>
          </a:p>
        </p:txBody>
      </p:sp>
      <p:pic>
        <p:nvPicPr>
          <p:cNvPr id="5126" name="Picture 6" descr="Kako postavljati učinkovita pitanja i dobiti odgovore na njih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57192"/>
            <a:ext cx="1728192" cy="155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64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669</Words>
  <Application>Microsoft Office PowerPoint</Application>
  <PresentationFormat>Prikaz na zaslonu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Zbornica</cp:lastModifiedBy>
  <cp:revision>72</cp:revision>
  <dcterms:created xsi:type="dcterms:W3CDTF">2019-10-30T09:29:53Z</dcterms:created>
  <dcterms:modified xsi:type="dcterms:W3CDTF">2023-09-05T09:58:19Z</dcterms:modified>
</cp:coreProperties>
</file>