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797675"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zRRiw7XAoKz+rkthgJko8791l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5659"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1:notes"/>
          <p:cNvSpPr txBox="1">
            <a:spLocks noGrp="1"/>
          </p:cNvSpPr>
          <p:nvPr>
            <p:ph type="body" idx="1"/>
          </p:nvPr>
        </p:nvSpPr>
        <p:spPr>
          <a:xfrm>
            <a:off x="679768" y="4778722"/>
            <a:ext cx="543814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1:notes"/>
          <p:cNvSpPr txBox="1">
            <a:spLocks noGrp="1"/>
          </p:cNvSpPr>
          <p:nvPr>
            <p:ph type="sldNum" idx="12"/>
          </p:nvPr>
        </p:nvSpPr>
        <p:spPr>
          <a:xfrm>
            <a:off x="3850443" y="9431600"/>
            <a:ext cx="2945659"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2: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3: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79768" y="4778722"/>
            <a:ext cx="543814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26"/>
        <p:cNvGrpSpPr/>
        <p:nvPr/>
      </p:nvGrpSpPr>
      <p:grpSpPr>
        <a:xfrm>
          <a:off x="0" y="0"/>
          <a:ext cx="0" cy="0"/>
          <a:chOff x="0" y="0"/>
          <a:chExt cx="0" cy="0"/>
        </a:xfrm>
      </p:grpSpPr>
      <p:sp>
        <p:nvSpPr>
          <p:cNvPr id="27" name="Google Shape;27;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 opis">
  <p:cSld name="Naslov i opis">
    <p:spTree>
      <p:nvGrpSpPr>
        <p:cNvPr id="1" name="Shape 94"/>
        <p:cNvGrpSpPr/>
        <p:nvPr/>
      </p:nvGrpSpPr>
      <p:grpSpPr>
        <a:xfrm>
          <a:off x="0" y="0"/>
          <a:ext cx="0" cy="0"/>
          <a:chOff x="0" y="0"/>
          <a:chExt cx="0" cy="0"/>
        </a:xfrm>
      </p:grpSpPr>
      <p:sp>
        <p:nvSpPr>
          <p:cNvPr id="95" name="Google Shape;95;p4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s opisom">
  <p:cSld name="Citat s opisom">
    <p:spTree>
      <p:nvGrpSpPr>
        <p:cNvPr id="1" name="Shape 100"/>
        <p:cNvGrpSpPr/>
        <p:nvPr/>
      </p:nvGrpSpPr>
      <p:grpSpPr>
        <a:xfrm>
          <a:off x="0" y="0"/>
          <a:ext cx="0" cy="0"/>
          <a:chOff x="0" y="0"/>
          <a:chExt cx="0" cy="0"/>
        </a:xfrm>
      </p:grpSpPr>
      <p:sp>
        <p:nvSpPr>
          <p:cNvPr id="101" name="Google Shape;101;p4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47"/>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
        <p:nvSpPr>
          <p:cNvPr id="107" name="Google Shape;107;p4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8000">
                <a:solidFill>
                  <a:srgbClr val="7EC0DB"/>
                </a:solidFill>
                <a:latin typeface="Arial"/>
                <a:ea typeface="Arial"/>
                <a:cs typeface="Arial"/>
                <a:sym typeface="Arial"/>
              </a:rPr>
              <a:t>“</a:t>
            </a:r>
            <a:endParaRPr/>
          </a:p>
        </p:txBody>
      </p:sp>
      <p:sp>
        <p:nvSpPr>
          <p:cNvPr id="108" name="Google Shape;108;p4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8000">
                <a:solidFill>
                  <a:srgbClr val="7EC0DB"/>
                </a:solidFill>
                <a:latin typeface="Arial"/>
                <a:ea typeface="Arial"/>
                <a:cs typeface="Arial"/>
                <a:sym typeface="Arial"/>
              </a:rPr>
              <a:t>”</a:t>
            </a:r>
            <a:endParaRPr sz="1800">
              <a:solidFill>
                <a:srgbClr val="7EC0D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artica s nazivom">
  <p:cSld name="Kartica s nazivom">
    <p:spTree>
      <p:nvGrpSpPr>
        <p:cNvPr id="1" name="Shape 109"/>
        <p:cNvGrpSpPr/>
        <p:nvPr/>
      </p:nvGrpSpPr>
      <p:grpSpPr>
        <a:xfrm>
          <a:off x="0" y="0"/>
          <a:ext cx="0" cy="0"/>
          <a:chOff x="0" y="0"/>
          <a:chExt cx="0" cy="0"/>
        </a:xfrm>
      </p:grpSpPr>
      <p:sp>
        <p:nvSpPr>
          <p:cNvPr id="110" name="Google Shape;110;p48"/>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tica s nazivom citata">
  <p:cSld name="Kartica s nazivom citata">
    <p:spTree>
      <p:nvGrpSpPr>
        <p:cNvPr id="1" name="Shape 115"/>
        <p:cNvGrpSpPr/>
        <p:nvPr/>
      </p:nvGrpSpPr>
      <p:grpSpPr>
        <a:xfrm>
          <a:off x="0" y="0"/>
          <a:ext cx="0" cy="0"/>
          <a:chOff x="0" y="0"/>
          <a:chExt cx="0" cy="0"/>
        </a:xfrm>
      </p:grpSpPr>
      <p:sp>
        <p:nvSpPr>
          <p:cNvPr id="116" name="Google Shape;116;p4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4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
        <p:nvSpPr>
          <p:cNvPr id="122" name="Google Shape;122;p4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8000">
                <a:solidFill>
                  <a:srgbClr val="7EC0DB"/>
                </a:solidFill>
                <a:latin typeface="Arial"/>
                <a:ea typeface="Arial"/>
                <a:cs typeface="Arial"/>
                <a:sym typeface="Arial"/>
              </a:rPr>
              <a:t>“</a:t>
            </a:r>
            <a:endParaRPr/>
          </a:p>
        </p:txBody>
      </p:sp>
      <p:sp>
        <p:nvSpPr>
          <p:cNvPr id="123" name="Google Shape;123;p4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8000">
                <a:solidFill>
                  <a:srgbClr val="7EC0DB"/>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ili False">
  <p:cSld name="True ili False">
    <p:spTree>
      <p:nvGrpSpPr>
        <p:cNvPr id="1" name="Shape 124"/>
        <p:cNvGrpSpPr/>
        <p:nvPr/>
      </p:nvGrpSpPr>
      <p:grpSpPr>
        <a:xfrm>
          <a:off x="0" y="0"/>
          <a:ext cx="0" cy="0"/>
          <a:chOff x="0" y="0"/>
          <a:chExt cx="0" cy="0"/>
        </a:xfrm>
      </p:grpSpPr>
      <p:sp>
        <p:nvSpPr>
          <p:cNvPr id="125" name="Google Shape;125;p50"/>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5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131"/>
        <p:cNvGrpSpPr/>
        <p:nvPr/>
      </p:nvGrpSpPr>
      <p:grpSpPr>
        <a:xfrm>
          <a:off x="0" y="0"/>
          <a:ext cx="0" cy="0"/>
          <a:chOff x="0" y="0"/>
          <a:chExt cx="0" cy="0"/>
        </a:xfrm>
      </p:grpSpPr>
      <p:sp>
        <p:nvSpPr>
          <p:cNvPr id="132" name="Google Shape;132;p5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1"/>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137"/>
        <p:cNvGrpSpPr/>
        <p:nvPr/>
      </p:nvGrpSpPr>
      <p:grpSpPr>
        <a:xfrm>
          <a:off x="0" y="0"/>
          <a:ext cx="0" cy="0"/>
          <a:chOff x="0" y="0"/>
          <a:chExt cx="0" cy="0"/>
        </a:xfrm>
      </p:grpSpPr>
      <p:sp>
        <p:nvSpPr>
          <p:cNvPr id="138" name="Google Shape;138;p52"/>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2"/>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5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3" name="Google Shape;33;p3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4" name="Google Shape;34;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Naslovni slajd" type="title">
  <p:cSld name="TITLE">
    <p:spTree>
      <p:nvGrpSpPr>
        <p:cNvPr id="1" name="Shape 37"/>
        <p:cNvGrpSpPr/>
        <p:nvPr/>
      </p:nvGrpSpPr>
      <p:grpSpPr>
        <a:xfrm>
          <a:off x="0" y="0"/>
          <a:ext cx="0" cy="0"/>
          <a:chOff x="0" y="0"/>
          <a:chExt cx="0" cy="0"/>
        </a:xfrm>
      </p:grpSpPr>
      <p:grpSp>
        <p:nvGrpSpPr>
          <p:cNvPr id="38" name="Google Shape;38;p39"/>
          <p:cNvGrpSpPr/>
          <p:nvPr/>
        </p:nvGrpSpPr>
        <p:grpSpPr>
          <a:xfrm>
            <a:off x="0" y="-8467"/>
            <a:ext cx="12192000" cy="6866467"/>
            <a:chOff x="0" y="-8467"/>
            <a:chExt cx="12192000" cy="6866467"/>
          </a:xfrm>
        </p:grpSpPr>
        <p:cxnSp>
          <p:nvCxnSpPr>
            <p:cNvPr id="39" name="Google Shape;39;p3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0" name="Google Shape;40;p3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41" name="Google Shape;41;p3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42" name="Google Shape;42;p3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3" name="Google Shape;43;p3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803"/>
              </a:srgbClr>
            </a:solidFill>
            <a:ln>
              <a:noFill/>
            </a:ln>
          </p:spPr>
        </p:sp>
        <p:sp>
          <p:nvSpPr>
            <p:cNvPr id="45" name="Google Shape;45;p3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803"/>
              </a:srgbClr>
            </a:solidFill>
            <a:ln>
              <a:noFill/>
            </a:ln>
          </p:spPr>
        </p:sp>
        <p:sp>
          <p:nvSpPr>
            <p:cNvPr id="46" name="Google Shape;46;p3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7" name="Google Shape;47;p3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9"/>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51" name="Google Shape;51;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7" name="Google Shape;57;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aglavlje sekcije" type="secHead">
  <p:cSld name="SECTION_HEADER">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3" name="Google Shape;63;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66"/>
        <p:cNvGrpSpPr/>
        <p:nvPr/>
      </p:nvGrpSpPr>
      <p:grpSpPr>
        <a:xfrm>
          <a:off x="0" y="0"/>
          <a:ext cx="0" cy="0"/>
          <a:chOff x="0" y="0"/>
          <a:chExt cx="0" cy="0"/>
        </a:xfrm>
      </p:grpSpPr>
      <p:sp>
        <p:nvSpPr>
          <p:cNvPr id="67" name="Google Shape;67;p4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2"/>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42"/>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42"/>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42"/>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75"/>
        <p:cNvGrpSpPr/>
        <p:nvPr/>
      </p:nvGrpSpPr>
      <p:grpSpPr>
        <a:xfrm>
          <a:off x="0" y="0"/>
          <a:ext cx="0" cy="0"/>
          <a:chOff x="0" y="0"/>
          <a:chExt cx="0" cy="0"/>
        </a:xfrm>
      </p:grpSpPr>
      <p:sp>
        <p:nvSpPr>
          <p:cNvPr id="76" name="Google Shape;76;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4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5"/>
          <p:cNvSpPr>
            <a:spLocks noGrp="1"/>
          </p:cNvSpPr>
          <p:nvPr>
            <p:ph type="pic" idx="2"/>
          </p:nvPr>
        </p:nvSpPr>
        <p:spPr>
          <a:xfrm>
            <a:off x="677334" y="609600"/>
            <a:ext cx="8596668" cy="3845718"/>
          </a:xfrm>
          <a:prstGeom prst="rect">
            <a:avLst/>
          </a:prstGeom>
          <a:noFill/>
          <a:ln>
            <a:noFill/>
          </a:ln>
        </p:spPr>
      </p:sp>
      <p:sp>
        <p:nvSpPr>
          <p:cNvPr id="90" name="Google Shape;90;p45"/>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6"/>
          <p:cNvGrpSpPr/>
          <p:nvPr/>
        </p:nvGrpSpPr>
        <p:grpSpPr>
          <a:xfrm>
            <a:off x="0" y="-8467"/>
            <a:ext cx="12192000" cy="6866467"/>
            <a:chOff x="0" y="-8467"/>
            <a:chExt cx="12192000" cy="6866467"/>
          </a:xfrm>
        </p:grpSpPr>
        <p:cxnSp>
          <p:nvCxnSpPr>
            <p:cNvPr id="11" name="Google Shape;11;p3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803"/>
              </a:srgbClr>
            </a:solidFill>
            <a:ln>
              <a:noFill/>
            </a:ln>
          </p:spPr>
        </p:sp>
        <p:sp>
          <p:nvSpPr>
            <p:cNvPr id="17" name="Google Shape;17;p3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803"/>
              </a:srgbClr>
            </a:solidFill>
            <a:ln>
              <a:noFill/>
            </a:ln>
          </p:spPr>
        </p:sp>
        <p:sp>
          <p:nvSpPr>
            <p:cNvPr id="18" name="Google Shape;18;p3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6"/>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forms.office.com/Pages/AnalysisPage.aspx?AnalyzerToken=WAKynw3iYIzoyrMg2YwX6jajv7GvzEfk&amp;id=FvJamzTGgEurAgyaPQKQkdhWxwakv-lFnN0NTHHJbu9UOExBQkg1MEVJWFJNNExGM1FGTVM1MjlYOC4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carnet-my.sharepoint.com/:v:/g/personal/dunja_krnjaic_skole_hr/EWJ6kz7nhHJNrw_pe5NsNGIBwOquVZxUwFMYfwZ1Ru8MFA?e=pK868h"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psiholoska-komora.hr/1238"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www.psiholoska-komora.hr/1240"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s://drive.google.com/file/d/1JJXqQmK6KC3OSaQbxLWsRTR7ofHMayJF/view?usp=sharing" TargetMode="External"/><Relationship Id="rId3" Type="http://schemas.openxmlformats.org/officeDocument/2006/relationships/hyperlink" Target="https://drive.google.com/file/d/19KadrlkxgkUZeBxhnVWsjjwQnJ7SH8q-/view?usp=sharing" TargetMode="External"/><Relationship Id="rId7" Type="http://schemas.openxmlformats.org/officeDocument/2006/relationships/hyperlink" Target="https://drive.google.com/file/d/1UcvV9QFLkGdmwlFk9N-o5NPznTuj06uA/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drive.google.com/file/d/1ZMT0USZt00VSynnXhErICr-V0wX-sRIO/view?usp=sharing" TargetMode="External"/><Relationship Id="rId5" Type="http://schemas.openxmlformats.org/officeDocument/2006/relationships/hyperlink" Target="https://drive.google.com/file/d/1lSbX1mEXPRWKzXzJIj4FPaujgWf7o3c4/view?usp=sharing" TargetMode="External"/><Relationship Id="rId10" Type="http://schemas.openxmlformats.org/officeDocument/2006/relationships/image" Target="../media/image2.png"/><Relationship Id="rId4" Type="http://schemas.openxmlformats.org/officeDocument/2006/relationships/hyperlink" Target="https://drive.google.com/file/d/1_o6rj5bQs-umIgba-LLVFk7nFD66LxPh/view?usp=sharing" TargetMode="External"/><Relationship Id="rId9" Type="http://schemas.openxmlformats.org/officeDocument/2006/relationships/hyperlink" Target="https://drive.google.com/file/d/1xOFKEdydNoUjqNs5uxUghf0Ww2811PxX/view?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
          <p:cNvGrpSpPr/>
          <p:nvPr/>
        </p:nvGrpSpPr>
        <p:grpSpPr>
          <a:xfrm>
            <a:off x="1739753" y="875315"/>
            <a:ext cx="5538502" cy="861120"/>
            <a:chOff x="0" y="4727"/>
            <a:chExt cx="5538502" cy="861120"/>
          </a:xfrm>
        </p:grpSpPr>
        <p:sp>
          <p:nvSpPr>
            <p:cNvPr id="148" name="Google Shape;148;p1"/>
            <p:cNvSpPr/>
            <p:nvPr/>
          </p:nvSpPr>
          <p:spPr>
            <a:xfrm>
              <a:off x="0" y="4727"/>
              <a:ext cx="5538502" cy="861120"/>
            </a:xfrm>
            <a:prstGeom prst="roundRect">
              <a:avLst>
                <a:gd name="adj" fmla="val 16667"/>
              </a:avLst>
            </a:prstGeom>
            <a:solidFill>
              <a:srgbClr val="319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txBox="1"/>
            <p:nvPr/>
          </p:nvSpPr>
          <p:spPr>
            <a:xfrm>
              <a:off x="42036" y="46763"/>
              <a:ext cx="5454430" cy="77704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C00000"/>
                </a:buClr>
                <a:buSzPts val="2000"/>
                <a:buFont typeface="Trebuchet MS"/>
                <a:buNone/>
              </a:pPr>
              <a:r>
                <a:rPr lang="hr-HR" sz="2000" b="0" i="0" u="none" strike="noStrike" cap="none">
                  <a:solidFill>
                    <a:srgbClr val="C00000"/>
                  </a:solidFill>
                  <a:latin typeface="Trebuchet MS"/>
                  <a:ea typeface="Trebuchet MS"/>
                  <a:cs typeface="Trebuchet MS"/>
                  <a:sym typeface="Trebuchet MS"/>
                </a:rPr>
                <a:t>Komunikacija, učenik – nastavnik – roditelj</a:t>
              </a:r>
              <a:endParaRPr/>
            </a:p>
          </p:txBody>
        </p:sp>
      </p:grpSp>
      <p:pic>
        <p:nvPicPr>
          <p:cNvPr id="150" name="Google Shape;150;p1" descr="Nova Akropola – Umijeće komunikacije"/>
          <p:cNvPicPr preferRelativeResize="0"/>
          <p:nvPr/>
        </p:nvPicPr>
        <p:blipFill rotWithShape="1">
          <a:blip r:embed="rId3">
            <a:alphaModFix/>
          </a:blip>
          <a:srcRect/>
          <a:stretch/>
        </p:blipFill>
        <p:spPr>
          <a:xfrm>
            <a:off x="3101974" y="2690666"/>
            <a:ext cx="4415273" cy="2943516"/>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p:nvPr/>
        </p:nvSpPr>
        <p:spPr>
          <a:xfrm>
            <a:off x="1131848" y="1390745"/>
            <a:ext cx="2839239" cy="46089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400">
                <a:solidFill>
                  <a:srgbClr val="222222"/>
                </a:solidFill>
                <a:latin typeface="Times New Roman"/>
                <a:ea typeface="Times New Roman"/>
                <a:cs typeface="Times New Roman"/>
                <a:sym typeface="Times New Roman"/>
              </a:rPr>
              <a:t>Govorno izražavanje:</a:t>
            </a:r>
            <a:endParaRPr sz="2400">
              <a:solidFill>
                <a:schemeClr val="dk1"/>
              </a:solidFill>
              <a:latin typeface="Times New Roman"/>
              <a:ea typeface="Times New Roman"/>
              <a:cs typeface="Times New Roman"/>
              <a:sym typeface="Times New Roman"/>
            </a:endParaRPr>
          </a:p>
        </p:txBody>
      </p:sp>
      <p:sp>
        <p:nvSpPr>
          <p:cNvPr id="234" name="Google Shape;234;p10"/>
          <p:cNvSpPr/>
          <p:nvPr/>
        </p:nvSpPr>
        <p:spPr>
          <a:xfrm>
            <a:off x="6377828" y="1655820"/>
            <a:ext cx="2642236" cy="1569660"/>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rgbClr val="222222"/>
                </a:solidFill>
                <a:latin typeface="Times New Roman"/>
                <a:ea typeface="Times New Roman"/>
                <a:cs typeface="Times New Roman"/>
                <a:sym typeface="Times New Roman"/>
              </a:rPr>
              <a:t>- poželjno je izbjegavati stručne riječi i složene riječi </a:t>
            </a:r>
            <a:endParaRPr sz="2400">
              <a:solidFill>
                <a:schemeClr val="dk1"/>
              </a:solidFill>
              <a:latin typeface="Times New Roman"/>
              <a:ea typeface="Times New Roman"/>
              <a:cs typeface="Times New Roman"/>
              <a:sym typeface="Times New Roman"/>
            </a:endParaRPr>
          </a:p>
        </p:txBody>
      </p:sp>
      <p:pic>
        <p:nvPicPr>
          <p:cNvPr id="235" name="Google Shape;235;p10" descr="MojPosao.net - Saznajte što volite raditi, ispunite upitnik!"/>
          <p:cNvPicPr preferRelativeResize="0"/>
          <p:nvPr/>
        </p:nvPicPr>
        <p:blipFill rotWithShape="1">
          <a:blip r:embed="rId3">
            <a:alphaModFix/>
          </a:blip>
          <a:srcRect/>
          <a:stretch/>
        </p:blipFill>
        <p:spPr>
          <a:xfrm>
            <a:off x="908057" y="3073392"/>
            <a:ext cx="3286820" cy="2934297"/>
          </a:xfrm>
          <a:prstGeom prst="ellipse">
            <a:avLst/>
          </a:prstGeom>
          <a:noFill/>
          <a:ln>
            <a:noFill/>
          </a:ln>
        </p:spPr>
      </p:pic>
      <p:cxnSp>
        <p:nvCxnSpPr>
          <p:cNvPr id="236" name="Google Shape;236;p10"/>
          <p:cNvCxnSpPr/>
          <p:nvPr/>
        </p:nvCxnSpPr>
        <p:spPr>
          <a:xfrm rot="10800000" flipH="1">
            <a:off x="4324186" y="3073392"/>
            <a:ext cx="1538367" cy="1388103"/>
          </a:xfrm>
          <a:prstGeom prst="straightConnector1">
            <a:avLst/>
          </a:prstGeom>
          <a:noFill/>
          <a:ln w="12700" cap="rnd" cmpd="sng">
            <a:solidFill>
              <a:schemeClr val="accent1"/>
            </a:solidFill>
            <a:prstDash val="solid"/>
            <a:round/>
            <a:headEnd type="none" w="sm" len="sm"/>
            <a:tailEnd type="triangle" w="med" len="med"/>
          </a:ln>
        </p:spPr>
      </p:cxnSp>
      <p:pic>
        <p:nvPicPr>
          <p:cNvPr id="237" name="Google Shape;237;p10"/>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p:nvPr/>
        </p:nvSpPr>
        <p:spPr>
          <a:xfrm>
            <a:off x="1110416" y="1145023"/>
            <a:ext cx="2833511" cy="204158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400">
                <a:solidFill>
                  <a:srgbClr val="222222"/>
                </a:solidFill>
                <a:latin typeface="Times New Roman"/>
                <a:ea typeface="Times New Roman"/>
                <a:cs typeface="Times New Roman"/>
                <a:sym typeface="Times New Roman"/>
              </a:rPr>
              <a:t>- ne koristiti izraze kojima se djeca i mladi koriste samo kako bismo im se svidjeli</a:t>
            </a:r>
            <a:endParaRPr sz="2400">
              <a:solidFill>
                <a:schemeClr val="dk1"/>
              </a:solidFill>
              <a:latin typeface="Times New Roman"/>
              <a:ea typeface="Times New Roman"/>
              <a:cs typeface="Times New Roman"/>
              <a:sym typeface="Times New Roman"/>
            </a:endParaRPr>
          </a:p>
        </p:txBody>
      </p:sp>
      <p:pic>
        <p:nvPicPr>
          <p:cNvPr id="243" name="Google Shape;243;p11" descr="Learn It&amp;amp;#39;s Cool! Joyful Teacher Showing Thumbs Up. Photo Adult Teacher Near  Blackboard, Education Concept Stock Photo, Picture And Royalty Free Image.  Image 56975553."/>
          <p:cNvPicPr preferRelativeResize="0"/>
          <p:nvPr/>
        </p:nvPicPr>
        <p:blipFill rotWithShape="1">
          <a:blip r:embed="rId3">
            <a:alphaModFix/>
          </a:blip>
          <a:srcRect/>
          <a:stretch/>
        </p:blipFill>
        <p:spPr>
          <a:xfrm>
            <a:off x="5103171" y="2496083"/>
            <a:ext cx="4275319" cy="2907190"/>
          </a:xfrm>
          <a:prstGeom prst="ellipse">
            <a:avLst/>
          </a:prstGeom>
          <a:noFill/>
          <a:ln>
            <a:noFill/>
          </a:ln>
        </p:spPr>
      </p:pic>
      <p:pic>
        <p:nvPicPr>
          <p:cNvPr id="244" name="Google Shape;244;p11"/>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p:nvPr/>
        </p:nvSpPr>
        <p:spPr>
          <a:xfrm>
            <a:off x="1428557" y="2037516"/>
            <a:ext cx="3804355" cy="204158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400">
                <a:solidFill>
                  <a:srgbClr val="222222"/>
                </a:solidFill>
                <a:latin typeface="Times New Roman"/>
                <a:ea typeface="Times New Roman"/>
                <a:cs typeface="Times New Roman"/>
                <a:sym typeface="Times New Roman"/>
              </a:rPr>
              <a:t>Za vrijeme ili na kraju razgovora s učenikom, dobro je svojim riječima ponoviti i sažeti sve ono što ste čuli od njega. </a:t>
            </a:r>
            <a:endParaRPr sz="2400">
              <a:solidFill>
                <a:schemeClr val="dk1"/>
              </a:solidFill>
              <a:latin typeface="Times New Roman"/>
              <a:ea typeface="Times New Roman"/>
              <a:cs typeface="Times New Roman"/>
              <a:sym typeface="Times New Roman"/>
            </a:endParaRPr>
          </a:p>
        </p:txBody>
      </p:sp>
      <p:pic>
        <p:nvPicPr>
          <p:cNvPr id="250" name="Google Shape;250;p12"/>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pic>
        <p:nvPicPr>
          <p:cNvPr id="251" name="Google Shape;251;p12" descr="Verbalna i neverbalna komunikacija"/>
          <p:cNvPicPr preferRelativeResize="0"/>
          <p:nvPr/>
        </p:nvPicPr>
        <p:blipFill rotWithShape="1">
          <a:blip r:embed="rId4">
            <a:alphaModFix/>
          </a:blip>
          <a:srcRect/>
          <a:stretch/>
        </p:blipFill>
        <p:spPr>
          <a:xfrm>
            <a:off x="5838498" y="2037516"/>
            <a:ext cx="3381412" cy="2569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3"/>
          <p:cNvSpPr/>
          <p:nvPr/>
        </p:nvSpPr>
        <p:spPr>
          <a:xfrm>
            <a:off x="1026238" y="2450159"/>
            <a:ext cx="3361035" cy="1200329"/>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rgbClr val="222222"/>
                </a:solidFill>
                <a:latin typeface="Times New Roman"/>
                <a:ea typeface="Times New Roman"/>
                <a:cs typeface="Times New Roman"/>
                <a:sym typeface="Times New Roman"/>
              </a:rPr>
              <a:t>- koraci prve pomoći i podrške djeci i mladima u komunikaciji</a:t>
            </a:r>
            <a:endParaRPr sz="2400">
              <a:solidFill>
                <a:schemeClr val="dk1"/>
              </a:solidFill>
              <a:latin typeface="Times New Roman"/>
              <a:ea typeface="Times New Roman"/>
              <a:cs typeface="Times New Roman"/>
              <a:sym typeface="Times New Roman"/>
            </a:endParaRPr>
          </a:p>
        </p:txBody>
      </p:sp>
      <p:pic>
        <p:nvPicPr>
          <p:cNvPr id="257" name="Google Shape;257;p13" descr="Znanstvenici tvrde da ćemo uz ovih 7 koraka lakše preboljeti prekid. Mlada  psihijatrica testirala ih je na sebi | Telegram.hr"/>
          <p:cNvPicPr preferRelativeResize="0"/>
          <p:nvPr/>
        </p:nvPicPr>
        <p:blipFill rotWithShape="1">
          <a:blip r:embed="rId3">
            <a:alphaModFix/>
          </a:blip>
          <a:srcRect/>
          <a:stretch/>
        </p:blipFill>
        <p:spPr>
          <a:xfrm>
            <a:off x="5237019" y="2309810"/>
            <a:ext cx="4302352" cy="2715859"/>
          </a:xfrm>
          <a:prstGeom prst="ellipse">
            <a:avLst/>
          </a:prstGeom>
          <a:noFill/>
          <a:ln>
            <a:noFill/>
          </a:ln>
        </p:spPr>
      </p:pic>
      <p:pic>
        <p:nvPicPr>
          <p:cNvPr id="258" name="Google Shape;258;p13"/>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p:nvPr/>
        </p:nvSpPr>
        <p:spPr>
          <a:xfrm>
            <a:off x="778255" y="2443368"/>
            <a:ext cx="4642171"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i="0">
                <a:solidFill>
                  <a:schemeClr val="dk1"/>
                </a:solidFill>
                <a:latin typeface="Arial"/>
                <a:ea typeface="Arial"/>
                <a:cs typeface="Arial"/>
                <a:sym typeface="Arial"/>
              </a:rPr>
              <a:t>Komunikaciju mogu otežati:</a:t>
            </a:r>
            <a:endParaRPr sz="2400">
              <a:solidFill>
                <a:schemeClr val="dk1"/>
              </a:solidFill>
              <a:latin typeface="Trebuchet MS"/>
              <a:ea typeface="Trebuchet MS"/>
              <a:cs typeface="Trebuchet MS"/>
              <a:sym typeface="Trebuchet MS"/>
            </a:endParaRPr>
          </a:p>
        </p:txBody>
      </p:sp>
      <p:sp>
        <p:nvSpPr>
          <p:cNvPr id="264" name="Google Shape;264;p14"/>
          <p:cNvSpPr/>
          <p:nvPr/>
        </p:nvSpPr>
        <p:spPr>
          <a:xfrm>
            <a:off x="630474" y="3537527"/>
            <a:ext cx="3488944" cy="1551710"/>
          </a:xfrm>
          <a:prstGeom prst="righ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3200">
                <a:solidFill>
                  <a:srgbClr val="124163"/>
                </a:solidFill>
                <a:latin typeface="Trebuchet MS"/>
                <a:ea typeface="Trebuchet MS"/>
                <a:cs typeface="Trebuchet MS"/>
                <a:sym typeface="Trebuchet MS"/>
              </a:rPr>
              <a:t>Pošiljatelj</a:t>
            </a:r>
            <a:endParaRPr/>
          </a:p>
        </p:txBody>
      </p:sp>
      <p:sp>
        <p:nvSpPr>
          <p:cNvPr id="265" name="Google Shape;265;p14"/>
          <p:cNvSpPr/>
          <p:nvPr/>
        </p:nvSpPr>
        <p:spPr>
          <a:xfrm>
            <a:off x="7759318" y="3477490"/>
            <a:ext cx="3237517" cy="1671783"/>
          </a:xfrm>
          <a:prstGeom prst="lef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3200">
                <a:solidFill>
                  <a:srgbClr val="124163"/>
                </a:solidFill>
                <a:latin typeface="Trebuchet MS"/>
                <a:ea typeface="Trebuchet MS"/>
                <a:cs typeface="Trebuchet MS"/>
                <a:sym typeface="Trebuchet MS"/>
              </a:rPr>
              <a:t>Primatelj </a:t>
            </a:r>
            <a:endParaRPr/>
          </a:p>
        </p:txBody>
      </p:sp>
      <p:pic>
        <p:nvPicPr>
          <p:cNvPr id="266" name="Google Shape;266;p14" descr="UPITNIK | poliglota.rs"/>
          <p:cNvPicPr preferRelativeResize="0"/>
          <p:nvPr/>
        </p:nvPicPr>
        <p:blipFill rotWithShape="1">
          <a:blip r:embed="rId3">
            <a:alphaModFix/>
          </a:blip>
          <a:srcRect/>
          <a:stretch/>
        </p:blipFill>
        <p:spPr>
          <a:xfrm>
            <a:off x="4439180" y="3020289"/>
            <a:ext cx="3000375" cy="3000376"/>
          </a:xfrm>
          <a:prstGeom prst="ellipse">
            <a:avLst/>
          </a:prstGeom>
          <a:noFill/>
          <a:ln>
            <a:noFill/>
          </a:ln>
        </p:spPr>
      </p:pic>
      <p:pic>
        <p:nvPicPr>
          <p:cNvPr id="267" name="Google Shape;267;p14"/>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
        <p:nvSpPr>
          <p:cNvPr id="268" name="Google Shape;268;p14"/>
          <p:cNvSpPr/>
          <p:nvPr/>
        </p:nvSpPr>
        <p:spPr>
          <a:xfrm>
            <a:off x="1591138" y="811707"/>
            <a:ext cx="4128053"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C00000"/>
                </a:solidFill>
                <a:latin typeface="Times New Roman"/>
                <a:ea typeface="Times New Roman"/>
                <a:cs typeface="Times New Roman"/>
                <a:sym typeface="Times New Roman"/>
              </a:rPr>
              <a:t>2. Zapreke u komunikaciji?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p:nvPr/>
        </p:nvSpPr>
        <p:spPr>
          <a:xfrm>
            <a:off x="457075" y="821531"/>
            <a:ext cx="4766048"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ne pridodavanje važnosti razgovoru</a:t>
            </a:r>
            <a:endParaRPr/>
          </a:p>
        </p:txBody>
      </p:sp>
      <p:sp>
        <p:nvSpPr>
          <p:cNvPr id="274" name="Google Shape;274;p15"/>
          <p:cNvSpPr/>
          <p:nvPr/>
        </p:nvSpPr>
        <p:spPr>
          <a:xfrm>
            <a:off x="457075" y="1692575"/>
            <a:ext cx="8012670"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nepovjerenje u vlastite sposobnosti kako pomoći drugima</a:t>
            </a:r>
            <a:endParaRPr/>
          </a:p>
        </p:txBody>
      </p:sp>
      <p:sp>
        <p:nvSpPr>
          <p:cNvPr id="275" name="Google Shape;275;p15"/>
          <p:cNvSpPr/>
          <p:nvPr/>
        </p:nvSpPr>
        <p:spPr>
          <a:xfrm>
            <a:off x="457075" y="2605615"/>
            <a:ext cx="8945543"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nepoznavanje jezika ili dijalekta osobe s kojom razgovaramo</a:t>
            </a:r>
            <a:endParaRPr/>
          </a:p>
        </p:txBody>
      </p:sp>
      <p:sp>
        <p:nvSpPr>
          <p:cNvPr id="276" name="Google Shape;276;p15"/>
          <p:cNvSpPr/>
          <p:nvPr/>
        </p:nvSpPr>
        <p:spPr>
          <a:xfrm>
            <a:off x="457075" y="3456861"/>
            <a:ext cx="3297698"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preopterećenost poslom</a:t>
            </a:r>
            <a:endParaRPr/>
          </a:p>
        </p:txBody>
      </p:sp>
      <p:sp>
        <p:nvSpPr>
          <p:cNvPr id="277" name="Google Shape;277;p15"/>
          <p:cNvSpPr/>
          <p:nvPr/>
        </p:nvSpPr>
        <p:spPr>
          <a:xfrm>
            <a:off x="457075" y="4265152"/>
            <a:ext cx="6530955"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neprimjerena i naglašena uporaba stručnih naziva</a:t>
            </a:r>
            <a:endParaRPr/>
          </a:p>
        </p:txBody>
      </p:sp>
      <p:sp>
        <p:nvSpPr>
          <p:cNvPr id="278" name="Google Shape;278;p15"/>
          <p:cNvSpPr/>
          <p:nvPr/>
        </p:nvSpPr>
        <p:spPr>
          <a:xfrm>
            <a:off x="457075" y="5116398"/>
            <a:ext cx="8816234"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000000"/>
              </a:buClr>
              <a:buSzPts val="2400"/>
              <a:buFont typeface="Arial"/>
              <a:buChar char="•"/>
            </a:pPr>
            <a:r>
              <a:rPr lang="hr-HR" sz="2400">
                <a:solidFill>
                  <a:srgbClr val="000000"/>
                </a:solidFill>
                <a:latin typeface="Times New Roman"/>
                <a:ea typeface="Times New Roman"/>
                <a:cs typeface="Times New Roman"/>
                <a:sym typeface="Times New Roman"/>
              </a:rPr>
              <a:t> neverbalna komunikacija nije usklađena s verbalnom porukom</a:t>
            </a:r>
            <a:endParaRPr/>
          </a:p>
        </p:txBody>
      </p:sp>
      <p:pic>
        <p:nvPicPr>
          <p:cNvPr id="279" name="Google Shape;279;p15"/>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grpSp>
        <p:nvGrpSpPr>
          <p:cNvPr id="280" name="Google Shape;280;p15"/>
          <p:cNvGrpSpPr/>
          <p:nvPr/>
        </p:nvGrpSpPr>
        <p:grpSpPr>
          <a:xfrm>
            <a:off x="694608" y="92094"/>
            <a:ext cx="5401392" cy="580320"/>
            <a:chOff x="0" y="4918"/>
            <a:chExt cx="5401392" cy="580320"/>
          </a:xfrm>
        </p:grpSpPr>
        <p:sp>
          <p:nvSpPr>
            <p:cNvPr id="281" name="Google Shape;281;p15"/>
            <p:cNvSpPr/>
            <p:nvPr/>
          </p:nvSpPr>
          <p:spPr>
            <a:xfrm>
              <a:off x="0" y="4918"/>
              <a:ext cx="5401392" cy="580320"/>
            </a:xfrm>
            <a:prstGeom prst="roundRect">
              <a:avLst>
                <a:gd name="adj" fmla="val 16667"/>
              </a:avLst>
            </a:prstGeom>
            <a:gradFill>
              <a:gsLst>
                <a:gs pos="0">
                  <a:srgbClr val="BBD2E0"/>
                </a:gs>
                <a:gs pos="88000">
                  <a:srgbClr val="63A3C2"/>
                </a:gs>
                <a:gs pos="100000">
                  <a:srgbClr val="63A3C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txBox="1"/>
            <p:nvPr/>
          </p:nvSpPr>
          <p:spPr>
            <a:xfrm>
              <a:off x="28329" y="33247"/>
              <a:ext cx="5344734" cy="52366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FF0000"/>
                </a:buClr>
                <a:buSzPts val="2400"/>
                <a:buFont typeface="Times New Roman"/>
                <a:buNone/>
              </a:pPr>
              <a:r>
                <a:rPr lang="hr-HR" sz="2400">
                  <a:solidFill>
                    <a:srgbClr val="FF0000"/>
                  </a:solidFill>
                  <a:latin typeface="Times New Roman"/>
                  <a:ea typeface="Times New Roman"/>
                  <a:cs typeface="Times New Roman"/>
                  <a:sym typeface="Times New Roman"/>
                </a:rPr>
                <a:t>Zapreke vezane za pošiljatelja poruke su:</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p:nvPr/>
        </p:nvSpPr>
        <p:spPr>
          <a:xfrm>
            <a:off x="803564" y="886516"/>
            <a:ext cx="6668654" cy="954107"/>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C00000"/>
                </a:solidFill>
                <a:latin typeface="Times New Roman"/>
                <a:ea typeface="Times New Roman"/>
                <a:cs typeface="Times New Roman"/>
                <a:sym typeface="Times New Roman"/>
              </a:rPr>
              <a:t>3. Kako podijeliti svoje emocije, komunikaciju?</a:t>
            </a:r>
            <a:endParaRPr sz="2800">
              <a:solidFill>
                <a:srgbClr val="C00000"/>
              </a:solidFill>
              <a:latin typeface="Times New Roman"/>
              <a:ea typeface="Times New Roman"/>
              <a:cs typeface="Times New Roman"/>
              <a:sym typeface="Times New Roman"/>
            </a:endParaRPr>
          </a:p>
        </p:txBody>
      </p:sp>
      <p:pic>
        <p:nvPicPr>
          <p:cNvPr id="288" name="Google Shape;288;p16"/>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pic>
        <p:nvPicPr>
          <p:cNvPr id="289" name="Google Shape;289;p16" descr="Poslovne komunikacije 1"/>
          <p:cNvPicPr preferRelativeResize="0"/>
          <p:nvPr/>
        </p:nvPicPr>
        <p:blipFill rotWithShape="1">
          <a:blip r:embed="rId4">
            <a:alphaModFix/>
          </a:blip>
          <a:srcRect t="34617" r="3579" b="6652"/>
          <a:stretch/>
        </p:blipFill>
        <p:spPr>
          <a:xfrm>
            <a:off x="2955638" y="2826327"/>
            <a:ext cx="3731490" cy="29556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p:nvPr/>
        </p:nvSpPr>
        <p:spPr>
          <a:xfrm>
            <a:off x="563420" y="1950398"/>
            <a:ext cx="3509817" cy="2397451"/>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800">
                <a:solidFill>
                  <a:schemeClr val="dk1"/>
                </a:solidFill>
                <a:latin typeface="Times New Roman"/>
                <a:ea typeface="Times New Roman"/>
                <a:cs typeface="Times New Roman"/>
                <a:sym typeface="Times New Roman"/>
              </a:rPr>
              <a:t>Podijelite tj. pokažite svoje emocije, </a:t>
            </a:r>
            <a:r>
              <a:rPr lang="hr-HR" sz="2800">
                <a:solidFill>
                  <a:srgbClr val="FF0000"/>
                </a:solidFill>
                <a:latin typeface="Times New Roman"/>
                <a:ea typeface="Times New Roman"/>
                <a:cs typeface="Times New Roman"/>
                <a:sym typeface="Times New Roman"/>
              </a:rPr>
              <a:t>razgovarajte </a:t>
            </a:r>
            <a:r>
              <a:rPr lang="hr-HR" sz="2800">
                <a:solidFill>
                  <a:schemeClr val="dk1"/>
                </a:solidFill>
                <a:latin typeface="Times New Roman"/>
                <a:ea typeface="Times New Roman"/>
                <a:cs typeface="Times New Roman"/>
                <a:sym typeface="Times New Roman"/>
              </a:rPr>
              <a:t>s ljudima, najviše s učenicima – to je naše poslanje.</a:t>
            </a:r>
            <a:endParaRPr sz="2800">
              <a:solidFill>
                <a:schemeClr val="dk1"/>
              </a:solidFill>
              <a:latin typeface="Times New Roman"/>
              <a:ea typeface="Times New Roman"/>
              <a:cs typeface="Times New Roman"/>
              <a:sym typeface="Times New Roman"/>
            </a:endParaRPr>
          </a:p>
        </p:txBody>
      </p:sp>
      <p:pic>
        <p:nvPicPr>
          <p:cNvPr id="295" name="Google Shape;295;p17" descr="KVALITET INTERAKCIJE NASTAVNIK - UČENIK"/>
          <p:cNvPicPr preferRelativeResize="0"/>
          <p:nvPr/>
        </p:nvPicPr>
        <p:blipFill rotWithShape="1">
          <a:blip r:embed="rId3">
            <a:alphaModFix/>
          </a:blip>
          <a:srcRect/>
          <a:stretch/>
        </p:blipFill>
        <p:spPr>
          <a:xfrm>
            <a:off x="4470402" y="1710306"/>
            <a:ext cx="5606472" cy="3612670"/>
          </a:xfrm>
          <a:prstGeom prst="ellipse">
            <a:avLst/>
          </a:prstGeom>
          <a:noFill/>
          <a:ln>
            <a:noFill/>
          </a:ln>
        </p:spPr>
      </p:pic>
      <p:pic>
        <p:nvPicPr>
          <p:cNvPr id="296" name="Google Shape;296;p17"/>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8"/>
          <p:cNvSpPr/>
          <p:nvPr/>
        </p:nvSpPr>
        <p:spPr>
          <a:xfrm>
            <a:off x="757381" y="2153501"/>
            <a:ext cx="3537527" cy="2463367"/>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400">
                <a:solidFill>
                  <a:schemeClr val="dk1"/>
                </a:solidFill>
                <a:latin typeface="Times New Roman"/>
                <a:ea typeface="Times New Roman"/>
                <a:cs typeface="Times New Roman"/>
                <a:sym typeface="Times New Roman"/>
              </a:rPr>
              <a:t>Ako bilo tko  doživi neugodnu emociju, dobro ju je podijeliti s drugima te  verbalnim i neverbalnim oblikom pokušati potražiti utjehu kod drugoga.</a:t>
            </a:r>
            <a:endParaRPr sz="2400">
              <a:solidFill>
                <a:schemeClr val="dk1"/>
              </a:solidFill>
              <a:latin typeface="Times New Roman"/>
              <a:ea typeface="Times New Roman"/>
              <a:cs typeface="Times New Roman"/>
              <a:sym typeface="Times New Roman"/>
            </a:endParaRPr>
          </a:p>
        </p:txBody>
      </p:sp>
      <p:pic>
        <p:nvPicPr>
          <p:cNvPr id="302" name="Google Shape;302;p18"/>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pic>
        <p:nvPicPr>
          <p:cNvPr id="303" name="Google Shape;303;p18" descr="Kojim riječima NE utješiti tugujućeg prijatelja? - Studentski.hr"/>
          <p:cNvPicPr preferRelativeResize="0"/>
          <p:nvPr/>
        </p:nvPicPr>
        <p:blipFill rotWithShape="1">
          <a:blip r:embed="rId4">
            <a:alphaModFix/>
          </a:blip>
          <a:srcRect/>
          <a:stretch/>
        </p:blipFill>
        <p:spPr>
          <a:xfrm>
            <a:off x="5060085" y="2153501"/>
            <a:ext cx="4641369" cy="3091152"/>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p:nvPr/>
        </p:nvSpPr>
        <p:spPr>
          <a:xfrm>
            <a:off x="803565" y="1052944"/>
            <a:ext cx="5578762"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C00000"/>
                </a:solidFill>
                <a:latin typeface="Trebuchet MS"/>
                <a:ea typeface="Trebuchet MS"/>
                <a:cs typeface="Trebuchet MS"/>
                <a:sym typeface="Trebuchet MS"/>
              </a:rPr>
              <a:t>4. Savjeti za bolju komunikaciju </a:t>
            </a:r>
            <a:endParaRPr/>
          </a:p>
        </p:txBody>
      </p:sp>
      <p:pic>
        <p:nvPicPr>
          <p:cNvPr id="309" name="Google Shape;309;p19"/>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pic>
        <p:nvPicPr>
          <p:cNvPr id="310" name="Google Shape;310;p19" descr="Korisni savjeti za uštedu energije i pravilno održavanje uređaja u  kućanstvu - Outlet Bijele Tehnike Zrinko Tehno d.o.o."/>
          <p:cNvPicPr preferRelativeResize="0"/>
          <p:nvPr/>
        </p:nvPicPr>
        <p:blipFill rotWithShape="1">
          <a:blip r:embed="rId4">
            <a:alphaModFix/>
          </a:blip>
          <a:srcRect/>
          <a:stretch/>
        </p:blipFill>
        <p:spPr>
          <a:xfrm>
            <a:off x="4461164" y="2952546"/>
            <a:ext cx="4147127" cy="2487671"/>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p:nvPr/>
        </p:nvSpPr>
        <p:spPr>
          <a:xfrm>
            <a:off x="927656" y="755621"/>
            <a:ext cx="7538815" cy="954107"/>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u="none" strike="noStrike" cap="none">
                <a:solidFill>
                  <a:srgbClr val="C00000"/>
                </a:solidFill>
                <a:latin typeface="Times New Roman"/>
                <a:ea typeface="Times New Roman"/>
                <a:cs typeface="Times New Roman"/>
                <a:sym typeface="Times New Roman"/>
              </a:rPr>
              <a:t>1. Što je zapravo komunikacija i kako valja</a:t>
            </a:r>
            <a:endParaRPr/>
          </a:p>
          <a:p>
            <a:pPr marL="0" marR="0" lvl="0" indent="0" algn="l" rtl="0">
              <a:spcBef>
                <a:spcPts val="0"/>
              </a:spcBef>
              <a:spcAft>
                <a:spcPts val="0"/>
              </a:spcAft>
              <a:buNone/>
            </a:pPr>
            <a:r>
              <a:rPr lang="hr-HR" sz="2800">
                <a:solidFill>
                  <a:srgbClr val="C00000"/>
                </a:solidFill>
                <a:latin typeface="Times New Roman"/>
                <a:ea typeface="Times New Roman"/>
                <a:cs typeface="Times New Roman"/>
                <a:sym typeface="Times New Roman"/>
              </a:rPr>
              <a:t> komunicirati? </a:t>
            </a:r>
            <a:endParaRPr sz="2800">
              <a:solidFill>
                <a:srgbClr val="C00000"/>
              </a:solidFill>
              <a:latin typeface="Times New Roman"/>
              <a:ea typeface="Times New Roman"/>
              <a:cs typeface="Times New Roman"/>
              <a:sym typeface="Times New Roman"/>
            </a:endParaRPr>
          </a:p>
        </p:txBody>
      </p:sp>
      <p:sp>
        <p:nvSpPr>
          <p:cNvPr id="156" name="Google Shape;156;p2"/>
          <p:cNvSpPr/>
          <p:nvPr/>
        </p:nvSpPr>
        <p:spPr>
          <a:xfrm>
            <a:off x="927656" y="1885949"/>
            <a:ext cx="4128053"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C00000"/>
                </a:solidFill>
                <a:latin typeface="Times New Roman"/>
                <a:ea typeface="Times New Roman"/>
                <a:cs typeface="Times New Roman"/>
                <a:sym typeface="Times New Roman"/>
              </a:rPr>
              <a:t>2. Zapreke u komunikaciji?</a:t>
            </a:r>
            <a:endParaRPr/>
          </a:p>
        </p:txBody>
      </p:sp>
      <p:sp>
        <p:nvSpPr>
          <p:cNvPr id="157" name="Google Shape;157;p2"/>
          <p:cNvSpPr/>
          <p:nvPr/>
        </p:nvSpPr>
        <p:spPr>
          <a:xfrm>
            <a:off x="927656" y="2633522"/>
            <a:ext cx="7800708"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C00000"/>
                </a:solidFill>
                <a:latin typeface="Times New Roman"/>
                <a:ea typeface="Times New Roman"/>
                <a:cs typeface="Times New Roman"/>
                <a:sym typeface="Times New Roman"/>
              </a:rPr>
              <a:t>3. Kako podijeliti svoje emocije, komunikaciju?</a:t>
            </a:r>
            <a:endParaRPr sz="2800">
              <a:solidFill>
                <a:srgbClr val="C00000"/>
              </a:solidFill>
              <a:latin typeface="Times New Roman"/>
              <a:ea typeface="Times New Roman"/>
              <a:cs typeface="Times New Roman"/>
              <a:sym typeface="Times New Roman"/>
            </a:endParaRPr>
          </a:p>
        </p:txBody>
      </p:sp>
      <p:sp>
        <p:nvSpPr>
          <p:cNvPr id="158" name="Google Shape;158;p2"/>
          <p:cNvSpPr/>
          <p:nvPr/>
        </p:nvSpPr>
        <p:spPr>
          <a:xfrm>
            <a:off x="927656" y="3450357"/>
            <a:ext cx="5578762" cy="461665"/>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rgbClr val="C00000"/>
                </a:solidFill>
                <a:latin typeface="Trebuchet MS"/>
                <a:ea typeface="Trebuchet MS"/>
                <a:cs typeface="Trebuchet MS"/>
                <a:sym typeface="Trebuchet MS"/>
              </a:rPr>
              <a:t>4. Savjeti za bolju komunikaciju </a:t>
            </a:r>
            <a:endParaRPr/>
          </a:p>
        </p:txBody>
      </p:sp>
      <p:sp>
        <p:nvSpPr>
          <p:cNvPr id="159" name="Google Shape;159;p2"/>
          <p:cNvSpPr/>
          <p:nvPr/>
        </p:nvSpPr>
        <p:spPr>
          <a:xfrm>
            <a:off x="927656" y="4167152"/>
            <a:ext cx="3972562"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5. Djeca i komunikacija</a:t>
            </a:r>
            <a:endParaRPr sz="2800">
              <a:solidFill>
                <a:srgbClr val="C00000"/>
              </a:solidFill>
              <a:latin typeface="Times New Roman"/>
              <a:ea typeface="Times New Roman"/>
              <a:cs typeface="Times New Roman"/>
              <a:sym typeface="Times New Roman"/>
            </a:endParaRPr>
          </a:p>
        </p:txBody>
      </p:sp>
      <p:sp>
        <p:nvSpPr>
          <p:cNvPr id="160" name="Google Shape;160;p2"/>
          <p:cNvSpPr/>
          <p:nvPr/>
        </p:nvSpPr>
        <p:spPr>
          <a:xfrm>
            <a:off x="927656" y="5812675"/>
            <a:ext cx="6743473"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7. Komunikacija između profesora i učenika </a:t>
            </a:r>
            <a:endParaRPr sz="2800">
              <a:solidFill>
                <a:srgbClr val="C00000"/>
              </a:solidFill>
              <a:latin typeface="Times New Roman"/>
              <a:ea typeface="Times New Roman"/>
              <a:cs typeface="Times New Roman"/>
              <a:sym typeface="Times New Roman"/>
            </a:endParaRPr>
          </a:p>
        </p:txBody>
      </p:sp>
      <p:pic>
        <p:nvPicPr>
          <p:cNvPr id="161" name="Google Shape;161;p2"/>
          <p:cNvPicPr preferRelativeResize="0"/>
          <p:nvPr/>
        </p:nvPicPr>
        <p:blipFill rotWithShape="1">
          <a:blip r:embed="rId3">
            <a:alphaModFix/>
          </a:blip>
          <a:srcRect/>
          <a:stretch/>
        </p:blipFill>
        <p:spPr>
          <a:xfrm>
            <a:off x="9046316" y="87176"/>
            <a:ext cx="3133616" cy="347502"/>
          </a:xfrm>
          <a:prstGeom prst="rect">
            <a:avLst/>
          </a:prstGeom>
          <a:noFill/>
          <a:ln>
            <a:noFill/>
          </a:ln>
        </p:spPr>
      </p:pic>
      <p:sp>
        <p:nvSpPr>
          <p:cNvPr id="162" name="Google Shape;162;p2"/>
          <p:cNvSpPr/>
          <p:nvPr/>
        </p:nvSpPr>
        <p:spPr>
          <a:xfrm>
            <a:off x="927656" y="4989913"/>
            <a:ext cx="4282529"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6. </a:t>
            </a:r>
            <a:r>
              <a:rPr lang="hr-HR" sz="2800">
                <a:solidFill>
                  <a:srgbClr val="C00000"/>
                </a:solidFill>
                <a:latin typeface="Times New Roman"/>
                <a:ea typeface="Times New Roman"/>
                <a:cs typeface="Times New Roman"/>
                <a:sym typeface="Times New Roman"/>
              </a:rPr>
              <a:t>Strah/stres -komunikacija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0"/>
          <p:cNvSpPr/>
          <p:nvPr/>
        </p:nvSpPr>
        <p:spPr>
          <a:xfrm>
            <a:off x="895925" y="1878068"/>
            <a:ext cx="3805385" cy="2827377"/>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800">
                <a:solidFill>
                  <a:schemeClr val="dk1"/>
                </a:solidFill>
                <a:latin typeface="Times New Roman"/>
                <a:ea typeface="Times New Roman"/>
                <a:cs typeface="Times New Roman"/>
                <a:sym typeface="Times New Roman"/>
              </a:rPr>
              <a:t>Skrenite misli s problema različitim aktivnostima poput;  tjelovježbe, čitanja, hobija, šetnji, druženja ili druge slične aktivnosti. </a:t>
            </a:r>
            <a:endParaRPr sz="2800">
              <a:solidFill>
                <a:schemeClr val="dk1"/>
              </a:solidFill>
              <a:latin typeface="Times New Roman"/>
              <a:ea typeface="Times New Roman"/>
              <a:cs typeface="Times New Roman"/>
              <a:sym typeface="Times New Roman"/>
            </a:endParaRPr>
          </a:p>
        </p:txBody>
      </p:sp>
      <p:pic>
        <p:nvPicPr>
          <p:cNvPr id="316" name="Google Shape;316;p20"/>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pic>
        <p:nvPicPr>
          <p:cNvPr id="317" name="Google Shape;317;p20" descr="POČETNA || lori.hr | Udruga LORI"/>
          <p:cNvPicPr preferRelativeResize="0"/>
          <p:nvPr/>
        </p:nvPicPr>
        <p:blipFill rotWithShape="1">
          <a:blip r:embed="rId4">
            <a:alphaModFix/>
          </a:blip>
          <a:srcRect/>
          <a:stretch/>
        </p:blipFill>
        <p:spPr>
          <a:xfrm>
            <a:off x="5534837" y="1963110"/>
            <a:ext cx="4153821" cy="2446771"/>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p:nvPr/>
        </p:nvSpPr>
        <p:spPr>
          <a:xfrm>
            <a:off x="2160384" y="746482"/>
            <a:ext cx="3972562"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5. Djeca i komunikacija</a:t>
            </a:r>
            <a:endParaRPr sz="2800">
              <a:solidFill>
                <a:srgbClr val="C00000"/>
              </a:solidFill>
              <a:latin typeface="Times New Roman"/>
              <a:ea typeface="Times New Roman"/>
              <a:cs typeface="Times New Roman"/>
              <a:sym typeface="Times New Roman"/>
            </a:endParaRPr>
          </a:p>
        </p:txBody>
      </p:sp>
      <p:pic>
        <p:nvPicPr>
          <p:cNvPr id="323" name="Google Shape;323;p21" descr="Međunarodni dan dječjih prava: Djeca preuzimaju vodstvo"/>
          <p:cNvPicPr preferRelativeResize="0"/>
          <p:nvPr/>
        </p:nvPicPr>
        <p:blipFill rotWithShape="1">
          <a:blip r:embed="rId3">
            <a:alphaModFix/>
          </a:blip>
          <a:srcRect/>
          <a:stretch/>
        </p:blipFill>
        <p:spPr>
          <a:xfrm>
            <a:off x="2529878" y="2277931"/>
            <a:ext cx="5654626" cy="3906156"/>
          </a:xfrm>
          <a:prstGeom prst="ellipse">
            <a:avLst/>
          </a:prstGeom>
          <a:noFill/>
          <a:ln>
            <a:noFill/>
          </a:ln>
        </p:spPr>
      </p:pic>
      <p:pic>
        <p:nvPicPr>
          <p:cNvPr id="324" name="Google Shape;324;p21"/>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p:nvPr/>
        </p:nvSpPr>
        <p:spPr>
          <a:xfrm>
            <a:off x="970844" y="1968249"/>
            <a:ext cx="4178469" cy="2677656"/>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212121"/>
                </a:solidFill>
                <a:latin typeface="Times New Roman"/>
                <a:ea typeface="Times New Roman"/>
                <a:cs typeface="Times New Roman"/>
                <a:sym typeface="Times New Roman"/>
              </a:rPr>
              <a:t>U kolikoj i kakvoj god se kriznoj situaciji mi danas nalazimo, </a:t>
            </a:r>
            <a:r>
              <a:rPr lang="hr-HR" sz="2800" b="0" i="0">
                <a:solidFill>
                  <a:srgbClr val="266F8B"/>
                </a:solidFill>
                <a:latin typeface="Times New Roman"/>
                <a:ea typeface="Times New Roman"/>
                <a:cs typeface="Times New Roman"/>
                <a:sym typeface="Times New Roman"/>
              </a:rPr>
              <a:t>zapamtite</a:t>
            </a:r>
            <a:r>
              <a:rPr lang="hr-HR" sz="2800" b="0" i="0">
                <a:solidFill>
                  <a:srgbClr val="212121"/>
                </a:solidFill>
                <a:latin typeface="Times New Roman"/>
                <a:ea typeface="Times New Roman"/>
                <a:cs typeface="Times New Roman"/>
                <a:sym typeface="Times New Roman"/>
              </a:rPr>
              <a:t> da su djeca i dalje jednaka djeca kao što su bila prije mjesec dana.</a:t>
            </a:r>
            <a:endParaRPr sz="2800">
              <a:solidFill>
                <a:schemeClr val="dk1"/>
              </a:solidFill>
              <a:latin typeface="Times New Roman"/>
              <a:ea typeface="Times New Roman"/>
              <a:cs typeface="Times New Roman"/>
              <a:sym typeface="Times New Roman"/>
            </a:endParaRPr>
          </a:p>
        </p:txBody>
      </p:sp>
      <p:sp>
        <p:nvSpPr>
          <p:cNvPr id="330" name="Google Shape;330;p22"/>
          <p:cNvSpPr/>
          <p:nvPr/>
        </p:nvSpPr>
        <p:spPr>
          <a:xfrm>
            <a:off x="1964960" y="751203"/>
            <a:ext cx="3184353" cy="461665"/>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212121"/>
                </a:solidFill>
                <a:latin typeface="Times New Roman"/>
                <a:ea typeface="Times New Roman"/>
                <a:cs typeface="Times New Roman"/>
                <a:sym typeface="Times New Roman"/>
              </a:rPr>
              <a:t> Djeca i komunikacija</a:t>
            </a:r>
            <a:endParaRPr sz="2400">
              <a:solidFill>
                <a:schemeClr val="dk1"/>
              </a:solidFill>
              <a:latin typeface="Times New Roman"/>
              <a:ea typeface="Times New Roman"/>
              <a:cs typeface="Times New Roman"/>
              <a:sym typeface="Times New Roman"/>
            </a:endParaRPr>
          </a:p>
        </p:txBody>
      </p:sp>
      <p:sp>
        <p:nvSpPr>
          <p:cNvPr id="331" name="Google Shape;331;p22"/>
          <p:cNvSpPr/>
          <p:nvPr/>
        </p:nvSpPr>
        <p:spPr>
          <a:xfrm>
            <a:off x="7676443" y="4097753"/>
            <a:ext cx="3770489" cy="1905330"/>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800">
                <a:solidFill>
                  <a:schemeClr val="dk1"/>
                </a:solidFill>
                <a:latin typeface="Times New Roman"/>
                <a:ea typeface="Times New Roman"/>
                <a:cs typeface="Times New Roman"/>
                <a:sym typeface="Times New Roman"/>
              </a:rPr>
              <a:t>Važan je osjećaj; </a:t>
            </a:r>
            <a:endParaRPr/>
          </a:p>
          <a:p>
            <a:pPr marL="0" marR="0" lvl="0" indent="0" algn="l" rtl="0">
              <a:lnSpc>
                <a:spcPct val="107000"/>
              </a:lnSpc>
              <a:spcBef>
                <a:spcPts val="0"/>
              </a:spcBef>
              <a:spcAft>
                <a:spcPts val="0"/>
              </a:spcAft>
              <a:buNone/>
            </a:pPr>
            <a:r>
              <a:rPr lang="hr-HR" sz="2800">
                <a:solidFill>
                  <a:schemeClr val="dk1"/>
                </a:solidFill>
                <a:latin typeface="Times New Roman"/>
                <a:ea typeface="Times New Roman"/>
                <a:cs typeface="Times New Roman"/>
                <a:sym typeface="Times New Roman"/>
              </a:rPr>
              <a:t>„život ide dalje u</a:t>
            </a:r>
            <a:endParaRPr/>
          </a:p>
          <a:p>
            <a:pPr marL="0" marR="0" lvl="0" indent="0" algn="l" rtl="0">
              <a:lnSpc>
                <a:spcPct val="107000"/>
              </a:lnSpc>
              <a:spcBef>
                <a:spcPts val="0"/>
              </a:spcBef>
              <a:spcAft>
                <a:spcPts val="0"/>
              </a:spcAft>
              <a:buNone/>
            </a:pPr>
            <a:r>
              <a:rPr lang="hr-HR" sz="2800">
                <a:solidFill>
                  <a:schemeClr val="dk1"/>
                </a:solidFill>
                <a:latin typeface="Times New Roman"/>
                <a:ea typeface="Times New Roman"/>
                <a:cs typeface="Times New Roman"/>
                <a:sym typeface="Times New Roman"/>
              </a:rPr>
              <a:t> koliko-toliko normalnu svakodnevnicu”.</a:t>
            </a:r>
            <a:endParaRPr/>
          </a:p>
        </p:txBody>
      </p:sp>
      <p:cxnSp>
        <p:nvCxnSpPr>
          <p:cNvPr id="332" name="Google Shape;332;p22"/>
          <p:cNvCxnSpPr/>
          <p:nvPr/>
        </p:nvCxnSpPr>
        <p:spPr>
          <a:xfrm>
            <a:off x="5296069" y="2895486"/>
            <a:ext cx="2233500" cy="1817400"/>
          </a:xfrm>
          <a:prstGeom prst="curvedConnector3">
            <a:avLst>
              <a:gd name="adj1" fmla="val 50000"/>
            </a:avLst>
          </a:prstGeom>
          <a:noFill/>
          <a:ln w="12700" cap="rnd" cmpd="sng">
            <a:solidFill>
              <a:schemeClr val="accent1"/>
            </a:solidFill>
            <a:prstDash val="solid"/>
            <a:round/>
            <a:headEnd type="triangle" w="med" len="med"/>
            <a:tailEnd type="triangle" w="med" len="med"/>
          </a:ln>
        </p:spPr>
      </p:cxnSp>
      <p:pic>
        <p:nvPicPr>
          <p:cNvPr id="333" name="Google Shape;333;p22" descr="Međunarodni dan dječjih prava: Djeca preuzimaju vodstvo"/>
          <p:cNvPicPr preferRelativeResize="0"/>
          <p:nvPr/>
        </p:nvPicPr>
        <p:blipFill rotWithShape="1">
          <a:blip r:embed="rId3">
            <a:alphaModFix/>
          </a:blip>
          <a:srcRect/>
          <a:stretch/>
        </p:blipFill>
        <p:spPr>
          <a:xfrm>
            <a:off x="8246154" y="754254"/>
            <a:ext cx="2631065" cy="1817512"/>
          </a:xfrm>
          <a:prstGeom prst="ellipse">
            <a:avLst/>
          </a:prstGeom>
          <a:noFill/>
          <a:ln>
            <a:noFill/>
          </a:ln>
        </p:spPr>
      </p:pic>
      <p:pic>
        <p:nvPicPr>
          <p:cNvPr id="334" name="Google Shape;334;p22"/>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500"/>
                                        <p:tgtEl>
                                          <p:spTgt spid="3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3"/>
          <p:cNvSpPr/>
          <p:nvPr/>
        </p:nvSpPr>
        <p:spPr>
          <a:xfrm>
            <a:off x="497060" y="1391225"/>
            <a:ext cx="3141784" cy="3539430"/>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212121"/>
                </a:solidFill>
                <a:latin typeface="Times New Roman"/>
                <a:ea typeface="Times New Roman"/>
                <a:cs typeface="Times New Roman"/>
                <a:sym typeface="Times New Roman"/>
              </a:rPr>
              <a:t>Razgovarajmo s djecom/učenicima onako kako bi željeli da drugi razgovaraju s nama,  još i bolje; osjećajno, pažljivo, mirno,…</a:t>
            </a:r>
            <a:endParaRPr sz="2800">
              <a:solidFill>
                <a:schemeClr val="dk1"/>
              </a:solidFill>
              <a:latin typeface="Times New Roman"/>
              <a:ea typeface="Times New Roman"/>
              <a:cs typeface="Times New Roman"/>
              <a:sym typeface="Times New Roman"/>
            </a:endParaRPr>
          </a:p>
        </p:txBody>
      </p:sp>
      <p:sp>
        <p:nvSpPr>
          <p:cNvPr id="340" name="Google Shape;340;p23"/>
          <p:cNvSpPr/>
          <p:nvPr/>
        </p:nvSpPr>
        <p:spPr>
          <a:xfrm>
            <a:off x="7593142" y="1391225"/>
            <a:ext cx="3141784" cy="3539430"/>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a:solidFill>
                  <a:srgbClr val="212121"/>
                </a:solidFill>
                <a:latin typeface="Times New Roman"/>
                <a:ea typeface="Times New Roman"/>
                <a:cs typeface="Times New Roman"/>
                <a:sym typeface="Times New Roman"/>
              </a:rPr>
              <a:t>P</a:t>
            </a:r>
            <a:r>
              <a:rPr lang="hr-HR" sz="2800" b="0" i="0">
                <a:solidFill>
                  <a:srgbClr val="212121"/>
                </a:solidFill>
                <a:latin typeface="Times New Roman"/>
                <a:ea typeface="Times New Roman"/>
                <a:cs typeface="Times New Roman"/>
                <a:sym typeface="Times New Roman"/>
              </a:rPr>
              <a:t>okažite djetetu da je u redu biti zabrinut ili se bojati, priznajmo da se to događa i nama, strah je nešto normalo čak i korisno </a:t>
            </a:r>
            <a:r>
              <a:rPr lang="hr-HR" sz="2800">
                <a:solidFill>
                  <a:srgbClr val="212121"/>
                </a:solidFill>
                <a:latin typeface="Times New Roman"/>
                <a:ea typeface="Times New Roman"/>
                <a:cs typeface="Times New Roman"/>
                <a:sym typeface="Times New Roman"/>
              </a:rPr>
              <a:t>- </a:t>
            </a:r>
            <a:r>
              <a:rPr lang="hr-HR" sz="2800" b="0" i="0">
                <a:solidFill>
                  <a:srgbClr val="212121"/>
                </a:solidFill>
                <a:latin typeface="Times New Roman"/>
                <a:ea typeface="Times New Roman"/>
                <a:cs typeface="Times New Roman"/>
                <a:sym typeface="Times New Roman"/>
              </a:rPr>
              <a:t> postajemo oprezniji.</a:t>
            </a:r>
            <a:endParaRPr sz="2800">
              <a:solidFill>
                <a:schemeClr val="dk1"/>
              </a:solidFill>
              <a:latin typeface="Times New Roman"/>
              <a:ea typeface="Times New Roman"/>
              <a:cs typeface="Times New Roman"/>
              <a:sym typeface="Times New Roman"/>
            </a:endParaRPr>
          </a:p>
        </p:txBody>
      </p:sp>
      <p:cxnSp>
        <p:nvCxnSpPr>
          <p:cNvPr id="341" name="Google Shape;341;p23"/>
          <p:cNvCxnSpPr/>
          <p:nvPr/>
        </p:nvCxnSpPr>
        <p:spPr>
          <a:xfrm>
            <a:off x="4019310" y="2225438"/>
            <a:ext cx="3193500" cy="1871100"/>
          </a:xfrm>
          <a:prstGeom prst="bentConnector3">
            <a:avLst>
              <a:gd name="adj1" fmla="val 50000"/>
            </a:avLst>
          </a:prstGeom>
          <a:noFill/>
          <a:ln w="12700" cap="rnd" cmpd="sng">
            <a:solidFill>
              <a:schemeClr val="accent1"/>
            </a:solidFill>
            <a:prstDash val="solid"/>
            <a:round/>
            <a:headEnd type="triangle" w="med" len="med"/>
            <a:tailEnd type="triangle" w="med" len="med"/>
          </a:ln>
        </p:spPr>
      </p:cxnSp>
      <p:pic>
        <p:nvPicPr>
          <p:cNvPr id="342" name="Google Shape;342;p23"/>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p:tgtEl>
                                          <p:spTgt spid="33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 calcmode="lin" valueType="num">
                                      <p:cBhvr additive="base">
                                        <p:cTn id="12" dur="500"/>
                                        <p:tgtEl>
                                          <p:spTgt spid="34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gtEl>
                                        <p:attrNameLst>
                                          <p:attrName>style.visibility</p:attrName>
                                        </p:attrNameLst>
                                      </p:cBhvr>
                                      <p:to>
                                        <p:strVal val="visible"/>
                                      </p:to>
                                    </p:set>
                                    <p:animEffect transition="in" filter="fade">
                                      <p:cBhvr>
                                        <p:cTn id="1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p:nvPr/>
        </p:nvSpPr>
        <p:spPr>
          <a:xfrm>
            <a:off x="7925651" y="3167978"/>
            <a:ext cx="1710725" cy="646331"/>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0" i="0">
                <a:solidFill>
                  <a:srgbClr val="212121"/>
                </a:solidFill>
                <a:latin typeface="Times New Roman"/>
                <a:ea typeface="Times New Roman"/>
                <a:cs typeface="Times New Roman"/>
                <a:sym typeface="Times New Roman"/>
              </a:rPr>
              <a:t>trebaju; </a:t>
            </a:r>
            <a:endParaRPr sz="3600">
              <a:solidFill>
                <a:schemeClr val="dk1"/>
              </a:solidFill>
              <a:latin typeface="Times New Roman"/>
              <a:ea typeface="Times New Roman"/>
              <a:cs typeface="Times New Roman"/>
              <a:sym typeface="Times New Roman"/>
            </a:endParaRPr>
          </a:p>
        </p:txBody>
      </p:sp>
      <p:sp>
        <p:nvSpPr>
          <p:cNvPr id="348" name="Google Shape;348;p24"/>
          <p:cNvSpPr/>
          <p:nvPr/>
        </p:nvSpPr>
        <p:spPr>
          <a:xfrm>
            <a:off x="3502656" y="5020839"/>
            <a:ext cx="2906630" cy="769441"/>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4400">
                <a:solidFill>
                  <a:srgbClr val="212121"/>
                </a:solidFill>
                <a:latin typeface="Times New Roman"/>
                <a:ea typeface="Times New Roman"/>
                <a:cs typeface="Times New Roman"/>
                <a:sym typeface="Times New Roman"/>
              </a:rPr>
              <a:t>P A Ž NJ U </a:t>
            </a:r>
            <a:endParaRPr sz="4400">
              <a:solidFill>
                <a:schemeClr val="dk1"/>
              </a:solidFill>
              <a:latin typeface="Trebuchet MS"/>
              <a:ea typeface="Trebuchet MS"/>
              <a:cs typeface="Trebuchet MS"/>
              <a:sym typeface="Trebuchet MS"/>
            </a:endParaRPr>
          </a:p>
        </p:txBody>
      </p:sp>
      <p:pic>
        <p:nvPicPr>
          <p:cNvPr id="349" name="Google Shape;349;p24" descr="Izreke o djeci | Djeca.hr"/>
          <p:cNvPicPr preferRelativeResize="0"/>
          <p:nvPr/>
        </p:nvPicPr>
        <p:blipFill rotWithShape="1">
          <a:blip r:embed="rId3">
            <a:alphaModFix/>
          </a:blip>
          <a:srcRect/>
          <a:stretch/>
        </p:blipFill>
        <p:spPr>
          <a:xfrm>
            <a:off x="1005213" y="848936"/>
            <a:ext cx="4509321" cy="3191992"/>
          </a:xfrm>
          <a:prstGeom prst="ellipse">
            <a:avLst/>
          </a:prstGeom>
          <a:noFill/>
          <a:ln>
            <a:noFill/>
          </a:ln>
        </p:spPr>
      </p:pic>
      <p:cxnSp>
        <p:nvCxnSpPr>
          <p:cNvPr id="350" name="Google Shape;350;p24"/>
          <p:cNvCxnSpPr/>
          <p:nvPr/>
        </p:nvCxnSpPr>
        <p:spPr>
          <a:xfrm>
            <a:off x="5725552" y="2603635"/>
            <a:ext cx="1989000" cy="887400"/>
          </a:xfrm>
          <a:prstGeom prst="bentConnector3">
            <a:avLst>
              <a:gd name="adj1" fmla="val 50000"/>
            </a:avLst>
          </a:prstGeom>
          <a:noFill/>
          <a:ln w="12700" cap="rnd" cmpd="sng">
            <a:solidFill>
              <a:schemeClr val="accent1"/>
            </a:solidFill>
            <a:prstDash val="solid"/>
            <a:round/>
            <a:headEnd type="none" w="sm" len="sm"/>
            <a:tailEnd type="triangle" w="med" len="med"/>
          </a:ln>
        </p:spPr>
      </p:cxnSp>
      <p:cxnSp>
        <p:nvCxnSpPr>
          <p:cNvPr id="351" name="Google Shape;351;p24"/>
          <p:cNvCxnSpPr/>
          <p:nvPr/>
        </p:nvCxnSpPr>
        <p:spPr>
          <a:xfrm flipH="1">
            <a:off x="6784778" y="3925048"/>
            <a:ext cx="1859709" cy="1345173"/>
          </a:xfrm>
          <a:prstGeom prst="straightConnector1">
            <a:avLst/>
          </a:prstGeom>
          <a:noFill/>
          <a:ln w="12700" cap="rnd" cmpd="sng">
            <a:solidFill>
              <a:schemeClr val="accent1"/>
            </a:solidFill>
            <a:prstDash val="solid"/>
            <a:round/>
            <a:headEnd type="none" w="sm" len="sm"/>
            <a:tailEnd type="triangle" w="med" len="med"/>
          </a:ln>
        </p:spPr>
      </p:cxnSp>
      <p:pic>
        <p:nvPicPr>
          <p:cNvPr id="352" name="Google Shape;352;p24"/>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500"/>
                                        <p:tgtEl>
                                          <p:spTgt spid="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gtEl>
                                        <p:attrNameLst>
                                          <p:attrName>style.visibility</p:attrName>
                                        </p:attrNameLst>
                                      </p:cBhvr>
                                      <p:to>
                                        <p:strVal val="visible"/>
                                      </p:to>
                                    </p:set>
                                    <p:animEffect transition="in" filter="fad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
                                        </p:tgtEl>
                                        <p:attrNameLst>
                                          <p:attrName>style.visibility</p:attrName>
                                        </p:attrNameLst>
                                      </p:cBhvr>
                                      <p:to>
                                        <p:strVal val="visible"/>
                                      </p:to>
                                    </p:set>
                                    <p:animEffect transition="in" filter="fade">
                                      <p:cBhvr>
                                        <p:cTn id="22"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p:nvPr/>
        </p:nvSpPr>
        <p:spPr>
          <a:xfrm>
            <a:off x="7680960" y="4619004"/>
            <a:ext cx="4276579"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212121"/>
                </a:solidFill>
                <a:latin typeface="Calibri"/>
                <a:ea typeface="Calibri"/>
                <a:cs typeface="Calibri"/>
                <a:sym typeface="Calibri"/>
              </a:rPr>
              <a:t>Komunikacija postaje drugi plan.</a:t>
            </a:r>
            <a:endParaRPr sz="2400">
              <a:solidFill>
                <a:schemeClr val="dk1"/>
              </a:solidFill>
              <a:latin typeface="Trebuchet MS"/>
              <a:ea typeface="Trebuchet MS"/>
              <a:cs typeface="Trebuchet MS"/>
              <a:sym typeface="Trebuchet MS"/>
            </a:endParaRPr>
          </a:p>
        </p:txBody>
      </p:sp>
      <p:sp>
        <p:nvSpPr>
          <p:cNvPr id="359" name="Google Shape;359;p25"/>
          <p:cNvSpPr/>
          <p:nvPr/>
        </p:nvSpPr>
        <p:spPr>
          <a:xfrm>
            <a:off x="1894497" y="3198167"/>
            <a:ext cx="3011465"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212121"/>
                </a:solidFill>
                <a:latin typeface="Calibri"/>
                <a:ea typeface="Calibri"/>
                <a:cs typeface="Calibri"/>
                <a:sym typeface="Calibri"/>
              </a:rPr>
              <a:t>STRES kod većine ljudi.</a:t>
            </a:r>
            <a:endParaRPr sz="2400">
              <a:solidFill>
                <a:schemeClr val="dk1"/>
              </a:solidFill>
              <a:latin typeface="Trebuchet MS"/>
              <a:ea typeface="Trebuchet MS"/>
              <a:cs typeface="Trebuchet MS"/>
              <a:sym typeface="Trebuchet MS"/>
            </a:endParaRPr>
          </a:p>
        </p:txBody>
      </p:sp>
      <p:cxnSp>
        <p:nvCxnSpPr>
          <p:cNvPr id="360" name="Google Shape;360;p25"/>
          <p:cNvCxnSpPr/>
          <p:nvPr/>
        </p:nvCxnSpPr>
        <p:spPr>
          <a:xfrm>
            <a:off x="4932626" y="3439550"/>
            <a:ext cx="2644800" cy="1420800"/>
          </a:xfrm>
          <a:prstGeom prst="bentConnector3">
            <a:avLst>
              <a:gd name="adj1" fmla="val 50000"/>
            </a:avLst>
          </a:prstGeom>
          <a:noFill/>
          <a:ln w="12700" cap="rnd" cmpd="sng">
            <a:solidFill>
              <a:schemeClr val="accent1"/>
            </a:solidFill>
            <a:prstDash val="solid"/>
            <a:round/>
            <a:headEnd type="none" w="sm" len="sm"/>
            <a:tailEnd type="triangle" w="med" len="med"/>
          </a:ln>
        </p:spPr>
      </p:cxnSp>
      <p:pic>
        <p:nvPicPr>
          <p:cNvPr id="361" name="Google Shape;361;p25" descr="Život pod stresom | vasezdravlje.com"/>
          <p:cNvPicPr preferRelativeResize="0"/>
          <p:nvPr/>
        </p:nvPicPr>
        <p:blipFill rotWithShape="1">
          <a:blip r:embed="rId3">
            <a:alphaModFix/>
          </a:blip>
          <a:srcRect/>
          <a:stretch/>
        </p:blipFill>
        <p:spPr>
          <a:xfrm>
            <a:off x="6442913" y="1236423"/>
            <a:ext cx="5616226" cy="3218486"/>
          </a:xfrm>
          <a:prstGeom prst="ellipse">
            <a:avLst/>
          </a:prstGeom>
          <a:noFill/>
          <a:ln>
            <a:noFill/>
          </a:ln>
        </p:spPr>
      </p:pic>
      <p:sp>
        <p:nvSpPr>
          <p:cNvPr id="362" name="Google Shape;362;p25"/>
          <p:cNvSpPr/>
          <p:nvPr/>
        </p:nvSpPr>
        <p:spPr>
          <a:xfrm>
            <a:off x="1205775" y="5405876"/>
            <a:ext cx="9780449" cy="830997"/>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212121"/>
                </a:solidFill>
                <a:latin typeface="Times New Roman"/>
                <a:ea typeface="Times New Roman"/>
                <a:cs typeface="Times New Roman"/>
                <a:sym typeface="Times New Roman"/>
              </a:rPr>
              <a:t>Najčešće reakcije na stres su;  zabrinutost, strah, ljutnja, bijes, tuga, bespomoćnost,  frustracija, zatvorenost u sebe, potištenost…</a:t>
            </a:r>
            <a:endParaRPr sz="2400">
              <a:solidFill>
                <a:schemeClr val="dk1"/>
              </a:solidFill>
              <a:latin typeface="Times New Roman"/>
              <a:ea typeface="Times New Roman"/>
              <a:cs typeface="Times New Roman"/>
              <a:sym typeface="Times New Roman"/>
            </a:endParaRPr>
          </a:p>
        </p:txBody>
      </p:sp>
      <p:pic>
        <p:nvPicPr>
          <p:cNvPr id="363" name="Google Shape;363;p25"/>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
        <p:nvSpPr>
          <p:cNvPr id="364" name="Google Shape;364;p25"/>
          <p:cNvSpPr/>
          <p:nvPr/>
        </p:nvSpPr>
        <p:spPr>
          <a:xfrm>
            <a:off x="2160383" y="746482"/>
            <a:ext cx="4282529"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6. </a:t>
            </a:r>
            <a:r>
              <a:rPr lang="hr-HR" sz="2800">
                <a:solidFill>
                  <a:srgbClr val="C00000"/>
                </a:solidFill>
                <a:latin typeface="Times New Roman"/>
                <a:ea typeface="Times New Roman"/>
                <a:cs typeface="Times New Roman"/>
                <a:sym typeface="Times New Roman"/>
              </a:rPr>
              <a:t>Strah/stres -komunikacija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500"/>
                                        <p:tgtEl>
                                          <p:spTgt spid="3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gtEl>
                                        <p:attrNameLst>
                                          <p:attrName>style.visibility</p:attrName>
                                        </p:attrNameLst>
                                      </p:cBhvr>
                                      <p:to>
                                        <p:strVal val="visible"/>
                                      </p:to>
                                    </p:set>
                                    <p:animEffect transition="in" filter="fade">
                                      <p:cBhvr>
                                        <p:cTn id="17" dur="1000"/>
                                        <p:tgtEl>
                                          <p:spTgt spid="3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2"/>
                                        </p:tgtEl>
                                        <p:attrNameLst>
                                          <p:attrName>style.visibility</p:attrName>
                                        </p:attrNameLst>
                                      </p:cBhvr>
                                      <p:to>
                                        <p:strVal val="visible"/>
                                      </p:to>
                                    </p:set>
                                    <p:animEffect transition="in" filter="fade">
                                      <p:cBhvr>
                                        <p:cTn id="22"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6"/>
          <p:cNvPicPr preferRelativeResize="0"/>
          <p:nvPr/>
        </p:nvPicPr>
        <p:blipFill rotWithShape="1">
          <a:blip r:embed="rId3">
            <a:alphaModFix/>
          </a:blip>
          <a:srcRect l="12821" r="14154" b="668"/>
          <a:stretch/>
        </p:blipFill>
        <p:spPr>
          <a:xfrm rot="-5400000">
            <a:off x="3127715" y="-1954489"/>
            <a:ext cx="5936569" cy="10766978"/>
          </a:xfrm>
          <a:prstGeom prst="rect">
            <a:avLst/>
          </a:prstGeom>
          <a:noFill/>
          <a:ln>
            <a:noFill/>
          </a:ln>
        </p:spPr>
      </p:pic>
      <p:sp>
        <p:nvSpPr>
          <p:cNvPr id="370" name="Google Shape;370;p26"/>
          <p:cNvSpPr/>
          <p:nvPr/>
        </p:nvSpPr>
        <p:spPr>
          <a:xfrm>
            <a:off x="1514620" y="1060661"/>
            <a:ext cx="9641060" cy="3970318"/>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0" i="0">
                <a:solidFill>
                  <a:srgbClr val="212121"/>
                </a:solidFill>
                <a:latin typeface="Calibri"/>
                <a:ea typeface="Calibri"/>
                <a:cs typeface="Calibri"/>
                <a:sym typeface="Calibri"/>
              </a:rPr>
              <a:t>Tijekom online nastave, puno mladih je zatvoreno u svojim kućama, ispred svojih računala. Ne izlaze, ne druže se, ne provode dovoljno vremena  sa svojim vršnjacima što je vrlo važno. Mladi bi trebali provoditi više vremena sa svojim vršnjacima jer je to u njihovoj dobi vrlo važno zbog pravilnog mentalnog zdravlja.</a:t>
            </a:r>
            <a:endParaRPr sz="3600">
              <a:solidFill>
                <a:schemeClr val="dk1"/>
              </a:solidFill>
              <a:latin typeface="Trebuchet MS"/>
              <a:ea typeface="Trebuchet MS"/>
              <a:cs typeface="Trebuchet MS"/>
              <a:sym typeface="Trebuchet MS"/>
            </a:endParaRPr>
          </a:p>
        </p:txBody>
      </p:sp>
      <p:pic>
        <p:nvPicPr>
          <p:cNvPr id="371" name="Google Shape;371;p26"/>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7"/>
          <p:cNvPicPr preferRelativeResize="0"/>
          <p:nvPr/>
        </p:nvPicPr>
        <p:blipFill rotWithShape="1">
          <a:blip r:embed="rId3">
            <a:alphaModFix/>
          </a:blip>
          <a:srcRect t="1889" r="1713" b="47282"/>
          <a:stretch/>
        </p:blipFill>
        <p:spPr>
          <a:xfrm>
            <a:off x="1460752" y="599674"/>
            <a:ext cx="8738323" cy="6041531"/>
          </a:xfrm>
          <a:prstGeom prst="rect">
            <a:avLst/>
          </a:prstGeom>
          <a:noFill/>
          <a:ln>
            <a:noFill/>
          </a:ln>
        </p:spPr>
      </p:pic>
      <p:sp>
        <p:nvSpPr>
          <p:cNvPr id="377" name="Google Shape;377;p27"/>
          <p:cNvSpPr/>
          <p:nvPr/>
        </p:nvSpPr>
        <p:spPr>
          <a:xfrm>
            <a:off x="819187" y="1112061"/>
            <a:ext cx="10021455" cy="5016758"/>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3200" b="0" i="0">
                <a:solidFill>
                  <a:srgbClr val="212121"/>
                </a:solidFill>
                <a:latin typeface="Calibri"/>
                <a:ea typeface="Calibri"/>
                <a:cs typeface="Calibri"/>
                <a:sym typeface="Calibri"/>
              </a:rPr>
              <a:t>Zahvaljujući poboljšanju tehnologije koja nam omogućuje virtualne razgovore u realnom vremenu, bilo bi dobro da što više nastave provodimo upravo na tim zoom pozivima i slično. Tako možemo razgovarati međusobno sa profesorima, te se možemo i vidjeti. Time doživljavamo ugođaj škole na koji smo već gotovo zaboravili. Također većinu slobodnog vremena trebali bi provoditi s obiteljima. Virtualna komunikacija svejedno nije potpuno ista kao realna, pa ju trebamo nadopuniti druženjem sa obitelji, makar to druženje samo zajednički ručak.</a:t>
            </a:r>
            <a:endParaRPr sz="3200">
              <a:solidFill>
                <a:schemeClr val="dk1"/>
              </a:solidFill>
              <a:latin typeface="Trebuchet MS"/>
              <a:ea typeface="Trebuchet MS"/>
              <a:cs typeface="Trebuchet MS"/>
              <a:sym typeface="Trebuchet MS"/>
            </a:endParaRPr>
          </a:p>
        </p:txBody>
      </p:sp>
      <p:pic>
        <p:nvPicPr>
          <p:cNvPr id="378" name="Google Shape;378;p27"/>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p:nvPr/>
        </p:nvSpPr>
        <p:spPr>
          <a:xfrm>
            <a:off x="303872" y="711199"/>
            <a:ext cx="6743473"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C00000"/>
                </a:solidFill>
                <a:latin typeface="Times New Roman"/>
                <a:ea typeface="Times New Roman"/>
                <a:cs typeface="Times New Roman"/>
                <a:sym typeface="Times New Roman"/>
              </a:rPr>
              <a:t> 6. Komunikacija između profesora i učenika </a:t>
            </a:r>
            <a:endParaRPr sz="2800">
              <a:solidFill>
                <a:srgbClr val="C00000"/>
              </a:solidFill>
              <a:latin typeface="Times New Roman"/>
              <a:ea typeface="Times New Roman"/>
              <a:cs typeface="Times New Roman"/>
              <a:sym typeface="Times New Roman"/>
            </a:endParaRPr>
          </a:p>
        </p:txBody>
      </p:sp>
      <p:pic>
        <p:nvPicPr>
          <p:cNvPr id="384" name="Google Shape;384;p28"/>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
        <p:nvSpPr>
          <p:cNvPr id="385" name="Google Shape;385;p28"/>
          <p:cNvSpPr/>
          <p:nvPr/>
        </p:nvSpPr>
        <p:spPr>
          <a:xfrm>
            <a:off x="3048000" y="2690336"/>
            <a:ext cx="6096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https://forms.office.com/Pages/AnalysisPage.aspx?AnalyzerToken=WAKynw3iYIzoyrMg2YwX6jajv7GvzEfk&amp;id=FvJamzTGgEurAgyaPQKQkdhWxwakv-lFnN0NTHHJbu9UOExBQkg1MEVJWFJNNExGM1FGTVM1MjlYOC4u</a:t>
            </a:r>
            <a:r>
              <a:rPr lang="hr-HR" sz="1800">
                <a:solidFill>
                  <a:schemeClr val="dk1"/>
                </a:solidFill>
                <a:latin typeface="Trebuchet MS"/>
                <a:ea typeface="Trebuchet MS"/>
                <a:cs typeface="Trebuchet MS"/>
                <a:sym typeface="Trebuchet MS"/>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9" descr="C:\Users\Korisnik\Downloads\MicrosoftTeams-image (7).png"/>
          <p:cNvPicPr preferRelativeResize="0"/>
          <p:nvPr/>
        </p:nvPicPr>
        <p:blipFill rotWithShape="1">
          <a:blip r:embed="rId3">
            <a:alphaModFix/>
          </a:blip>
          <a:srcRect/>
          <a:stretch/>
        </p:blipFill>
        <p:spPr>
          <a:xfrm>
            <a:off x="888077" y="656062"/>
            <a:ext cx="7757160" cy="3851283"/>
          </a:xfrm>
          <a:prstGeom prst="rect">
            <a:avLst/>
          </a:prstGeom>
          <a:noFill/>
          <a:ln>
            <a:noFill/>
          </a:ln>
        </p:spPr>
      </p:pic>
      <p:sp>
        <p:nvSpPr>
          <p:cNvPr id="391" name="Google Shape;391;p29"/>
          <p:cNvSpPr/>
          <p:nvPr/>
        </p:nvSpPr>
        <p:spPr>
          <a:xfrm>
            <a:off x="1523999" y="828121"/>
            <a:ext cx="6779491" cy="3521220"/>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hr-HR" sz="2800">
                <a:solidFill>
                  <a:schemeClr val="dk1"/>
                </a:solidFill>
                <a:latin typeface="Times New Roman"/>
                <a:ea typeface="Times New Roman"/>
                <a:cs typeface="Times New Roman"/>
                <a:sym typeface="Times New Roman"/>
              </a:rPr>
              <a:t>Komunikacija između profesora i učenika mora biti ugodna i otvorena ali i profesionalna. Komunikacija je ključna za dobro između profesora i učenika. Ako komunikacija nije ugodna, učenik ima loš osjećaje prema tom predmetu, prije odlaska na taj sat učenik bude pod stresom. </a:t>
            </a:r>
            <a:endParaRPr/>
          </a:p>
        </p:txBody>
      </p:sp>
      <p:pic>
        <p:nvPicPr>
          <p:cNvPr id="392" name="Google Shape;392;p29" descr="C:\Users\Korisnik\Downloads\MicrosoftTeams-image (5).png"/>
          <p:cNvPicPr preferRelativeResize="0"/>
          <p:nvPr/>
        </p:nvPicPr>
        <p:blipFill rotWithShape="1">
          <a:blip r:embed="rId4">
            <a:alphaModFix/>
          </a:blip>
          <a:srcRect/>
          <a:stretch/>
        </p:blipFill>
        <p:spPr>
          <a:xfrm>
            <a:off x="888076" y="1171748"/>
            <a:ext cx="6574905" cy="3511088"/>
          </a:xfrm>
          <a:prstGeom prst="rect">
            <a:avLst/>
          </a:prstGeom>
          <a:noFill/>
          <a:ln>
            <a:noFill/>
          </a:ln>
        </p:spPr>
      </p:pic>
      <p:pic>
        <p:nvPicPr>
          <p:cNvPr id="393" name="Google Shape;393;p29" descr="C:\Users\Korisnik\Downloads\MicrosoftTeams-image (9).png"/>
          <p:cNvPicPr preferRelativeResize="0"/>
          <p:nvPr/>
        </p:nvPicPr>
        <p:blipFill rotWithShape="1">
          <a:blip r:embed="rId5">
            <a:alphaModFix/>
          </a:blip>
          <a:srcRect/>
          <a:stretch/>
        </p:blipFill>
        <p:spPr>
          <a:xfrm>
            <a:off x="1651922" y="1643853"/>
            <a:ext cx="7961745" cy="3528296"/>
          </a:xfrm>
          <a:prstGeom prst="rect">
            <a:avLst/>
          </a:prstGeom>
          <a:noFill/>
          <a:ln>
            <a:noFill/>
          </a:ln>
        </p:spPr>
      </p:pic>
      <p:sp>
        <p:nvSpPr>
          <p:cNvPr id="394" name="Google Shape;394;p29"/>
          <p:cNvSpPr/>
          <p:nvPr/>
        </p:nvSpPr>
        <p:spPr>
          <a:xfrm>
            <a:off x="1865744" y="2123034"/>
            <a:ext cx="7961745" cy="2569934"/>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hr-HR" sz="2800">
                <a:solidFill>
                  <a:schemeClr val="dk1"/>
                </a:solidFill>
                <a:latin typeface="Times New Roman"/>
                <a:ea typeface="Times New Roman"/>
                <a:cs typeface="Times New Roman"/>
                <a:sym typeface="Times New Roman"/>
              </a:rPr>
              <a:t>Mislim da komunikacija između nastavnika i učenika treba biti uvijek pozitivna. Svako bi trebao imati neki respekt i poštovanje tijekom komunikacije. Da možemo popričati jedni s drugima. Ako ima neki problem da se može popričati o tome i da se to riješi.</a:t>
            </a:r>
            <a:endParaRPr/>
          </a:p>
        </p:txBody>
      </p:sp>
      <p:pic>
        <p:nvPicPr>
          <p:cNvPr id="395" name="Google Shape;395;p29"/>
          <p:cNvPicPr preferRelativeResize="0"/>
          <p:nvPr/>
        </p:nvPicPr>
        <p:blipFill rotWithShape="1">
          <a:blip r:embed="rId6">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92"/>
                                        </p:tgtEl>
                                        <p:attrNameLst>
                                          <p:attrName>style.visibility</p:attrName>
                                        </p:attrNameLst>
                                      </p:cBhvr>
                                      <p:to>
                                        <p:strVal val="visible"/>
                                      </p:to>
                                    </p:set>
                                    <p:animEffect transition="in" filter="fade">
                                      <p:cBhvr>
                                        <p:cTn id="16" dur="500"/>
                                        <p:tgtEl>
                                          <p:spTgt spid="3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3"/>
                                        </p:tgtEl>
                                        <p:attrNameLst>
                                          <p:attrName>style.visibility</p:attrName>
                                        </p:attrNameLst>
                                      </p:cBhvr>
                                      <p:to>
                                        <p:strVal val="visible"/>
                                      </p:to>
                                    </p:set>
                                    <p:animEffect transition="in" filter="fade">
                                      <p:cBhvr>
                                        <p:cTn id="21" dur="1000"/>
                                        <p:tgtEl>
                                          <p:spTgt spid="3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4"/>
                                        </p:tgtEl>
                                        <p:attrNameLst>
                                          <p:attrName>style.visibility</p:attrName>
                                        </p:attrNameLst>
                                      </p:cBhvr>
                                      <p:to>
                                        <p:strVal val="visible"/>
                                      </p:to>
                                    </p:set>
                                    <p:animEffect transition="in" filter="fade">
                                      <p:cBhvr>
                                        <p:cTn id="26" dur="1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
          <p:cNvPicPr preferRelativeResize="0"/>
          <p:nvPr/>
        </p:nvPicPr>
        <p:blipFill rotWithShape="1">
          <a:blip r:embed="rId3">
            <a:alphaModFix/>
          </a:blip>
          <a:srcRect/>
          <a:stretch/>
        </p:blipFill>
        <p:spPr>
          <a:xfrm>
            <a:off x="9046316" y="87176"/>
            <a:ext cx="3133616" cy="347502"/>
          </a:xfrm>
          <a:prstGeom prst="rect">
            <a:avLst/>
          </a:prstGeom>
          <a:noFill/>
          <a:ln>
            <a:noFill/>
          </a:ln>
        </p:spPr>
      </p:pic>
      <p:sp>
        <p:nvSpPr>
          <p:cNvPr id="168" name="Google Shape;168;p3"/>
          <p:cNvSpPr/>
          <p:nvPr/>
        </p:nvSpPr>
        <p:spPr>
          <a:xfrm>
            <a:off x="3048000" y="2828836"/>
            <a:ext cx="6096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https://carnet-my.sharepoint.com/:v:/g/personal/dunja_krnjaic_skole_hr/EWJ6kz7nhHJNrw_pe5NsNGIBwOquVZxUwFMYfwZ1Ru8MFA?e=pK868h</a:t>
            </a:r>
            <a:r>
              <a:rPr lang="hr-HR" sz="1800">
                <a:solidFill>
                  <a:schemeClr val="dk1"/>
                </a:solidFill>
                <a:latin typeface="Trebuchet MS"/>
                <a:ea typeface="Trebuchet MS"/>
                <a:cs typeface="Trebuchet MS"/>
                <a:sym typeface="Trebuchet MS"/>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p:nvPr/>
        </p:nvSpPr>
        <p:spPr>
          <a:xfrm>
            <a:off x="835819" y="923763"/>
            <a:ext cx="7668446" cy="461665"/>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FF0000"/>
                </a:solidFill>
                <a:latin typeface="Calibri"/>
                <a:ea typeface="Calibri"/>
                <a:cs typeface="Calibri"/>
                <a:sym typeface="Calibri"/>
              </a:rPr>
              <a:t>Adrese na kojima možete pronaći dodatnu pomoć i podršku :</a:t>
            </a:r>
            <a:endParaRPr sz="2400">
              <a:solidFill>
                <a:srgbClr val="FF0000"/>
              </a:solidFill>
              <a:latin typeface="Trebuchet MS"/>
              <a:ea typeface="Trebuchet MS"/>
              <a:cs typeface="Trebuchet MS"/>
              <a:sym typeface="Trebuchet MS"/>
            </a:endParaRPr>
          </a:p>
        </p:txBody>
      </p:sp>
      <p:sp>
        <p:nvSpPr>
          <p:cNvPr id="401" name="Google Shape;401;p30"/>
          <p:cNvSpPr/>
          <p:nvPr/>
        </p:nvSpPr>
        <p:spPr>
          <a:xfrm>
            <a:off x="909711" y="1891939"/>
            <a:ext cx="10217834" cy="1200329"/>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FF0000"/>
                </a:solidFill>
                <a:latin typeface="Calibri"/>
                <a:ea typeface="Calibri"/>
                <a:cs typeface="Calibri"/>
                <a:sym typeface="Calibri"/>
              </a:rPr>
              <a:t>Hrvatski Crveni križ</a:t>
            </a:r>
            <a:r>
              <a:rPr lang="hr-HR" sz="2400" b="0" i="0">
                <a:solidFill>
                  <a:srgbClr val="212121"/>
                </a:solidFill>
                <a:latin typeface="Calibri"/>
                <a:ea typeface="Calibri"/>
                <a:cs typeface="Calibri"/>
                <a:sym typeface="Calibri"/>
              </a:rPr>
              <a:t>: psihosocijalna podrška za osobe u samoizolaciji ili karanteni svakim danom od 0-24 h (telefonske brojeve po županijama pronađite na mrežnoj stranici </a:t>
            </a:r>
            <a:r>
              <a:rPr lang="hr-HR" sz="2400" b="0" i="0" u="sng">
                <a:solidFill>
                  <a:srgbClr val="0082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http://www.psiholoska-komora.hr/1238</a:t>
            </a:r>
            <a:r>
              <a:rPr lang="hr-HR" sz="2400" b="0" i="0">
                <a:solidFill>
                  <a:srgbClr val="212121"/>
                </a:solidFill>
                <a:latin typeface="Calibri"/>
                <a:ea typeface="Calibri"/>
                <a:cs typeface="Calibri"/>
                <a:sym typeface="Calibri"/>
              </a:rPr>
              <a:t>)</a:t>
            </a:r>
            <a:endParaRPr sz="2400">
              <a:solidFill>
                <a:schemeClr val="dk1"/>
              </a:solidFill>
              <a:latin typeface="Trebuchet MS"/>
              <a:ea typeface="Trebuchet MS"/>
              <a:cs typeface="Trebuchet MS"/>
              <a:sym typeface="Trebuchet MS"/>
            </a:endParaRPr>
          </a:p>
        </p:txBody>
      </p:sp>
      <p:sp>
        <p:nvSpPr>
          <p:cNvPr id="402" name="Google Shape;402;p30"/>
          <p:cNvSpPr/>
          <p:nvPr/>
        </p:nvSpPr>
        <p:spPr>
          <a:xfrm>
            <a:off x="909710" y="3498121"/>
            <a:ext cx="10217833" cy="954107"/>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FF0000"/>
                </a:solidFill>
                <a:latin typeface="Calibri"/>
                <a:ea typeface="Calibri"/>
                <a:cs typeface="Calibri"/>
                <a:sym typeface="Calibri"/>
              </a:rPr>
              <a:t>Psihološka pomoć </a:t>
            </a:r>
            <a:r>
              <a:rPr lang="hr-HR" sz="2800" b="0" i="0">
                <a:solidFill>
                  <a:srgbClr val="212121"/>
                </a:solidFill>
                <a:latin typeface="Calibri"/>
                <a:ea typeface="Calibri"/>
                <a:cs typeface="Calibri"/>
                <a:sym typeface="Calibri"/>
              </a:rPr>
              <a:t>oglašena na stranici koronavirus.hr: psihološka pomoć u situaciji koronakrize (tel. 099 52 70 126, 099 52 70 127)</a:t>
            </a:r>
            <a:endParaRPr sz="2800">
              <a:solidFill>
                <a:schemeClr val="dk1"/>
              </a:solidFill>
              <a:latin typeface="Trebuchet MS"/>
              <a:ea typeface="Trebuchet MS"/>
              <a:cs typeface="Trebuchet MS"/>
              <a:sym typeface="Trebuchet MS"/>
            </a:endParaRPr>
          </a:p>
        </p:txBody>
      </p:sp>
      <p:sp>
        <p:nvSpPr>
          <p:cNvPr id="403" name="Google Shape;403;p30"/>
          <p:cNvSpPr/>
          <p:nvPr/>
        </p:nvSpPr>
        <p:spPr>
          <a:xfrm>
            <a:off x="909710" y="4858081"/>
            <a:ext cx="10217833" cy="1815882"/>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rgbClr val="FF0000"/>
                </a:solidFill>
                <a:latin typeface="Calibri"/>
                <a:ea typeface="Calibri"/>
                <a:cs typeface="Calibri"/>
                <a:sym typeface="Calibri"/>
              </a:rPr>
              <a:t>Nastavni zavod za javno zdravstvo </a:t>
            </a:r>
            <a:r>
              <a:rPr lang="hr-HR" sz="2800" b="0" i="0">
                <a:solidFill>
                  <a:srgbClr val="212121"/>
                </a:solidFill>
                <a:latin typeface="Calibri"/>
                <a:ea typeface="Calibri"/>
                <a:cs typeface="Calibri"/>
                <a:sym typeface="Calibri"/>
              </a:rPr>
              <a:t>“Dr. Andrija Štampar”: psihološka pomoć u situaciji koronakrize i potresa u Zagrebu svakim danom od 8-20 h (tel. 01 6468 334, 01 6468 335, 01 6468 337, 01 6468 338, 01 2991 356, 01 4696 276, 01 4696 107, 01 4696 297)</a:t>
            </a:r>
            <a:endParaRPr sz="2800">
              <a:solidFill>
                <a:schemeClr val="dk1"/>
              </a:solidFill>
              <a:latin typeface="Trebuchet MS"/>
              <a:ea typeface="Trebuchet MS"/>
              <a:cs typeface="Trebuchet MS"/>
              <a:sym typeface="Trebuchet MS"/>
            </a:endParaRPr>
          </a:p>
        </p:txBody>
      </p:sp>
      <p:pic>
        <p:nvPicPr>
          <p:cNvPr id="404" name="Google Shape;404;p30"/>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1"/>
          <p:cNvSpPr/>
          <p:nvPr/>
        </p:nvSpPr>
        <p:spPr>
          <a:xfrm>
            <a:off x="923779" y="1476160"/>
            <a:ext cx="9359704" cy="1200329"/>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FF0000"/>
                </a:solidFill>
                <a:latin typeface="Calibri"/>
                <a:ea typeface="Calibri"/>
                <a:cs typeface="Calibri"/>
                <a:sym typeface="Calibri"/>
              </a:rPr>
              <a:t>Pozivni centar za </a:t>
            </a:r>
            <a:r>
              <a:rPr lang="hr-HR" sz="2400" b="0" i="0">
                <a:solidFill>
                  <a:srgbClr val="212121"/>
                </a:solidFill>
                <a:latin typeface="Calibri"/>
                <a:ea typeface="Calibri"/>
                <a:cs typeface="Calibri"/>
                <a:sym typeface="Calibri"/>
              </a:rPr>
              <a:t>pitanja vezana uz koronavirus: pomoć vezana uz općenita pitanja o koronavirusu (ne nudi psihološku podršku) svakim danom od 7-22 h (tel. 113)</a:t>
            </a:r>
            <a:endParaRPr sz="2400">
              <a:solidFill>
                <a:schemeClr val="dk1"/>
              </a:solidFill>
              <a:latin typeface="Trebuchet MS"/>
              <a:ea typeface="Trebuchet MS"/>
              <a:cs typeface="Trebuchet MS"/>
              <a:sym typeface="Trebuchet MS"/>
            </a:endParaRPr>
          </a:p>
        </p:txBody>
      </p:sp>
      <p:sp>
        <p:nvSpPr>
          <p:cNvPr id="411" name="Google Shape;411;p31"/>
          <p:cNvSpPr/>
          <p:nvPr/>
        </p:nvSpPr>
        <p:spPr>
          <a:xfrm>
            <a:off x="923780" y="3766013"/>
            <a:ext cx="9359703" cy="830997"/>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FF0000"/>
                </a:solidFill>
                <a:latin typeface="Calibri"/>
                <a:ea typeface="Calibri"/>
                <a:cs typeface="Calibri"/>
                <a:sym typeface="Calibri"/>
              </a:rPr>
              <a:t>Hrvatska psihološka komora</a:t>
            </a:r>
            <a:r>
              <a:rPr lang="hr-HR" sz="2400" b="0" i="0">
                <a:solidFill>
                  <a:srgbClr val="212121"/>
                </a:solidFill>
                <a:latin typeface="Calibri"/>
                <a:ea typeface="Calibri"/>
                <a:cs typeface="Calibri"/>
                <a:sym typeface="Calibri"/>
              </a:rPr>
              <a:t>: edukativni materijali sa savjetima za nošenje s trenutačnom situacijom (</a:t>
            </a:r>
            <a:r>
              <a:rPr lang="hr-HR" sz="2400" b="0" i="0" u="sng">
                <a:solidFill>
                  <a:srgbClr val="0082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http://www.psiholoska-komora.hr/1240</a:t>
            </a:r>
            <a:r>
              <a:rPr lang="hr-HR" sz="2400" b="0" i="0">
                <a:solidFill>
                  <a:srgbClr val="212121"/>
                </a:solidFill>
                <a:latin typeface="Calibri"/>
                <a:ea typeface="Calibri"/>
                <a:cs typeface="Calibri"/>
                <a:sym typeface="Calibri"/>
              </a:rPr>
              <a:t>)</a:t>
            </a:r>
            <a:endParaRPr sz="2400">
              <a:solidFill>
                <a:schemeClr val="dk1"/>
              </a:solidFill>
              <a:latin typeface="Trebuchet MS"/>
              <a:ea typeface="Trebuchet MS"/>
              <a:cs typeface="Trebuchet MS"/>
              <a:sym typeface="Trebuchet MS"/>
            </a:endParaRPr>
          </a:p>
        </p:txBody>
      </p:sp>
      <p:pic>
        <p:nvPicPr>
          <p:cNvPr id="412" name="Google Shape;412;p31"/>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
          <p:cNvSpPr/>
          <p:nvPr/>
        </p:nvSpPr>
        <p:spPr>
          <a:xfrm>
            <a:off x="1892533" y="691125"/>
            <a:ext cx="4793300" cy="523220"/>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a:solidFill>
                  <a:srgbClr val="505050"/>
                </a:solidFill>
                <a:latin typeface="Times New Roman"/>
                <a:ea typeface="Times New Roman"/>
                <a:cs typeface="Times New Roman"/>
                <a:sym typeface="Times New Roman"/>
              </a:rPr>
              <a:t>Informacije za djecu i roditelje: </a:t>
            </a:r>
            <a:endParaRPr sz="2800">
              <a:solidFill>
                <a:schemeClr val="dk1"/>
              </a:solidFill>
              <a:latin typeface="Times New Roman"/>
              <a:ea typeface="Times New Roman"/>
              <a:cs typeface="Times New Roman"/>
              <a:sym typeface="Times New Roman"/>
            </a:endParaRPr>
          </a:p>
        </p:txBody>
      </p:sp>
      <p:sp>
        <p:nvSpPr>
          <p:cNvPr id="418" name="Google Shape;418;p32"/>
          <p:cNvSpPr/>
          <p:nvPr/>
        </p:nvSpPr>
        <p:spPr>
          <a:xfrm>
            <a:off x="485422" y="1603308"/>
            <a:ext cx="10209305"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https://drive.google.com/file/d/19KadrlkxgkUZeBxhnVWsjjwQnJ7SH8q-/view?usp=sharing</a:t>
            </a:r>
            <a:r>
              <a:rPr lang="hr-HR" sz="1800">
                <a:solidFill>
                  <a:schemeClr val="dk1"/>
                </a:solidFill>
                <a:latin typeface="Trebuchet MS"/>
                <a:ea typeface="Trebuchet MS"/>
                <a:cs typeface="Trebuchet MS"/>
                <a:sym typeface="Trebuchet MS"/>
              </a:rPr>
              <a:t> </a:t>
            </a:r>
            <a:endParaRPr/>
          </a:p>
        </p:txBody>
      </p:sp>
      <p:sp>
        <p:nvSpPr>
          <p:cNvPr id="419" name="Google Shape;419;p32"/>
          <p:cNvSpPr/>
          <p:nvPr/>
        </p:nvSpPr>
        <p:spPr>
          <a:xfrm>
            <a:off x="485422" y="2341472"/>
            <a:ext cx="10126134"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https://drive.google.com/file/d/1_o6rj5bQs-umIgba-LLVFk7nFD66LxPh/view?usp=sharing</a:t>
            </a:r>
            <a:r>
              <a:rPr lang="hr-HR" sz="1800">
                <a:solidFill>
                  <a:schemeClr val="dk1"/>
                </a:solidFill>
                <a:latin typeface="Trebuchet MS"/>
                <a:ea typeface="Trebuchet MS"/>
                <a:cs typeface="Trebuchet MS"/>
                <a:sym typeface="Trebuchet MS"/>
              </a:rPr>
              <a:t> </a:t>
            </a:r>
            <a:endParaRPr/>
          </a:p>
        </p:txBody>
      </p:sp>
      <p:sp>
        <p:nvSpPr>
          <p:cNvPr id="420" name="Google Shape;420;p32"/>
          <p:cNvSpPr/>
          <p:nvPr/>
        </p:nvSpPr>
        <p:spPr>
          <a:xfrm>
            <a:off x="485121" y="3021645"/>
            <a:ext cx="10013545"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https://drive.google.com/file/d/1lSbX1mEXPRWKzXzJIj4FPaujgWf7o3c4/view?usp=sharing</a:t>
            </a:r>
            <a:r>
              <a:rPr lang="hr-HR" sz="1800">
                <a:solidFill>
                  <a:schemeClr val="dk1"/>
                </a:solidFill>
                <a:latin typeface="Trebuchet MS"/>
                <a:ea typeface="Trebuchet MS"/>
                <a:cs typeface="Trebuchet MS"/>
                <a:sym typeface="Trebuchet MS"/>
              </a:rPr>
              <a:t> </a:t>
            </a:r>
            <a:endParaRPr/>
          </a:p>
        </p:txBody>
      </p:sp>
      <p:sp>
        <p:nvSpPr>
          <p:cNvPr id="421" name="Google Shape;421;p32"/>
          <p:cNvSpPr/>
          <p:nvPr/>
        </p:nvSpPr>
        <p:spPr>
          <a:xfrm>
            <a:off x="485120" y="3778747"/>
            <a:ext cx="10013545"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https://drive.google.com/file/d/1ZMT0USZt00VSynnXhErICr-V0wX-sRIO/view?usp=sharing</a:t>
            </a:r>
            <a:r>
              <a:rPr lang="hr-HR" sz="1800">
                <a:solidFill>
                  <a:schemeClr val="dk1"/>
                </a:solidFill>
                <a:latin typeface="Trebuchet MS"/>
                <a:ea typeface="Trebuchet MS"/>
                <a:cs typeface="Trebuchet MS"/>
                <a:sym typeface="Trebuchet MS"/>
              </a:rPr>
              <a:t> </a:t>
            </a:r>
            <a:endParaRPr/>
          </a:p>
        </p:txBody>
      </p:sp>
      <p:sp>
        <p:nvSpPr>
          <p:cNvPr id="422" name="Google Shape;422;p32"/>
          <p:cNvSpPr/>
          <p:nvPr/>
        </p:nvSpPr>
        <p:spPr>
          <a:xfrm>
            <a:off x="442775" y="4465701"/>
            <a:ext cx="10013544"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https://drive.google.com/file/d/1UcvV9QFLkGdmwlFk9N-o5NPznTuj06uA/view?usp=sharing</a:t>
            </a:r>
            <a:r>
              <a:rPr lang="hr-HR" sz="1800">
                <a:solidFill>
                  <a:schemeClr val="dk1"/>
                </a:solidFill>
                <a:latin typeface="Trebuchet MS"/>
                <a:ea typeface="Trebuchet MS"/>
                <a:cs typeface="Trebuchet MS"/>
                <a:sym typeface="Trebuchet MS"/>
              </a:rPr>
              <a:t> </a:t>
            </a:r>
            <a:endParaRPr/>
          </a:p>
        </p:txBody>
      </p:sp>
      <p:sp>
        <p:nvSpPr>
          <p:cNvPr id="423" name="Google Shape;423;p32"/>
          <p:cNvSpPr/>
          <p:nvPr/>
        </p:nvSpPr>
        <p:spPr>
          <a:xfrm>
            <a:off x="442775" y="5070026"/>
            <a:ext cx="10013544"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https://drive.google.com/file/d/1JJXqQmK6KC3OSaQbxLWsRTR7ofHMayJF/view?usp=sharing</a:t>
            </a:r>
            <a:r>
              <a:rPr lang="hr-HR" sz="1800">
                <a:solidFill>
                  <a:schemeClr val="dk1"/>
                </a:solidFill>
                <a:latin typeface="Trebuchet MS"/>
                <a:ea typeface="Trebuchet MS"/>
                <a:cs typeface="Trebuchet MS"/>
                <a:sym typeface="Trebuchet MS"/>
              </a:rPr>
              <a:t> </a:t>
            </a:r>
            <a:endParaRPr/>
          </a:p>
        </p:txBody>
      </p:sp>
      <p:sp>
        <p:nvSpPr>
          <p:cNvPr id="424" name="Google Shape;424;p32"/>
          <p:cNvSpPr/>
          <p:nvPr/>
        </p:nvSpPr>
        <p:spPr>
          <a:xfrm>
            <a:off x="442775" y="5674351"/>
            <a:ext cx="9889369"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https://drive.google.com/file/d/1xOFKEdydNoUjqNs5uxUghf0Ww2811PxX/view?usp=sharing</a:t>
            </a:r>
            <a:r>
              <a:rPr lang="hr-HR" sz="1800">
                <a:solidFill>
                  <a:schemeClr val="dk1"/>
                </a:solidFill>
                <a:latin typeface="Trebuchet MS"/>
                <a:ea typeface="Trebuchet MS"/>
                <a:cs typeface="Trebuchet MS"/>
                <a:sym typeface="Trebuchet MS"/>
              </a:rPr>
              <a:t> </a:t>
            </a:r>
            <a:endParaRPr/>
          </a:p>
        </p:txBody>
      </p:sp>
      <p:sp>
        <p:nvSpPr>
          <p:cNvPr id="425" name="Google Shape;425;p32"/>
          <p:cNvSpPr/>
          <p:nvPr/>
        </p:nvSpPr>
        <p:spPr>
          <a:xfrm>
            <a:off x="442774" y="6207032"/>
            <a:ext cx="9889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u="sng">
                <a:solidFill>
                  <a:schemeClr val="dk1"/>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https://drive.google.com/file/d/1xOFKEdydNoUjqNs5uxUghf0Ww2811PxX/view?usp=sharing</a:t>
            </a:r>
            <a:r>
              <a:rPr lang="hr-HR" sz="1800">
                <a:solidFill>
                  <a:schemeClr val="dk1"/>
                </a:solidFill>
                <a:latin typeface="Trebuchet MS"/>
                <a:ea typeface="Trebuchet MS"/>
                <a:cs typeface="Trebuchet MS"/>
                <a:sym typeface="Trebuchet MS"/>
              </a:rPr>
              <a:t> </a:t>
            </a:r>
            <a:endParaRPr/>
          </a:p>
        </p:txBody>
      </p:sp>
      <p:pic>
        <p:nvPicPr>
          <p:cNvPr id="426" name="Google Shape;426;p32"/>
          <p:cNvPicPr preferRelativeResize="0"/>
          <p:nvPr/>
        </p:nvPicPr>
        <p:blipFill rotWithShape="1">
          <a:blip r:embed="rId10">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33"/>
          <p:cNvPicPr preferRelativeResize="0"/>
          <p:nvPr/>
        </p:nvPicPr>
        <p:blipFill rotWithShape="1">
          <a:blip r:embed="rId3">
            <a:alphaModFix/>
          </a:blip>
          <a:srcRect/>
          <a:stretch/>
        </p:blipFill>
        <p:spPr>
          <a:xfrm>
            <a:off x="2555322" y="259644"/>
            <a:ext cx="4281710" cy="65983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p:nvPr/>
        </p:nvSpPr>
        <p:spPr>
          <a:xfrm>
            <a:off x="950880" y="2288796"/>
            <a:ext cx="2974574" cy="388696"/>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1800">
                <a:solidFill>
                  <a:schemeClr val="dk1"/>
                </a:solidFill>
                <a:latin typeface="Calibri"/>
                <a:ea typeface="Calibri"/>
                <a:cs typeface="Calibri"/>
                <a:sym typeface="Calibri"/>
              </a:rPr>
              <a:t>Evaluacija a predavanja</a:t>
            </a:r>
            <a:endParaRPr/>
          </a:p>
        </p:txBody>
      </p:sp>
      <p:pic>
        <p:nvPicPr>
          <p:cNvPr id="437" name="Google Shape;437;p34"/>
          <p:cNvPicPr preferRelativeResize="0"/>
          <p:nvPr/>
        </p:nvPicPr>
        <p:blipFill rotWithShape="1">
          <a:blip r:embed="rId3">
            <a:alphaModFix/>
          </a:blip>
          <a:srcRect/>
          <a:stretch/>
        </p:blipFill>
        <p:spPr>
          <a:xfrm>
            <a:off x="4985327" y="2058272"/>
            <a:ext cx="3682513" cy="3682513"/>
          </a:xfrm>
          <a:prstGeom prst="rect">
            <a:avLst/>
          </a:prstGeom>
          <a:noFill/>
          <a:ln>
            <a:noFill/>
          </a:ln>
        </p:spPr>
      </p:pic>
      <p:pic>
        <p:nvPicPr>
          <p:cNvPr id="438" name="Google Shape;438;p34"/>
          <p:cNvPicPr preferRelativeResize="0"/>
          <p:nvPr/>
        </p:nvPicPr>
        <p:blipFill rotWithShape="1">
          <a:blip r:embed="rId4">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p:nvPr/>
        </p:nvSpPr>
        <p:spPr>
          <a:xfrm>
            <a:off x="1881476" y="2278179"/>
            <a:ext cx="3319011" cy="646331"/>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3600" b="0" i="0">
                <a:solidFill>
                  <a:srgbClr val="505050"/>
                </a:solidFill>
                <a:latin typeface="Calibri"/>
                <a:ea typeface="Calibri"/>
                <a:cs typeface="Calibri"/>
                <a:sym typeface="Calibri"/>
              </a:rPr>
              <a:t>Hvala na pažnji! </a:t>
            </a:r>
            <a:endParaRPr sz="3600">
              <a:solidFill>
                <a:schemeClr val="dk1"/>
              </a:solidFill>
              <a:latin typeface="Trebuchet MS"/>
              <a:ea typeface="Trebuchet MS"/>
              <a:cs typeface="Trebuchet MS"/>
              <a:sym typeface="Trebuchet MS"/>
            </a:endParaRPr>
          </a:p>
        </p:txBody>
      </p:sp>
      <p:sp>
        <p:nvSpPr>
          <p:cNvPr id="444" name="Google Shape;444;p35"/>
          <p:cNvSpPr/>
          <p:nvPr/>
        </p:nvSpPr>
        <p:spPr>
          <a:xfrm>
            <a:off x="5200487" y="4854177"/>
            <a:ext cx="3715376" cy="36933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0" i="0">
                <a:solidFill>
                  <a:srgbClr val="212121"/>
                </a:solidFill>
                <a:latin typeface="Calibri"/>
                <a:ea typeface="Calibri"/>
                <a:cs typeface="Calibri"/>
                <a:sym typeface="Calibri"/>
              </a:rPr>
              <a:t>Pripremio: Mihael Pisačić, dipl. teolog</a:t>
            </a:r>
            <a:endParaRPr sz="1800">
              <a:solidFill>
                <a:schemeClr val="dk1"/>
              </a:solidFill>
              <a:latin typeface="Trebuchet MS"/>
              <a:ea typeface="Trebuchet MS"/>
              <a:cs typeface="Trebuchet MS"/>
              <a:sym typeface="Trebuchet MS"/>
            </a:endParaRPr>
          </a:p>
        </p:txBody>
      </p:sp>
      <p:pic>
        <p:nvPicPr>
          <p:cNvPr id="445" name="Google Shape;445;p35"/>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 descr="Nova Akropola – Umijeće komunikacije"/>
          <p:cNvPicPr preferRelativeResize="0"/>
          <p:nvPr/>
        </p:nvPicPr>
        <p:blipFill rotWithShape="1">
          <a:blip r:embed="rId3">
            <a:alphaModFix/>
          </a:blip>
          <a:srcRect/>
          <a:stretch/>
        </p:blipFill>
        <p:spPr>
          <a:xfrm>
            <a:off x="5151058" y="1943137"/>
            <a:ext cx="4559988" cy="3039992"/>
          </a:xfrm>
          <a:prstGeom prst="ellipse">
            <a:avLst/>
          </a:prstGeom>
          <a:noFill/>
          <a:ln>
            <a:noFill/>
          </a:ln>
        </p:spPr>
      </p:pic>
      <p:sp>
        <p:nvSpPr>
          <p:cNvPr id="174" name="Google Shape;174;p4"/>
          <p:cNvSpPr/>
          <p:nvPr/>
        </p:nvSpPr>
        <p:spPr>
          <a:xfrm>
            <a:off x="853765" y="2555192"/>
            <a:ext cx="4131039" cy="1815882"/>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0" i="0">
                <a:solidFill>
                  <a:schemeClr val="dk1"/>
                </a:solidFill>
                <a:latin typeface="Times New Roman"/>
                <a:ea typeface="Times New Roman"/>
                <a:cs typeface="Times New Roman"/>
                <a:sym typeface="Times New Roman"/>
              </a:rPr>
              <a:t>Komunikacija je dinamički i složen proces informacija preko dogovorenog sustava znakova.</a:t>
            </a:r>
            <a:endParaRPr sz="2800">
              <a:solidFill>
                <a:schemeClr val="dk1"/>
              </a:solidFill>
              <a:latin typeface="Times New Roman"/>
              <a:ea typeface="Times New Roman"/>
              <a:cs typeface="Times New Roman"/>
              <a:sym typeface="Times New Roman"/>
            </a:endParaRPr>
          </a:p>
        </p:txBody>
      </p:sp>
      <p:sp>
        <p:nvSpPr>
          <p:cNvPr id="175" name="Google Shape;175;p4"/>
          <p:cNvSpPr/>
          <p:nvPr/>
        </p:nvSpPr>
        <p:spPr>
          <a:xfrm>
            <a:off x="853765" y="689643"/>
            <a:ext cx="7538815" cy="830997"/>
          </a:xfrm>
          <a:prstGeom prst="rect">
            <a:avLst/>
          </a:prstGeom>
          <a:gradFill>
            <a:gsLst>
              <a:gs pos="0">
                <a:srgbClr val="C5E0E5"/>
              </a:gs>
              <a:gs pos="88000">
                <a:srgbClr val="77BFC7"/>
              </a:gs>
              <a:gs pos="100000">
                <a:srgbClr val="77BFC7"/>
              </a:gs>
            </a:gsLst>
            <a:lin ang="5400000"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rgbClr val="C00000"/>
                </a:solidFill>
                <a:latin typeface="Trebuchet MS"/>
                <a:ea typeface="Trebuchet MS"/>
                <a:cs typeface="Trebuchet MS"/>
                <a:sym typeface="Trebuchet MS"/>
              </a:rPr>
              <a:t>1. Što je zapravo komunikacija i kako valja</a:t>
            </a:r>
            <a:endParaRPr/>
          </a:p>
          <a:p>
            <a:pPr marL="0" marR="0" lvl="0" indent="0" algn="l" rtl="0">
              <a:spcBef>
                <a:spcPts val="0"/>
              </a:spcBef>
              <a:spcAft>
                <a:spcPts val="0"/>
              </a:spcAft>
              <a:buNone/>
            </a:pPr>
            <a:r>
              <a:rPr lang="hr-HR" sz="2400">
                <a:solidFill>
                  <a:srgbClr val="C00000"/>
                </a:solidFill>
                <a:latin typeface="Trebuchet MS"/>
                <a:ea typeface="Trebuchet MS"/>
                <a:cs typeface="Trebuchet MS"/>
                <a:sym typeface="Trebuchet MS"/>
              </a:rPr>
              <a:t> komunicirati? </a:t>
            </a:r>
            <a:endParaRPr sz="2400">
              <a:solidFill>
                <a:srgbClr val="C00000"/>
              </a:solidFill>
              <a:latin typeface="Trebuchet MS"/>
              <a:ea typeface="Trebuchet MS"/>
              <a:cs typeface="Trebuchet MS"/>
              <a:sym typeface="Trebuchet MS"/>
            </a:endParaRPr>
          </a:p>
        </p:txBody>
      </p:sp>
      <p:pic>
        <p:nvPicPr>
          <p:cNvPr id="176" name="Google Shape;176;p4"/>
          <p:cNvPicPr preferRelativeResize="0"/>
          <p:nvPr/>
        </p:nvPicPr>
        <p:blipFill rotWithShape="1">
          <a:blip r:embed="rId4">
            <a:alphaModFix/>
          </a:blip>
          <a:srcRect/>
          <a:stretch/>
        </p:blipFill>
        <p:spPr>
          <a:xfrm>
            <a:off x="9046316" y="87176"/>
            <a:ext cx="3133616" cy="347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5" descr="Cure vs. dečki: Ovih 7 stvari svaki spol interpretira na svoj način – i  zbog toga nastaju problemi - Teen385"/>
          <p:cNvPicPr preferRelativeResize="0"/>
          <p:nvPr/>
        </p:nvPicPr>
        <p:blipFill rotWithShape="1">
          <a:blip r:embed="rId3">
            <a:alphaModFix/>
          </a:blip>
          <a:srcRect l="11421" t="19918" r="53104" b="-6274"/>
          <a:stretch/>
        </p:blipFill>
        <p:spPr>
          <a:xfrm>
            <a:off x="624144" y="1594556"/>
            <a:ext cx="2540661" cy="4097865"/>
          </a:xfrm>
          <a:prstGeom prst="ellipse">
            <a:avLst/>
          </a:prstGeom>
          <a:noFill/>
          <a:ln>
            <a:noFill/>
          </a:ln>
        </p:spPr>
      </p:pic>
      <p:pic>
        <p:nvPicPr>
          <p:cNvPr id="182" name="Google Shape;182;p5" descr="Cure vs. dečki: Ovih 7 stvari svaki spol interpretira na svoj način – i  zbog toga nastaju problemi - Teen385"/>
          <p:cNvPicPr preferRelativeResize="0"/>
          <p:nvPr/>
        </p:nvPicPr>
        <p:blipFill rotWithShape="1">
          <a:blip r:embed="rId3">
            <a:alphaModFix/>
          </a:blip>
          <a:srcRect l="52762" t="-344" r="12021" b="-1"/>
          <a:stretch/>
        </p:blipFill>
        <p:spPr>
          <a:xfrm>
            <a:off x="9426223" y="1395568"/>
            <a:ext cx="2326173" cy="4024207"/>
          </a:xfrm>
          <a:prstGeom prst="ellipse">
            <a:avLst/>
          </a:prstGeom>
          <a:noFill/>
          <a:ln>
            <a:noFill/>
          </a:ln>
        </p:spPr>
      </p:pic>
      <p:sp>
        <p:nvSpPr>
          <p:cNvPr id="183" name="Google Shape;183;p5"/>
          <p:cNvSpPr/>
          <p:nvPr/>
        </p:nvSpPr>
        <p:spPr>
          <a:xfrm>
            <a:off x="3490219" y="401531"/>
            <a:ext cx="5211561" cy="1634823"/>
          </a:xfrm>
          <a:prstGeom prst="roundRect">
            <a:avLst>
              <a:gd name="adj" fmla="val 16667"/>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4000">
                <a:solidFill>
                  <a:schemeClr val="dk1"/>
                </a:solidFill>
                <a:latin typeface="Trebuchet MS"/>
                <a:ea typeface="Trebuchet MS"/>
                <a:cs typeface="Trebuchet MS"/>
                <a:sym typeface="Trebuchet MS"/>
              </a:rPr>
              <a:t>KOMUNIKACIJA</a:t>
            </a:r>
            <a:endParaRPr/>
          </a:p>
        </p:txBody>
      </p:sp>
      <p:sp>
        <p:nvSpPr>
          <p:cNvPr id="184" name="Google Shape;184;p5"/>
          <p:cNvSpPr/>
          <p:nvPr/>
        </p:nvSpPr>
        <p:spPr>
          <a:xfrm>
            <a:off x="4569290" y="2381625"/>
            <a:ext cx="3465689" cy="2732353"/>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hr-HR" sz="1800">
                <a:solidFill>
                  <a:srgbClr val="FF0000"/>
                </a:solidFill>
                <a:latin typeface="Arial"/>
                <a:ea typeface="Arial"/>
                <a:cs typeface="Arial"/>
                <a:sym typeface="Arial"/>
              </a:rPr>
              <a:t>  </a:t>
            </a:r>
            <a:r>
              <a:rPr lang="hr-HR" sz="3200">
                <a:solidFill>
                  <a:srgbClr val="FF0000"/>
                </a:solidFill>
                <a:latin typeface="Arial"/>
                <a:ea typeface="Arial"/>
                <a:cs typeface="Arial"/>
                <a:sym typeface="Arial"/>
              </a:rPr>
              <a:t>Komunikacijski  </a:t>
            </a:r>
            <a:endParaRPr/>
          </a:p>
          <a:p>
            <a:pPr marL="0" marR="0" lvl="0" indent="0" algn="l" rtl="0">
              <a:spcBef>
                <a:spcPts val="0"/>
              </a:spcBef>
              <a:spcAft>
                <a:spcPts val="0"/>
              </a:spcAft>
              <a:buNone/>
            </a:pPr>
            <a:endParaRPr sz="3200">
              <a:solidFill>
                <a:srgbClr val="FF0000"/>
              </a:solidFill>
              <a:latin typeface="Arial"/>
              <a:ea typeface="Arial"/>
              <a:cs typeface="Arial"/>
              <a:sym typeface="Arial"/>
            </a:endParaRPr>
          </a:p>
          <a:p>
            <a:pPr marL="0" marR="0" lvl="0" indent="0" algn="l" rtl="0">
              <a:spcBef>
                <a:spcPts val="0"/>
              </a:spcBef>
              <a:spcAft>
                <a:spcPts val="0"/>
              </a:spcAft>
              <a:buNone/>
            </a:pPr>
            <a:r>
              <a:rPr lang="hr-HR" sz="3200">
                <a:solidFill>
                  <a:srgbClr val="FF0000"/>
                </a:solidFill>
                <a:latin typeface="Arial"/>
                <a:ea typeface="Arial"/>
                <a:cs typeface="Arial"/>
                <a:sym typeface="Arial"/>
              </a:rPr>
              <a:t>        lanac</a:t>
            </a:r>
            <a:endParaRPr/>
          </a:p>
        </p:txBody>
      </p:sp>
      <p:sp>
        <p:nvSpPr>
          <p:cNvPr id="185" name="Google Shape;185;p5"/>
          <p:cNvSpPr/>
          <p:nvPr/>
        </p:nvSpPr>
        <p:spPr>
          <a:xfrm>
            <a:off x="766618" y="5917984"/>
            <a:ext cx="10148711"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152400" algn="l" rtl="0">
              <a:spcBef>
                <a:spcPts val="0"/>
              </a:spcBef>
              <a:spcAft>
                <a:spcPts val="0"/>
              </a:spcAft>
              <a:buClr>
                <a:srgbClr val="FF0000"/>
              </a:buClr>
              <a:buSzPts val="2400"/>
              <a:buFont typeface="Arial"/>
              <a:buChar char="•"/>
            </a:pPr>
            <a:r>
              <a:rPr lang="hr-HR" sz="2400" b="0" i="0">
                <a:solidFill>
                  <a:srgbClr val="FF0000"/>
                </a:solidFill>
                <a:latin typeface="Arial"/>
                <a:ea typeface="Arial"/>
                <a:cs typeface="Arial"/>
                <a:sym typeface="Arial"/>
              </a:rPr>
              <a:t> komunikacijski lanac je cjeloviti proces informacija; pošiljatelj -  primatelj</a:t>
            </a:r>
            <a:endParaRPr/>
          </a:p>
        </p:txBody>
      </p:sp>
      <p:sp>
        <p:nvSpPr>
          <p:cNvPr id="186" name="Google Shape;186;p5"/>
          <p:cNvSpPr/>
          <p:nvPr/>
        </p:nvSpPr>
        <p:spPr>
          <a:xfrm>
            <a:off x="3443138" y="3864067"/>
            <a:ext cx="1065830" cy="609600"/>
          </a:xfrm>
          <a:prstGeom prst="righ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7" name="Google Shape;187;p5"/>
          <p:cNvSpPr/>
          <p:nvPr/>
        </p:nvSpPr>
        <p:spPr>
          <a:xfrm>
            <a:off x="3298691" y="2798071"/>
            <a:ext cx="1065830" cy="609600"/>
          </a:xfrm>
          <a:prstGeom prst="lef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8" name="Google Shape;188;p5"/>
          <p:cNvSpPr/>
          <p:nvPr/>
        </p:nvSpPr>
        <p:spPr>
          <a:xfrm>
            <a:off x="8239748" y="3904685"/>
            <a:ext cx="1065830" cy="609600"/>
          </a:xfrm>
          <a:prstGeom prst="righ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9" name="Google Shape;189;p5"/>
          <p:cNvSpPr/>
          <p:nvPr/>
        </p:nvSpPr>
        <p:spPr>
          <a:xfrm>
            <a:off x="8155624" y="2878786"/>
            <a:ext cx="1065830" cy="609600"/>
          </a:xfrm>
          <a:prstGeom prst="leftArrow">
            <a:avLst>
              <a:gd name="adj1" fmla="val 50000"/>
              <a:gd name="adj2" fmla="val 50000"/>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90" name="Google Shape;190;p5"/>
          <p:cNvPicPr preferRelativeResize="0"/>
          <p:nvPr/>
        </p:nvPicPr>
        <p:blipFill rotWithShape="1">
          <a:blip r:embed="rId4">
            <a:alphaModFix/>
          </a:blip>
          <a:srcRect/>
          <a:stretch/>
        </p:blipFill>
        <p:spPr>
          <a:xfrm>
            <a:off x="9046316" y="87176"/>
            <a:ext cx="3133616" cy="347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6" descr="Želite li kvalitetno poslovno komunicirati, poduzetnica Marijeta Matijaš  naučit će vas kako - Centar poduzetnica"/>
          <p:cNvPicPr preferRelativeResize="0"/>
          <p:nvPr/>
        </p:nvPicPr>
        <p:blipFill rotWithShape="1">
          <a:blip r:embed="rId3">
            <a:alphaModFix/>
          </a:blip>
          <a:srcRect/>
          <a:stretch/>
        </p:blipFill>
        <p:spPr>
          <a:xfrm>
            <a:off x="660909" y="1302327"/>
            <a:ext cx="5171335" cy="4217152"/>
          </a:xfrm>
          <a:prstGeom prst="rect">
            <a:avLst/>
          </a:prstGeom>
          <a:solidFill>
            <a:schemeClr val="lt1"/>
          </a:solidFill>
          <a:ln w="19050" cap="rnd" cmpd="sng">
            <a:solidFill>
              <a:schemeClr val="accent1"/>
            </a:solidFill>
            <a:prstDash val="solid"/>
            <a:round/>
            <a:headEnd type="none" w="sm" len="sm"/>
            <a:tailEnd type="none" w="sm" len="sm"/>
          </a:ln>
        </p:spPr>
      </p:pic>
      <p:pic>
        <p:nvPicPr>
          <p:cNvPr id="196" name="Google Shape;196;p6"/>
          <p:cNvPicPr preferRelativeResize="0"/>
          <p:nvPr/>
        </p:nvPicPr>
        <p:blipFill rotWithShape="1">
          <a:blip r:embed="rId4">
            <a:alphaModFix/>
          </a:blip>
          <a:srcRect/>
          <a:stretch/>
        </p:blipFill>
        <p:spPr>
          <a:xfrm>
            <a:off x="9046316" y="87176"/>
            <a:ext cx="3133616" cy="347502"/>
          </a:xfrm>
          <a:prstGeom prst="rect">
            <a:avLst/>
          </a:prstGeom>
          <a:noFill/>
          <a:ln>
            <a:noFill/>
          </a:ln>
        </p:spPr>
      </p:pic>
      <p:sp>
        <p:nvSpPr>
          <p:cNvPr id="197" name="Google Shape;197;p6"/>
          <p:cNvSpPr/>
          <p:nvPr/>
        </p:nvSpPr>
        <p:spPr>
          <a:xfrm>
            <a:off x="2419921" y="2932545"/>
            <a:ext cx="1653309" cy="1487054"/>
          </a:xfrm>
          <a:prstGeom prst="ellipse">
            <a:avLst/>
          </a:prstGeom>
          <a:solidFill>
            <a:schemeClr val="accent1"/>
          </a:solidFill>
          <a:ln w="19050" cap="rnd"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8" name="Google Shape;198;p6"/>
          <p:cNvSpPr/>
          <p:nvPr/>
        </p:nvSpPr>
        <p:spPr>
          <a:xfrm>
            <a:off x="2562907" y="3389423"/>
            <a:ext cx="1367335" cy="573298"/>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hr-HR" sz="1400">
                <a:solidFill>
                  <a:srgbClr val="266F8B"/>
                </a:solidFill>
                <a:latin typeface="Calibri"/>
                <a:ea typeface="Calibri"/>
                <a:cs typeface="Calibri"/>
                <a:sym typeface="Calibri"/>
              </a:rPr>
              <a:t>Vrste komunikacija</a:t>
            </a:r>
            <a:endParaRPr/>
          </a:p>
        </p:txBody>
      </p:sp>
      <p:sp>
        <p:nvSpPr>
          <p:cNvPr id="199" name="Google Shape;199;p6"/>
          <p:cNvSpPr/>
          <p:nvPr/>
        </p:nvSpPr>
        <p:spPr>
          <a:xfrm>
            <a:off x="7591256" y="2069895"/>
            <a:ext cx="4325506" cy="3785652"/>
          </a:xfrm>
          <a:prstGeom prst="rect">
            <a:avLst/>
          </a:prstGeom>
          <a:solidFill>
            <a:schemeClr val="lt1"/>
          </a:solidFill>
          <a:ln w="19050" cap="rnd"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Times New Roman"/>
              <a:buChar char="-"/>
            </a:pPr>
            <a:r>
              <a:rPr lang="hr-HR" sz="2400">
                <a:solidFill>
                  <a:schemeClr val="dk1"/>
                </a:solidFill>
                <a:latin typeface="Times New Roman"/>
                <a:ea typeface="Times New Roman"/>
                <a:cs typeface="Times New Roman"/>
                <a:sym typeface="Times New Roman"/>
              </a:rPr>
              <a:t>virtualni oblik komunikacije</a:t>
            </a:r>
            <a:endParaRPr/>
          </a:p>
          <a:p>
            <a:pPr marL="0" marR="0" lvl="0" indent="0" algn="l" rtl="0">
              <a:spcBef>
                <a:spcPts val="0"/>
              </a:spcBef>
              <a:spcAft>
                <a:spcPts val="0"/>
              </a:spcAft>
              <a:buNone/>
            </a:pPr>
            <a:r>
              <a:rPr lang="hr-HR" sz="2400">
                <a:solidFill>
                  <a:schemeClr val="dk1"/>
                </a:solidFill>
                <a:latin typeface="Times New Roman"/>
                <a:ea typeface="Times New Roman"/>
                <a:cs typeface="Times New Roman"/>
                <a:sym typeface="Times New Roman"/>
              </a:rPr>
              <a:t> </a:t>
            </a:r>
            <a:endParaRPr/>
          </a:p>
          <a:p>
            <a:pPr marL="285750" marR="0" lvl="0" indent="-285750" algn="l" rtl="0">
              <a:spcBef>
                <a:spcPts val="0"/>
              </a:spcBef>
              <a:spcAft>
                <a:spcPts val="0"/>
              </a:spcAft>
              <a:buClr>
                <a:schemeClr val="dk1"/>
              </a:buClr>
              <a:buSzPts val="2400"/>
              <a:buFont typeface="Times New Roman"/>
              <a:buChar char="-"/>
            </a:pPr>
            <a:r>
              <a:rPr lang="hr-HR" sz="2400">
                <a:solidFill>
                  <a:schemeClr val="dk1"/>
                </a:solidFill>
                <a:latin typeface="Times New Roman"/>
                <a:ea typeface="Times New Roman"/>
                <a:cs typeface="Times New Roman"/>
                <a:sym typeface="Times New Roman"/>
              </a:rPr>
              <a:t>pisani oblik komunikacije</a:t>
            </a:r>
            <a:endParaRPr/>
          </a:p>
          <a:p>
            <a:pPr marL="0" marR="0" lvl="0" indent="0" algn="l" rtl="0">
              <a:spcBef>
                <a:spcPts val="0"/>
              </a:spcBef>
              <a:spcAft>
                <a:spcPts val="0"/>
              </a:spcAft>
              <a:buNone/>
            </a:pPr>
            <a:r>
              <a:rPr lang="hr-HR" sz="2400">
                <a:solidFill>
                  <a:schemeClr val="dk1"/>
                </a:solidFill>
                <a:latin typeface="Times New Roman"/>
                <a:ea typeface="Times New Roman"/>
                <a:cs typeface="Times New Roman"/>
                <a:sym typeface="Times New Roman"/>
              </a:rPr>
              <a:t> </a:t>
            </a:r>
            <a:endParaRPr/>
          </a:p>
          <a:p>
            <a:pPr marL="285750" marR="0" lvl="0" indent="-285750" algn="l" rtl="0">
              <a:spcBef>
                <a:spcPts val="0"/>
              </a:spcBef>
              <a:spcAft>
                <a:spcPts val="0"/>
              </a:spcAft>
              <a:buClr>
                <a:schemeClr val="dk1"/>
              </a:buClr>
              <a:buSzPts val="2400"/>
              <a:buFont typeface="Times New Roman"/>
              <a:buChar char="-"/>
            </a:pPr>
            <a:r>
              <a:rPr lang="hr-HR" sz="2400">
                <a:solidFill>
                  <a:schemeClr val="dk1"/>
                </a:solidFill>
                <a:latin typeface="Times New Roman"/>
                <a:ea typeface="Times New Roman"/>
                <a:cs typeface="Times New Roman"/>
                <a:sym typeface="Times New Roman"/>
              </a:rPr>
              <a:t>paraverbalna komunikacija (ton, brzina, visina glasa)</a:t>
            </a:r>
            <a:endParaRPr/>
          </a:p>
          <a:p>
            <a:pPr marL="285750" marR="0" lvl="0" indent="-133350" algn="l" rtl="0">
              <a:spcBef>
                <a:spcPts val="0"/>
              </a:spcBef>
              <a:spcAft>
                <a:spcPts val="0"/>
              </a:spcAft>
              <a:buClr>
                <a:schemeClr val="dk1"/>
              </a:buClr>
              <a:buSzPts val="2400"/>
              <a:buFont typeface="Trebuchet MS"/>
              <a:buNone/>
            </a:pPr>
            <a:endParaRPr sz="2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400"/>
              <a:buFont typeface="Times New Roman"/>
              <a:buChar char="-"/>
            </a:pPr>
            <a:r>
              <a:rPr lang="hr-HR" sz="2400">
                <a:solidFill>
                  <a:schemeClr val="dk1"/>
                </a:solidFill>
                <a:latin typeface="Times New Roman"/>
                <a:ea typeface="Times New Roman"/>
                <a:cs typeface="Times New Roman"/>
                <a:sym typeface="Times New Roman"/>
              </a:rPr>
              <a:t>verbalna komunikacija</a:t>
            </a:r>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400"/>
              <a:buFont typeface="Times New Roman"/>
              <a:buChar char="-"/>
            </a:pPr>
            <a:r>
              <a:rPr lang="hr-HR" sz="2400">
                <a:solidFill>
                  <a:schemeClr val="dk1"/>
                </a:solidFill>
                <a:latin typeface="Times New Roman"/>
                <a:ea typeface="Times New Roman"/>
                <a:cs typeface="Times New Roman"/>
                <a:sym typeface="Times New Roman"/>
              </a:rPr>
              <a:t>neverbalna komunikacija  </a:t>
            </a:r>
            <a:endParaRPr/>
          </a:p>
        </p:txBody>
      </p:sp>
      <p:cxnSp>
        <p:nvCxnSpPr>
          <p:cNvPr id="200" name="Google Shape;200;p6"/>
          <p:cNvCxnSpPr/>
          <p:nvPr/>
        </p:nvCxnSpPr>
        <p:spPr>
          <a:xfrm>
            <a:off x="5975230" y="2932545"/>
            <a:ext cx="1340100" cy="1177500"/>
          </a:xfrm>
          <a:prstGeom prst="bentConnector3">
            <a:avLst>
              <a:gd name="adj1" fmla="val 50000"/>
            </a:avLst>
          </a:prstGeom>
          <a:noFill/>
          <a:ln w="12700" cap="rnd" cmpd="sng">
            <a:solidFill>
              <a:schemeClr val="accent1"/>
            </a:solidFill>
            <a:prstDash val="solid"/>
            <a:round/>
            <a:headEnd type="triangl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p:nvPr/>
        </p:nvSpPr>
        <p:spPr>
          <a:xfrm>
            <a:off x="5144105" y="2182505"/>
            <a:ext cx="285163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rebuchet MS"/>
              <a:buNone/>
            </a:pPr>
            <a:endParaRPr sz="1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800"/>
              <a:buFont typeface="Trebuchet MS"/>
              <a:buNone/>
            </a:pPr>
            <a:endParaRPr sz="1800" b="0" i="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800"/>
              <a:buFont typeface="Trebuchet MS"/>
              <a:buNone/>
            </a:pPr>
            <a:endParaRPr sz="1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800"/>
              <a:buFont typeface="Trebuchet MS"/>
              <a:buNone/>
            </a:pPr>
            <a:endParaRPr sz="1800" b="0" i="0">
              <a:solidFill>
                <a:srgbClr val="000000"/>
              </a:solidFill>
              <a:latin typeface="Arial"/>
              <a:ea typeface="Arial"/>
              <a:cs typeface="Arial"/>
              <a:sym typeface="Arial"/>
            </a:endParaRPr>
          </a:p>
          <a:p>
            <a:pPr marL="0" marR="0" lvl="0" indent="0" algn="l" rtl="0">
              <a:spcBef>
                <a:spcPts val="0"/>
              </a:spcBef>
              <a:spcAft>
                <a:spcPts val="0"/>
              </a:spcAft>
              <a:buNone/>
            </a:pPr>
            <a:br>
              <a:rPr lang="hr-HR" sz="1800" b="0" i="0">
                <a:solidFill>
                  <a:srgbClr val="000000"/>
                </a:solidFill>
                <a:latin typeface="Times New Roman"/>
                <a:ea typeface="Times New Roman"/>
                <a:cs typeface="Times New Roman"/>
                <a:sym typeface="Times New Roman"/>
              </a:rPr>
            </a:br>
            <a:endParaRPr sz="1800">
              <a:solidFill>
                <a:schemeClr val="dk1"/>
              </a:solidFill>
              <a:latin typeface="Trebuchet MS"/>
              <a:ea typeface="Trebuchet MS"/>
              <a:cs typeface="Trebuchet MS"/>
              <a:sym typeface="Trebuchet MS"/>
            </a:endParaRPr>
          </a:p>
        </p:txBody>
      </p:sp>
      <p:sp>
        <p:nvSpPr>
          <p:cNvPr id="206" name="Google Shape;206;p7"/>
          <p:cNvSpPr/>
          <p:nvPr/>
        </p:nvSpPr>
        <p:spPr>
          <a:xfrm>
            <a:off x="1681729" y="857764"/>
            <a:ext cx="4229686"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000000"/>
                </a:solidFill>
                <a:latin typeface="Times New Roman"/>
                <a:ea typeface="Times New Roman"/>
                <a:cs typeface="Times New Roman"/>
                <a:sym typeface="Times New Roman"/>
              </a:rPr>
              <a:t>Verbalna komunikacija</a:t>
            </a:r>
            <a:endParaRPr/>
          </a:p>
        </p:txBody>
      </p:sp>
      <p:pic>
        <p:nvPicPr>
          <p:cNvPr id="207" name="Google Shape;207;p7" descr="Do You Have Effective Communication Skills? Take This Quiz To Find Out! -  Ground One Coaching"/>
          <p:cNvPicPr preferRelativeResize="0"/>
          <p:nvPr/>
        </p:nvPicPr>
        <p:blipFill rotWithShape="1">
          <a:blip r:embed="rId3">
            <a:alphaModFix/>
          </a:blip>
          <a:srcRect/>
          <a:stretch/>
        </p:blipFill>
        <p:spPr>
          <a:xfrm>
            <a:off x="167926" y="1605843"/>
            <a:ext cx="5612198" cy="3743291"/>
          </a:xfrm>
          <a:prstGeom prst="rect">
            <a:avLst/>
          </a:prstGeom>
          <a:noFill/>
          <a:ln>
            <a:noFill/>
          </a:ln>
        </p:spPr>
      </p:pic>
      <p:sp>
        <p:nvSpPr>
          <p:cNvPr id="208" name="Google Shape;208;p7"/>
          <p:cNvSpPr/>
          <p:nvPr/>
        </p:nvSpPr>
        <p:spPr>
          <a:xfrm>
            <a:off x="5780124" y="2182505"/>
            <a:ext cx="3581116" cy="2539350"/>
          </a:xfrm>
          <a:prstGeom prst="rect">
            <a:avLst/>
          </a:prstGeom>
          <a:solidFill>
            <a:schemeClr val="lt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457200" marR="0" lvl="0" indent="0" algn="l" rtl="0">
              <a:lnSpc>
                <a:spcPct val="107000"/>
              </a:lnSpc>
              <a:spcBef>
                <a:spcPts val="0"/>
              </a:spcBef>
              <a:spcAft>
                <a:spcPts val="0"/>
              </a:spcAft>
              <a:buNone/>
            </a:pPr>
            <a:r>
              <a:rPr lang="hr-HR" sz="2400">
                <a:solidFill>
                  <a:srgbClr val="194A5D"/>
                </a:solidFill>
                <a:latin typeface="Times New Roman"/>
                <a:ea typeface="Times New Roman"/>
                <a:cs typeface="Times New Roman"/>
                <a:sym typeface="Times New Roman"/>
              </a:rPr>
              <a:t> </a:t>
            </a:r>
            <a:endParaRPr/>
          </a:p>
          <a:p>
            <a:pPr marL="457200" marR="0" lvl="0" indent="0" algn="l" rtl="0">
              <a:lnSpc>
                <a:spcPct val="107000"/>
              </a:lnSpc>
              <a:spcBef>
                <a:spcPts val="0"/>
              </a:spcBef>
              <a:spcAft>
                <a:spcPts val="0"/>
              </a:spcAft>
              <a:buNone/>
            </a:pPr>
            <a:r>
              <a:rPr lang="hr-HR" sz="2400">
                <a:solidFill>
                  <a:srgbClr val="194A5D"/>
                </a:solidFill>
                <a:latin typeface="Times New Roman"/>
                <a:ea typeface="Times New Roman"/>
                <a:cs typeface="Times New Roman"/>
                <a:sym typeface="Times New Roman"/>
              </a:rPr>
              <a:t>Pisana komunikacija zahtijeva više promišljanja i više vremena od pošiljatelja.</a:t>
            </a:r>
            <a:endParaRPr/>
          </a:p>
          <a:p>
            <a:pPr marL="457200" marR="0" lvl="0" indent="0" algn="l" rtl="0">
              <a:lnSpc>
                <a:spcPct val="107000"/>
              </a:lnSpc>
              <a:spcBef>
                <a:spcPts val="800"/>
              </a:spcBef>
              <a:spcAft>
                <a:spcPts val="0"/>
              </a:spcAft>
              <a:buNone/>
            </a:pPr>
            <a:endParaRPr sz="2400">
              <a:solidFill>
                <a:srgbClr val="194A5D"/>
              </a:solidFill>
              <a:latin typeface="Times New Roman"/>
              <a:ea typeface="Times New Roman"/>
              <a:cs typeface="Times New Roman"/>
              <a:sym typeface="Times New Roman"/>
            </a:endParaRPr>
          </a:p>
        </p:txBody>
      </p:sp>
      <p:pic>
        <p:nvPicPr>
          <p:cNvPr id="209" name="Google Shape;209;p7"/>
          <p:cNvPicPr preferRelativeResize="0"/>
          <p:nvPr/>
        </p:nvPicPr>
        <p:blipFill rotWithShape="1">
          <a:blip r:embed="rId4">
            <a:alphaModFix/>
          </a:blip>
          <a:srcRect/>
          <a:stretch/>
        </p:blipFill>
        <p:spPr>
          <a:xfrm>
            <a:off x="9046316" y="87176"/>
            <a:ext cx="3133616" cy="347502"/>
          </a:xfrm>
          <a:prstGeom prst="rect">
            <a:avLst/>
          </a:prstGeom>
          <a:noFill/>
          <a:ln>
            <a:noFill/>
          </a:ln>
        </p:spPr>
      </p:pic>
      <p:sp>
        <p:nvSpPr>
          <p:cNvPr id="210" name="Google Shape;210;p7"/>
          <p:cNvSpPr/>
          <p:nvPr/>
        </p:nvSpPr>
        <p:spPr>
          <a:xfrm>
            <a:off x="852390" y="833346"/>
            <a:ext cx="523828"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0" i="0">
                <a:solidFill>
                  <a:srgbClr val="000000"/>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p:nvPr/>
        </p:nvSpPr>
        <p:spPr>
          <a:xfrm>
            <a:off x="5813849" y="2652745"/>
            <a:ext cx="3764261" cy="206819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0" indent="0" algn="l" rtl="0">
              <a:lnSpc>
                <a:spcPct val="107000"/>
              </a:lnSpc>
              <a:spcBef>
                <a:spcPts val="0"/>
              </a:spcBef>
              <a:spcAft>
                <a:spcPts val="0"/>
              </a:spcAft>
              <a:buNone/>
            </a:pPr>
            <a:r>
              <a:rPr lang="hr-HR" sz="2400">
                <a:solidFill>
                  <a:srgbClr val="194A5D"/>
                </a:solidFill>
                <a:latin typeface="Times New Roman"/>
                <a:ea typeface="Times New Roman"/>
                <a:cs typeface="Times New Roman"/>
                <a:sym typeface="Times New Roman"/>
              </a:rPr>
              <a:t>Neverbalno možemo komunicirati pokretom, držanjem tijela, izrazom lica pogledom i vanjskim izgledom.</a:t>
            </a:r>
            <a:endParaRPr sz="2400">
              <a:solidFill>
                <a:srgbClr val="194A5D"/>
              </a:solidFill>
              <a:latin typeface="Times New Roman"/>
              <a:ea typeface="Times New Roman"/>
              <a:cs typeface="Times New Roman"/>
              <a:sym typeface="Times New Roman"/>
            </a:endParaRPr>
          </a:p>
        </p:txBody>
      </p:sp>
      <p:sp>
        <p:nvSpPr>
          <p:cNvPr id="216" name="Google Shape;216;p8"/>
          <p:cNvSpPr/>
          <p:nvPr/>
        </p:nvSpPr>
        <p:spPr>
          <a:xfrm>
            <a:off x="2540000" y="1131643"/>
            <a:ext cx="4812441"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spcBef>
                <a:spcPts val="0"/>
              </a:spcBef>
              <a:spcAft>
                <a:spcPts val="0"/>
              </a:spcAft>
              <a:buNone/>
            </a:pPr>
            <a:r>
              <a:rPr lang="hr-HR" sz="2400" b="0" i="0" u="none" strike="noStrike" cap="none">
                <a:solidFill>
                  <a:srgbClr val="000000"/>
                </a:solidFill>
                <a:latin typeface="Arial"/>
                <a:ea typeface="Arial"/>
                <a:cs typeface="Arial"/>
                <a:sym typeface="Arial"/>
              </a:rPr>
              <a:t>Neverbalna komunikacija</a:t>
            </a:r>
            <a:endParaRPr/>
          </a:p>
        </p:txBody>
      </p:sp>
      <p:pic>
        <p:nvPicPr>
          <p:cNvPr id="217" name="Google Shape;217;p8"/>
          <p:cNvPicPr preferRelativeResize="0"/>
          <p:nvPr/>
        </p:nvPicPr>
        <p:blipFill rotWithShape="1">
          <a:blip r:embed="rId3">
            <a:alphaModFix/>
          </a:blip>
          <a:srcRect/>
          <a:stretch/>
        </p:blipFill>
        <p:spPr>
          <a:xfrm>
            <a:off x="9046316" y="87176"/>
            <a:ext cx="3133616" cy="347502"/>
          </a:xfrm>
          <a:prstGeom prst="rect">
            <a:avLst/>
          </a:prstGeom>
          <a:noFill/>
          <a:ln w="9525" cap="flat" cmpd="sng">
            <a:solidFill>
              <a:schemeClr val="accent1"/>
            </a:solidFill>
            <a:prstDash val="solid"/>
            <a:round/>
            <a:headEnd type="none" w="sm" len="sm"/>
            <a:tailEnd type="none" w="sm" len="sm"/>
          </a:ln>
        </p:spPr>
      </p:pic>
      <p:sp>
        <p:nvSpPr>
          <p:cNvPr id="218" name="Google Shape;218;p8"/>
          <p:cNvSpPr/>
          <p:nvPr/>
        </p:nvSpPr>
        <p:spPr>
          <a:xfrm>
            <a:off x="1665190" y="1131642"/>
            <a:ext cx="523828"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a:solidFill>
                  <a:srgbClr val="000000"/>
                </a:solidFill>
                <a:latin typeface="Arial"/>
                <a:ea typeface="Arial"/>
                <a:cs typeface="Arial"/>
                <a:sym typeface="Arial"/>
              </a:rPr>
              <a:t>b</a:t>
            </a:r>
            <a:r>
              <a:rPr lang="hr-HR" sz="2400" b="0" i="0">
                <a:solidFill>
                  <a:srgbClr val="000000"/>
                </a:solidFill>
                <a:latin typeface="Arial"/>
                <a:ea typeface="Arial"/>
                <a:cs typeface="Arial"/>
                <a:sym typeface="Arial"/>
              </a:rPr>
              <a:t>)</a:t>
            </a:r>
            <a:endParaRPr/>
          </a:p>
        </p:txBody>
      </p:sp>
      <p:pic>
        <p:nvPicPr>
          <p:cNvPr id="219" name="Google Shape;219;p8" descr="SAVJETI STRUČNJAKA: Evo kako da poboljšate govor tijela i neverbalnu  komunikaciju na poslu! | Novi.ba"/>
          <p:cNvPicPr preferRelativeResize="0"/>
          <p:nvPr/>
        </p:nvPicPr>
        <p:blipFill rotWithShape="1">
          <a:blip r:embed="rId4">
            <a:alphaModFix/>
          </a:blip>
          <a:srcRect/>
          <a:stretch/>
        </p:blipFill>
        <p:spPr>
          <a:xfrm>
            <a:off x="1069975" y="2377144"/>
            <a:ext cx="4157807" cy="28923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p:nvPr/>
        </p:nvSpPr>
        <p:spPr>
          <a:xfrm>
            <a:off x="704681" y="806801"/>
            <a:ext cx="2256130" cy="46089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r-HR" sz="2400">
                <a:solidFill>
                  <a:srgbClr val="222222"/>
                </a:solidFill>
                <a:latin typeface="Times New Roman"/>
                <a:ea typeface="Times New Roman"/>
                <a:cs typeface="Times New Roman"/>
                <a:sym typeface="Times New Roman"/>
              </a:rPr>
              <a:t>Trenutak šutnje: </a:t>
            </a:r>
            <a:endParaRPr sz="2400">
              <a:solidFill>
                <a:schemeClr val="dk1"/>
              </a:solidFill>
              <a:latin typeface="Times New Roman"/>
              <a:ea typeface="Times New Roman"/>
              <a:cs typeface="Times New Roman"/>
              <a:sym typeface="Times New Roman"/>
            </a:endParaRPr>
          </a:p>
        </p:txBody>
      </p:sp>
      <p:sp>
        <p:nvSpPr>
          <p:cNvPr id="225" name="Google Shape;225;p9"/>
          <p:cNvSpPr/>
          <p:nvPr/>
        </p:nvSpPr>
        <p:spPr>
          <a:xfrm>
            <a:off x="1779538" y="4024776"/>
            <a:ext cx="1964267" cy="461665"/>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a:solidFill>
                  <a:schemeClr val="dk1"/>
                </a:solidFill>
                <a:latin typeface="Times New Roman"/>
                <a:ea typeface="Times New Roman"/>
                <a:cs typeface="Times New Roman"/>
                <a:sym typeface="Times New Roman"/>
              </a:rPr>
              <a:t>Ključnih</a:t>
            </a:r>
            <a:r>
              <a:rPr lang="hr-HR" sz="1800">
                <a:solidFill>
                  <a:schemeClr val="dk1"/>
                </a:solidFill>
                <a:latin typeface="Trebuchet MS"/>
                <a:ea typeface="Trebuchet MS"/>
                <a:cs typeface="Trebuchet MS"/>
                <a:sym typeface="Trebuchet MS"/>
              </a:rPr>
              <a:t> 10 </a:t>
            </a:r>
            <a:r>
              <a:rPr lang="hr-HR" sz="2400">
                <a:solidFill>
                  <a:schemeClr val="dk1"/>
                </a:solidFill>
                <a:latin typeface="Trebuchet MS"/>
                <a:ea typeface="Trebuchet MS"/>
                <a:cs typeface="Trebuchet MS"/>
                <a:sym typeface="Trebuchet MS"/>
              </a:rPr>
              <a:t>min</a:t>
            </a:r>
            <a:endParaRPr/>
          </a:p>
        </p:txBody>
      </p:sp>
      <p:pic>
        <p:nvPicPr>
          <p:cNvPr id="226" name="Google Shape;226;p9"/>
          <p:cNvPicPr preferRelativeResize="0"/>
          <p:nvPr/>
        </p:nvPicPr>
        <p:blipFill rotWithShape="1">
          <a:blip r:embed="rId3">
            <a:alphaModFix/>
          </a:blip>
          <a:srcRect/>
          <a:stretch/>
        </p:blipFill>
        <p:spPr>
          <a:xfrm>
            <a:off x="9046316" y="87176"/>
            <a:ext cx="3133616" cy="347502"/>
          </a:xfrm>
          <a:prstGeom prst="rect">
            <a:avLst/>
          </a:prstGeom>
          <a:noFill/>
          <a:ln>
            <a:noFill/>
          </a:ln>
        </p:spPr>
      </p:pic>
      <p:pic>
        <p:nvPicPr>
          <p:cNvPr id="227" name="Google Shape;227;p9" descr="Šutnja"/>
          <p:cNvPicPr preferRelativeResize="0"/>
          <p:nvPr/>
        </p:nvPicPr>
        <p:blipFill rotWithShape="1">
          <a:blip r:embed="rId4">
            <a:alphaModFix/>
          </a:blip>
          <a:srcRect/>
          <a:stretch/>
        </p:blipFill>
        <p:spPr>
          <a:xfrm>
            <a:off x="4913745" y="1480281"/>
            <a:ext cx="3134880" cy="4294356"/>
          </a:xfrm>
          <a:prstGeom prst="rect">
            <a:avLst/>
          </a:prstGeom>
          <a:noFill/>
          <a:ln>
            <a:noFill/>
          </a:ln>
        </p:spPr>
      </p:pic>
      <p:cxnSp>
        <p:nvCxnSpPr>
          <p:cNvPr id="228" name="Google Shape;228;p9"/>
          <p:cNvCxnSpPr/>
          <p:nvPr/>
        </p:nvCxnSpPr>
        <p:spPr>
          <a:xfrm rot="-5400000" flipH="1">
            <a:off x="1496222" y="1921232"/>
            <a:ext cx="2401500" cy="1293000"/>
          </a:xfrm>
          <a:prstGeom prst="bentConnector3">
            <a:avLst>
              <a:gd name="adj1" fmla="val 50000"/>
            </a:avLst>
          </a:prstGeom>
          <a:noFill/>
          <a:ln w="12700" cap="rnd" cmpd="sng">
            <a:solidFill>
              <a:schemeClr val="dk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Faseta">
  <a:themeElements>
    <a:clrScheme name="Plavo-zelena">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Široki zaslon</PresentationFormat>
  <Paragraphs>103</Paragraphs>
  <Slides>35</Slides>
  <Notes>35</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35</vt:i4>
      </vt:variant>
    </vt:vector>
  </HeadingPairs>
  <TitlesOfParts>
    <vt:vector size="41" baseType="lpstr">
      <vt:lpstr>Arial</vt:lpstr>
      <vt:lpstr>Calibri</vt:lpstr>
      <vt:lpstr>Noto Sans Symbols</vt:lpstr>
      <vt:lpstr>Times New Roman</vt:lpstr>
      <vt:lpstr>Trebuchet MS</vt:lpstr>
      <vt:lpstr>Faseta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Zbornica</dc:creator>
  <cp:lastModifiedBy>Zbornica</cp:lastModifiedBy>
  <cp:revision>1</cp:revision>
  <dcterms:created xsi:type="dcterms:W3CDTF">2021-04-29T06:55:48Z</dcterms:created>
  <dcterms:modified xsi:type="dcterms:W3CDTF">2023-09-05T10:14:05Z</dcterms:modified>
</cp:coreProperties>
</file>