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1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4"/>
  </p:notesMasterIdLst>
  <p:sldIdLst>
    <p:sldId id="265" r:id="rId2"/>
    <p:sldId id="266" r:id="rId3"/>
    <p:sldId id="256" r:id="rId4"/>
    <p:sldId id="284" r:id="rId5"/>
    <p:sldId id="277" r:id="rId6"/>
    <p:sldId id="274" r:id="rId7"/>
    <p:sldId id="258" r:id="rId8"/>
    <p:sldId id="307" r:id="rId9"/>
    <p:sldId id="278" r:id="rId10"/>
    <p:sldId id="280" r:id="rId11"/>
    <p:sldId id="281" r:id="rId12"/>
    <p:sldId id="282" r:id="rId13"/>
    <p:sldId id="283" r:id="rId14"/>
    <p:sldId id="287" r:id="rId15"/>
    <p:sldId id="289" r:id="rId16"/>
    <p:sldId id="291" r:id="rId17"/>
    <p:sldId id="293" r:id="rId18"/>
    <p:sldId id="292" r:id="rId19"/>
    <p:sldId id="294" r:id="rId20"/>
    <p:sldId id="295" r:id="rId21"/>
    <p:sldId id="298" r:id="rId22"/>
    <p:sldId id="300" r:id="rId23"/>
    <p:sldId id="301" r:id="rId24"/>
    <p:sldId id="302" r:id="rId25"/>
    <p:sldId id="303" r:id="rId26"/>
    <p:sldId id="276" r:id="rId27"/>
    <p:sldId id="304" r:id="rId28"/>
    <p:sldId id="260" r:id="rId29"/>
    <p:sldId id="309" r:id="rId30"/>
    <p:sldId id="310" r:id="rId31"/>
    <p:sldId id="308" r:id="rId32"/>
    <p:sldId id="30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4E46B-E646-429C-A46F-2D02BB16B1BF}" type="doc">
      <dgm:prSet loTypeId="urn:microsoft.com/office/officeart/2005/8/layout/vList2" loCatId="list" qsTypeId="urn:microsoft.com/office/officeart/2009/2/quickstyle/3d8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4E847E16-68E4-4DBA-864D-0D54E2584445}">
      <dgm:prSet custT="1"/>
      <dgm:spPr/>
      <dgm:t>
        <a:bodyPr/>
        <a:lstStyle/>
        <a:p>
          <a:r>
            <a:rPr lang="hr-HR" sz="2400" b="1" cap="none" spc="0" dirty="0">
              <a:ln w="22225"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Vjeroučitelj pred izazovima današnjeg vremena</a:t>
          </a:r>
        </a:p>
      </dgm:t>
    </dgm:pt>
    <dgm:pt modelId="{ABCE9753-2DB0-4ADA-80CF-FED732BBA2AA}" type="parTrans" cxnId="{438E77A0-DB9B-44DF-9CFD-7DAB40D52DF0}">
      <dgm:prSet/>
      <dgm:spPr/>
      <dgm:t>
        <a:bodyPr/>
        <a:lstStyle/>
        <a:p>
          <a:endParaRPr lang="hr-HR"/>
        </a:p>
      </dgm:t>
    </dgm:pt>
    <dgm:pt modelId="{5EE80693-ADB6-4328-A5E8-87AC4CEE94B7}" type="sibTrans" cxnId="{438E77A0-DB9B-44DF-9CFD-7DAB40D52DF0}">
      <dgm:prSet/>
      <dgm:spPr/>
      <dgm:t>
        <a:bodyPr/>
        <a:lstStyle/>
        <a:p>
          <a:endParaRPr lang="hr-HR"/>
        </a:p>
      </dgm:t>
    </dgm:pt>
    <dgm:pt modelId="{7AB1A29D-09E4-4258-A7CD-7D42CD9A7E53}" type="pres">
      <dgm:prSet presAssocID="{9534E46B-E646-429C-A46F-2D02BB16B1BF}" presName="linear" presStyleCnt="0">
        <dgm:presLayoutVars>
          <dgm:animLvl val="lvl"/>
          <dgm:resizeHandles val="exact"/>
        </dgm:presLayoutVars>
      </dgm:prSet>
      <dgm:spPr/>
    </dgm:pt>
    <dgm:pt modelId="{FF65EB3D-E21D-4708-A95F-0CA5279C5495}" type="pres">
      <dgm:prSet presAssocID="{4E847E16-68E4-4DBA-864D-0D54E2584445}" presName="parentText" presStyleLbl="node1" presStyleIdx="0" presStyleCnt="1" custScaleY="287515" custLinFactY="18380" custLinFactNeighborX="763" custLinFactNeighborY="100000">
        <dgm:presLayoutVars>
          <dgm:chMax val="0"/>
          <dgm:bulletEnabled val="1"/>
        </dgm:presLayoutVars>
      </dgm:prSet>
      <dgm:spPr/>
    </dgm:pt>
  </dgm:ptLst>
  <dgm:cxnLst>
    <dgm:cxn modelId="{D611F030-F1CE-4C25-AF14-CA40B6EDF2EB}" type="presOf" srcId="{9534E46B-E646-429C-A46F-2D02BB16B1BF}" destId="{7AB1A29D-09E4-4258-A7CD-7D42CD9A7E53}" srcOrd="0" destOrd="0" presId="urn:microsoft.com/office/officeart/2005/8/layout/vList2"/>
    <dgm:cxn modelId="{438E77A0-DB9B-44DF-9CFD-7DAB40D52DF0}" srcId="{9534E46B-E646-429C-A46F-2D02BB16B1BF}" destId="{4E847E16-68E4-4DBA-864D-0D54E2584445}" srcOrd="0" destOrd="0" parTransId="{ABCE9753-2DB0-4ADA-80CF-FED732BBA2AA}" sibTransId="{5EE80693-ADB6-4328-A5E8-87AC4CEE94B7}"/>
    <dgm:cxn modelId="{B9DB35EB-3723-4B92-BDDA-00C5D88DB6E7}" type="presOf" srcId="{4E847E16-68E4-4DBA-864D-0D54E2584445}" destId="{FF65EB3D-E21D-4708-A95F-0CA5279C5495}" srcOrd="0" destOrd="0" presId="urn:microsoft.com/office/officeart/2005/8/layout/vList2"/>
    <dgm:cxn modelId="{3FC786B7-48CF-4B33-ADFA-ADB7C3509A3B}" type="presParOf" srcId="{7AB1A29D-09E4-4258-A7CD-7D42CD9A7E53}" destId="{FF65EB3D-E21D-4708-A95F-0CA5279C54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44843423-F585-4028-B6D7-721696D6792C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 Vjeroučitelj/</a:t>
          </a:r>
          <a:r>
            <a:rPr lang="hr-H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ica</a:t>
          </a:r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- tko je to?</a:t>
          </a:r>
        </a:p>
      </dgm:t>
    </dgm:pt>
    <dgm:pt modelId="{95300128-D02E-44DA-B635-40C6F0328638}" type="parTrans" cxnId="{4D8C150E-063D-40EA-BB18-A4B04C005D9B}">
      <dgm:prSet/>
      <dgm:spPr/>
      <dgm:t>
        <a:bodyPr/>
        <a:lstStyle/>
        <a:p>
          <a:endParaRPr lang="hr-HR" sz="2400">
            <a:solidFill>
              <a:srgbClr val="FF0000"/>
            </a:solidFill>
          </a:endParaRPr>
        </a:p>
      </dgm:t>
    </dgm:pt>
    <dgm:pt modelId="{F0B9B709-B302-41C1-ABE2-B8E1B9AA2C81}" type="sibTrans" cxnId="{4D8C150E-063D-40EA-BB18-A4B04C005D9B}">
      <dgm:prSet/>
      <dgm:spPr/>
      <dgm:t>
        <a:bodyPr/>
        <a:lstStyle/>
        <a:p>
          <a:endParaRPr lang="hr-HR" sz="2400">
            <a:solidFill>
              <a:srgbClr val="FF0000"/>
            </a:solidFill>
          </a:endParaRPr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C4879418-17DB-4376-85C0-C6696ECAD224}" type="pres">
      <dgm:prSet presAssocID="{44843423-F585-4028-B6D7-721696D6792C}" presName="parentText" presStyleLbl="node1" presStyleIdx="0" presStyleCnt="1" custScaleY="317054">
        <dgm:presLayoutVars>
          <dgm:chMax val="0"/>
          <dgm:bulletEnabled val="1"/>
        </dgm:presLayoutVars>
      </dgm:prSet>
      <dgm:spPr/>
    </dgm:pt>
  </dgm:ptLst>
  <dgm:cxnLst>
    <dgm:cxn modelId="{4D8C150E-063D-40EA-BB18-A4B04C005D9B}" srcId="{433FEBE4-C23D-4637-BE87-D49140D1F311}" destId="{44843423-F585-4028-B6D7-721696D6792C}" srcOrd="0" destOrd="0" parTransId="{95300128-D02E-44DA-B635-40C6F0328638}" sibTransId="{F0B9B709-B302-41C1-ABE2-B8E1B9AA2C81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C43427E0-4158-4D3D-822D-F0FF4972F987}" type="presOf" srcId="{44843423-F585-4028-B6D7-721696D6792C}" destId="{C4879418-17DB-4376-85C0-C6696ECAD224}" srcOrd="0" destOrd="0" presId="urn:microsoft.com/office/officeart/2005/8/layout/vList2"/>
    <dgm:cxn modelId="{4E14CF2D-1C17-40CF-9F00-481201169B41}" type="presParOf" srcId="{9C35BC19-3C66-404E-80AC-7BC6E9BD701D}" destId="{C4879418-17DB-4376-85C0-C6696ECAD2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r>
            <a:rPr lang="hr-HR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177587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r>
            <a:rPr lang="hr-HR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177587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r>
            <a:rPr lang="hr-HR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208735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r>
            <a:rPr lang="hr-HR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208735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44843423-F585-4028-B6D7-721696D6792C}">
      <dgm:prSet custT="1"/>
      <dgm:spPr/>
      <dgm:t>
        <a:bodyPr/>
        <a:lstStyle/>
        <a:p>
          <a:r>
            <a:rPr lang="hr-HR" sz="2800" dirty="0"/>
            <a:t>3. Anksioznost-strah za egzistenciju </a:t>
          </a:r>
        </a:p>
      </dgm:t>
    </dgm:pt>
    <dgm:pt modelId="{95300128-D02E-44DA-B635-40C6F0328638}" type="parTrans" cxnId="{4D8C150E-063D-40EA-BB18-A4B04C005D9B}">
      <dgm:prSet/>
      <dgm:spPr/>
      <dgm:t>
        <a:bodyPr/>
        <a:lstStyle/>
        <a:p>
          <a:endParaRPr lang="hr-HR">
            <a:solidFill>
              <a:srgbClr val="FF0000"/>
            </a:solidFill>
          </a:endParaRPr>
        </a:p>
      </dgm:t>
    </dgm:pt>
    <dgm:pt modelId="{F0B9B709-B302-41C1-ABE2-B8E1B9AA2C81}" type="sibTrans" cxnId="{4D8C150E-063D-40EA-BB18-A4B04C005D9B}">
      <dgm:prSet/>
      <dgm:spPr/>
      <dgm:t>
        <a:bodyPr/>
        <a:lstStyle/>
        <a:p>
          <a:endParaRPr lang="hr-HR">
            <a:solidFill>
              <a:srgbClr val="FF0000"/>
            </a:solidFill>
          </a:endParaRPr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C4879418-17DB-4376-85C0-C6696ECAD224}" type="pres">
      <dgm:prSet presAssocID="{44843423-F585-4028-B6D7-721696D6792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D8C150E-063D-40EA-BB18-A4B04C005D9B}" srcId="{433FEBE4-C23D-4637-BE87-D49140D1F311}" destId="{44843423-F585-4028-B6D7-721696D6792C}" srcOrd="0" destOrd="0" parTransId="{95300128-D02E-44DA-B635-40C6F0328638}" sibTransId="{F0B9B709-B302-41C1-ABE2-B8E1B9AA2C81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C43427E0-4158-4D3D-822D-F0FF4972F987}" type="presOf" srcId="{44843423-F585-4028-B6D7-721696D6792C}" destId="{C4879418-17DB-4376-85C0-C6696ECAD224}" srcOrd="0" destOrd="0" presId="urn:microsoft.com/office/officeart/2005/8/layout/vList2"/>
    <dgm:cxn modelId="{4E14CF2D-1C17-40CF-9F00-481201169B41}" type="presParOf" srcId="{9C35BC19-3C66-404E-80AC-7BC6E9BD701D}" destId="{C4879418-17DB-4376-85C0-C6696ECAD2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208735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208735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208735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208735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44843423-F585-4028-B6D7-721696D6792C}">
      <dgm:prSet custT="1"/>
      <dgm:spPr/>
      <dgm:t>
        <a:bodyPr/>
        <a:lstStyle/>
        <a:p>
          <a:r>
            <a:rPr lang="hr-HR" sz="2800" dirty="0"/>
            <a:t>1. Vjeroučitelj/</a:t>
          </a:r>
          <a:r>
            <a:rPr lang="hr-HR" sz="2800" dirty="0" err="1"/>
            <a:t>ica</a:t>
          </a:r>
          <a:r>
            <a:rPr lang="hr-HR" sz="2800" dirty="0"/>
            <a:t>-tko je to?</a:t>
          </a:r>
        </a:p>
      </dgm:t>
    </dgm:pt>
    <dgm:pt modelId="{F0B9B709-B302-41C1-ABE2-B8E1B9AA2C81}" type="sibTrans" cxnId="{4D8C150E-063D-40EA-BB18-A4B04C005D9B}">
      <dgm:prSet/>
      <dgm:spPr/>
      <dgm:t>
        <a:bodyPr/>
        <a:lstStyle/>
        <a:p>
          <a:endParaRPr lang="hr-HR">
            <a:solidFill>
              <a:srgbClr val="FF0000"/>
            </a:solidFill>
          </a:endParaRPr>
        </a:p>
      </dgm:t>
    </dgm:pt>
    <dgm:pt modelId="{95300128-D02E-44DA-B635-40C6F0328638}" type="parTrans" cxnId="{4D8C150E-063D-40EA-BB18-A4B04C005D9B}">
      <dgm:prSet/>
      <dgm:spPr/>
      <dgm:t>
        <a:bodyPr/>
        <a:lstStyle/>
        <a:p>
          <a:endParaRPr lang="hr-HR">
            <a:solidFill>
              <a:srgbClr val="FF0000"/>
            </a:solidFill>
          </a:endParaRPr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C4879418-17DB-4376-85C0-C6696ECAD224}" type="pres">
      <dgm:prSet presAssocID="{44843423-F585-4028-B6D7-721696D6792C}" presName="parentText" presStyleLbl="node1" presStyleIdx="0" presStyleCnt="1" custScaleY="379583">
        <dgm:presLayoutVars>
          <dgm:chMax val="0"/>
          <dgm:bulletEnabled val="1"/>
        </dgm:presLayoutVars>
      </dgm:prSet>
      <dgm:spPr/>
    </dgm:pt>
  </dgm:ptLst>
  <dgm:cxnLst>
    <dgm:cxn modelId="{4D8C150E-063D-40EA-BB18-A4B04C005D9B}" srcId="{433FEBE4-C23D-4637-BE87-D49140D1F311}" destId="{44843423-F585-4028-B6D7-721696D6792C}" srcOrd="0" destOrd="0" parTransId="{95300128-D02E-44DA-B635-40C6F0328638}" sibTransId="{F0B9B709-B302-41C1-ABE2-B8E1B9AA2C81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C43427E0-4158-4D3D-822D-F0FF4972F987}" type="presOf" srcId="{44843423-F585-4028-B6D7-721696D6792C}" destId="{C4879418-17DB-4376-85C0-C6696ECAD224}" srcOrd="0" destOrd="0" presId="urn:microsoft.com/office/officeart/2005/8/layout/vList2"/>
    <dgm:cxn modelId="{4E14CF2D-1C17-40CF-9F00-481201169B41}" type="presParOf" srcId="{9C35BC19-3C66-404E-80AC-7BC6E9BD701D}" destId="{C4879418-17DB-4376-85C0-C6696ECAD2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208735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208735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14CE86F-1F48-4FA1-B041-7DFE694F49B0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C1C5D0FA-C4C4-496D-A2EE-F3939486AD2E}">
      <dgm:prSet custT="1"/>
      <dgm:spPr/>
      <dgm:t>
        <a:bodyPr/>
        <a:lstStyle/>
        <a:p>
          <a:pPr rtl="0"/>
          <a:r>
            <a:rPr lang="hr-HR" sz="2400" dirty="0"/>
            <a:t>4. Drugačiji od drugih, stopili se nesvjesno pred masom jer ih želimo očarati.</a:t>
          </a:r>
        </a:p>
      </dgm:t>
    </dgm:pt>
    <dgm:pt modelId="{DDFB777A-E548-4701-80CA-289B904B754B}" type="parTrans" cxnId="{347CFD38-68D0-4BD4-A228-27E4A41F19B9}">
      <dgm:prSet/>
      <dgm:spPr/>
      <dgm:t>
        <a:bodyPr/>
        <a:lstStyle/>
        <a:p>
          <a:endParaRPr lang="hr-HR"/>
        </a:p>
      </dgm:t>
    </dgm:pt>
    <dgm:pt modelId="{9A18E7A2-78C8-4CDD-A4C4-1E804EF88C3F}" type="sibTrans" cxnId="{347CFD38-68D0-4BD4-A228-27E4A41F19B9}">
      <dgm:prSet/>
      <dgm:spPr/>
      <dgm:t>
        <a:bodyPr/>
        <a:lstStyle/>
        <a:p>
          <a:endParaRPr lang="hr-HR"/>
        </a:p>
      </dgm:t>
    </dgm:pt>
    <dgm:pt modelId="{7B73E54A-A002-486D-BBA0-3D8518C8483C}" type="pres">
      <dgm:prSet presAssocID="{014CE86F-1F48-4FA1-B041-7DFE694F49B0}" presName="linear" presStyleCnt="0">
        <dgm:presLayoutVars>
          <dgm:animLvl val="lvl"/>
          <dgm:resizeHandles val="exact"/>
        </dgm:presLayoutVars>
      </dgm:prSet>
      <dgm:spPr/>
    </dgm:pt>
    <dgm:pt modelId="{F1F7B301-467E-4727-92B4-9668DEF4943A}" type="pres">
      <dgm:prSet presAssocID="{C1C5D0FA-C4C4-496D-A2EE-F3939486AD2E}" presName="parentText" presStyleLbl="node1" presStyleIdx="0" presStyleCnt="1" custLinFactNeighborX="-909" custLinFactNeighborY="-7447">
        <dgm:presLayoutVars>
          <dgm:chMax val="0"/>
          <dgm:bulletEnabled val="1"/>
        </dgm:presLayoutVars>
      </dgm:prSet>
      <dgm:spPr/>
    </dgm:pt>
  </dgm:ptLst>
  <dgm:cxnLst>
    <dgm:cxn modelId="{347CFD38-68D0-4BD4-A228-27E4A41F19B9}" srcId="{014CE86F-1F48-4FA1-B041-7DFE694F49B0}" destId="{C1C5D0FA-C4C4-496D-A2EE-F3939486AD2E}" srcOrd="0" destOrd="0" parTransId="{DDFB777A-E548-4701-80CA-289B904B754B}" sibTransId="{9A18E7A2-78C8-4CDD-A4C4-1E804EF88C3F}"/>
    <dgm:cxn modelId="{E6C5E5B1-943C-4228-AA03-E9930E086CCF}" type="presOf" srcId="{014CE86F-1F48-4FA1-B041-7DFE694F49B0}" destId="{7B73E54A-A002-486D-BBA0-3D8518C8483C}" srcOrd="0" destOrd="0" presId="urn:microsoft.com/office/officeart/2005/8/layout/vList2"/>
    <dgm:cxn modelId="{F6CE63B7-4C52-438C-ABEB-5371664B03BA}" type="presOf" srcId="{C1C5D0FA-C4C4-496D-A2EE-F3939486AD2E}" destId="{F1F7B301-467E-4727-92B4-9668DEF4943A}" srcOrd="0" destOrd="0" presId="urn:microsoft.com/office/officeart/2005/8/layout/vList2"/>
    <dgm:cxn modelId="{4D15681A-5925-4C58-B88E-0AAC02E0DDA0}" type="presParOf" srcId="{7B73E54A-A002-486D-BBA0-3D8518C8483C}" destId="{F1F7B301-467E-4727-92B4-9668DEF494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4.</a:t>
          </a:r>
          <a:r>
            <a:rPr lang="hr-HR" sz="1600" i="1" baseline="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Drugačiji od drugih</a:t>
          </a:r>
          <a:endParaRPr lang="hr-HR" sz="1600" i="1" dirty="0">
            <a:solidFill>
              <a:schemeClr val="bg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324861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 Bijeg u drugi vid poslova – slabo pouzdanje u Boga</a:t>
          </a: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324861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16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 Bijeg u drugi vid poslova – slabo pouzdanje u Boga</a:t>
          </a: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 sz="1600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 sz="1600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 custScaleY="324861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44843423-F585-4028-B6D7-721696D6792C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 Vjeroučitelj/</a:t>
          </a:r>
          <a:r>
            <a:rPr lang="hr-H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ica</a:t>
          </a:r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- tko je to?</a:t>
          </a:r>
        </a:p>
      </dgm:t>
    </dgm:pt>
    <dgm:pt modelId="{95300128-D02E-44DA-B635-40C6F0328638}" type="parTrans" cxnId="{4D8C150E-063D-40EA-BB18-A4B04C005D9B}">
      <dgm:prSet/>
      <dgm:spPr/>
      <dgm:t>
        <a:bodyPr/>
        <a:lstStyle/>
        <a:p>
          <a:endParaRPr lang="hr-HR" sz="2400">
            <a:solidFill>
              <a:srgbClr val="FF0000"/>
            </a:solidFill>
          </a:endParaRPr>
        </a:p>
      </dgm:t>
    </dgm:pt>
    <dgm:pt modelId="{F0B9B709-B302-41C1-ABE2-B8E1B9AA2C81}" type="sibTrans" cxnId="{4D8C150E-063D-40EA-BB18-A4B04C005D9B}">
      <dgm:prSet/>
      <dgm:spPr/>
      <dgm:t>
        <a:bodyPr/>
        <a:lstStyle/>
        <a:p>
          <a:endParaRPr lang="hr-HR" sz="2400">
            <a:solidFill>
              <a:srgbClr val="FF0000"/>
            </a:solidFill>
          </a:endParaRPr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C4879418-17DB-4376-85C0-C6696ECAD224}" type="pres">
      <dgm:prSet presAssocID="{44843423-F585-4028-B6D7-721696D6792C}" presName="parentText" presStyleLbl="node1" presStyleIdx="0" presStyleCnt="1" custScaleY="317054">
        <dgm:presLayoutVars>
          <dgm:chMax val="0"/>
          <dgm:bulletEnabled val="1"/>
        </dgm:presLayoutVars>
      </dgm:prSet>
      <dgm:spPr/>
    </dgm:pt>
  </dgm:ptLst>
  <dgm:cxnLst>
    <dgm:cxn modelId="{4D8C150E-063D-40EA-BB18-A4B04C005D9B}" srcId="{433FEBE4-C23D-4637-BE87-D49140D1F311}" destId="{44843423-F585-4028-B6D7-721696D6792C}" srcOrd="0" destOrd="0" parTransId="{95300128-D02E-44DA-B635-40C6F0328638}" sibTransId="{F0B9B709-B302-41C1-ABE2-B8E1B9AA2C81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C43427E0-4158-4D3D-822D-F0FF4972F987}" type="presOf" srcId="{44843423-F585-4028-B6D7-721696D6792C}" destId="{C4879418-17DB-4376-85C0-C6696ECAD224}" srcOrd="0" destOrd="0" presId="urn:microsoft.com/office/officeart/2005/8/layout/vList2"/>
    <dgm:cxn modelId="{4E14CF2D-1C17-40CF-9F00-481201169B41}" type="presParOf" srcId="{9C35BC19-3C66-404E-80AC-7BC6E9BD701D}" destId="{C4879418-17DB-4376-85C0-C6696ECAD2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9D88ED-16BB-4284-BE68-07EA2D01F6C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244BF010-1AF2-4F07-868C-2B9E61668CF4}">
      <dgm:prSet/>
      <dgm:spPr/>
      <dgm:t>
        <a:bodyPr/>
        <a:lstStyle/>
        <a:p>
          <a:r>
            <a:rPr lang="hr-HR" b="1"/>
            <a:t>Vjeroučitelj pred izazovima današnjeg vremena</a:t>
          </a:r>
          <a:endParaRPr lang="hr-HR"/>
        </a:p>
      </dgm:t>
    </dgm:pt>
    <dgm:pt modelId="{8F577C00-34D9-402E-9A11-7E5E3D0987AC}" type="parTrans" cxnId="{BFB1C007-FC45-4D31-878C-1736F3010AC7}">
      <dgm:prSet/>
      <dgm:spPr/>
      <dgm:t>
        <a:bodyPr/>
        <a:lstStyle/>
        <a:p>
          <a:endParaRPr lang="hr-HR"/>
        </a:p>
      </dgm:t>
    </dgm:pt>
    <dgm:pt modelId="{345124BF-2636-4029-BA3F-551078C0FC74}" type="sibTrans" cxnId="{BFB1C007-FC45-4D31-878C-1736F3010AC7}">
      <dgm:prSet/>
      <dgm:spPr/>
      <dgm:t>
        <a:bodyPr/>
        <a:lstStyle/>
        <a:p>
          <a:endParaRPr lang="hr-HR"/>
        </a:p>
      </dgm:t>
    </dgm:pt>
    <dgm:pt modelId="{CB7A8BDF-0202-42C6-AB8B-5DACECC608AC}" type="pres">
      <dgm:prSet presAssocID="{2A9D88ED-16BB-4284-BE68-07EA2D01F6CC}" presName="linear" presStyleCnt="0">
        <dgm:presLayoutVars>
          <dgm:animLvl val="lvl"/>
          <dgm:resizeHandles val="exact"/>
        </dgm:presLayoutVars>
      </dgm:prSet>
      <dgm:spPr/>
    </dgm:pt>
    <dgm:pt modelId="{5AD80848-9A77-4996-A081-5F07DCDA2B9B}" type="pres">
      <dgm:prSet presAssocID="{244BF010-1AF2-4F07-868C-2B9E61668CF4}" presName="parentText" presStyleLbl="node1" presStyleIdx="0" presStyleCnt="1" custLinFactNeighborX="73531" custLinFactNeighborY="-37939">
        <dgm:presLayoutVars>
          <dgm:chMax val="0"/>
          <dgm:bulletEnabled val="1"/>
        </dgm:presLayoutVars>
      </dgm:prSet>
      <dgm:spPr/>
    </dgm:pt>
  </dgm:ptLst>
  <dgm:cxnLst>
    <dgm:cxn modelId="{BFB1C007-FC45-4D31-878C-1736F3010AC7}" srcId="{2A9D88ED-16BB-4284-BE68-07EA2D01F6CC}" destId="{244BF010-1AF2-4F07-868C-2B9E61668CF4}" srcOrd="0" destOrd="0" parTransId="{8F577C00-34D9-402E-9A11-7E5E3D0987AC}" sibTransId="{345124BF-2636-4029-BA3F-551078C0FC74}"/>
    <dgm:cxn modelId="{2096DA5F-D03A-44E0-89BA-3F4939314BA2}" type="presOf" srcId="{2A9D88ED-16BB-4284-BE68-07EA2D01F6CC}" destId="{CB7A8BDF-0202-42C6-AB8B-5DACECC608AC}" srcOrd="0" destOrd="0" presId="urn:microsoft.com/office/officeart/2005/8/layout/vList2"/>
    <dgm:cxn modelId="{0B495199-6DF9-4BD6-9D86-360E9DE459FB}" type="presOf" srcId="{244BF010-1AF2-4F07-868C-2B9E61668CF4}" destId="{5AD80848-9A77-4996-A081-5F07DCDA2B9B}" srcOrd="0" destOrd="0" presId="urn:microsoft.com/office/officeart/2005/8/layout/vList2"/>
    <dgm:cxn modelId="{1DCC0736-E044-4423-9C90-CE7999CF825D}" type="presParOf" srcId="{CB7A8BDF-0202-42C6-AB8B-5DACECC608AC}" destId="{5AD80848-9A77-4996-A081-5F07DCDA2B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44843423-F585-4028-B6D7-721696D6792C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 Vjeroučitelj/</a:t>
          </a:r>
          <a:r>
            <a:rPr lang="hr-H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ica</a:t>
          </a:r>
          <a:r>
            <a:rPr lang="hr-H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- tko je to?</a:t>
          </a:r>
        </a:p>
      </dgm:t>
    </dgm:pt>
    <dgm:pt modelId="{95300128-D02E-44DA-B635-40C6F0328638}" type="parTrans" cxnId="{4D8C150E-063D-40EA-BB18-A4B04C005D9B}">
      <dgm:prSet/>
      <dgm:spPr/>
      <dgm:t>
        <a:bodyPr/>
        <a:lstStyle/>
        <a:p>
          <a:endParaRPr lang="hr-HR" sz="2400">
            <a:solidFill>
              <a:srgbClr val="FF0000"/>
            </a:solidFill>
          </a:endParaRPr>
        </a:p>
      </dgm:t>
    </dgm:pt>
    <dgm:pt modelId="{F0B9B709-B302-41C1-ABE2-B8E1B9AA2C81}" type="sibTrans" cxnId="{4D8C150E-063D-40EA-BB18-A4B04C005D9B}">
      <dgm:prSet/>
      <dgm:spPr/>
      <dgm:t>
        <a:bodyPr/>
        <a:lstStyle/>
        <a:p>
          <a:endParaRPr lang="hr-HR" sz="2400">
            <a:solidFill>
              <a:srgbClr val="FF0000"/>
            </a:solidFill>
          </a:endParaRPr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C4879418-17DB-4376-85C0-C6696ECAD224}" type="pres">
      <dgm:prSet presAssocID="{44843423-F585-4028-B6D7-721696D6792C}" presName="parentText" presStyleLbl="node1" presStyleIdx="0" presStyleCnt="1" custScaleY="317054">
        <dgm:presLayoutVars>
          <dgm:chMax val="0"/>
          <dgm:bulletEnabled val="1"/>
        </dgm:presLayoutVars>
      </dgm:prSet>
      <dgm:spPr/>
    </dgm:pt>
  </dgm:ptLst>
  <dgm:cxnLst>
    <dgm:cxn modelId="{4D8C150E-063D-40EA-BB18-A4B04C005D9B}" srcId="{433FEBE4-C23D-4637-BE87-D49140D1F311}" destId="{44843423-F585-4028-B6D7-721696D6792C}" srcOrd="0" destOrd="0" parTransId="{95300128-D02E-44DA-B635-40C6F0328638}" sibTransId="{F0B9B709-B302-41C1-ABE2-B8E1B9AA2C81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C43427E0-4158-4D3D-822D-F0FF4972F987}" type="presOf" srcId="{44843423-F585-4028-B6D7-721696D6792C}" destId="{C4879418-17DB-4376-85C0-C6696ECAD224}" srcOrd="0" destOrd="0" presId="urn:microsoft.com/office/officeart/2005/8/layout/vList2"/>
    <dgm:cxn modelId="{4E14CF2D-1C17-40CF-9F00-481201169B41}" type="presParOf" srcId="{9C35BC19-3C66-404E-80AC-7BC6E9BD701D}" destId="{C4879418-17DB-4376-85C0-C6696ECAD2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3FEBE4-C23D-4637-BE87-D49140D1F311}" type="doc">
      <dgm:prSet loTypeId="urn:microsoft.com/office/officeart/2005/8/layout/vList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0C606BBF-6783-49D5-90E9-86AA0F9A00BA}">
      <dgm:prSet custT="1"/>
      <dgm:spPr/>
      <dgm:t>
        <a:bodyPr/>
        <a:lstStyle/>
        <a:p>
          <a:r>
            <a:rPr lang="hr-H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r>
            <a:rPr lang="hr-HR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gm:t>
    </dgm:pt>
    <dgm:pt modelId="{65ECF4F4-1CCB-497B-8A4B-15813DA55D9C}" type="parTrans" cxnId="{1C21601E-6558-41D8-BFE2-A4CB7C171F38}">
      <dgm:prSet/>
      <dgm:spPr/>
      <dgm:t>
        <a:bodyPr/>
        <a:lstStyle/>
        <a:p>
          <a:endParaRPr lang="hr-HR"/>
        </a:p>
      </dgm:t>
    </dgm:pt>
    <dgm:pt modelId="{97E7F407-0398-487F-88EE-0A523EDA9988}" type="sibTrans" cxnId="{1C21601E-6558-41D8-BFE2-A4CB7C171F38}">
      <dgm:prSet/>
      <dgm:spPr/>
      <dgm:t>
        <a:bodyPr/>
        <a:lstStyle/>
        <a:p>
          <a:endParaRPr lang="hr-HR"/>
        </a:p>
      </dgm:t>
    </dgm:pt>
    <dgm:pt modelId="{9C35BC19-3C66-404E-80AC-7BC6E9BD701D}" type="pres">
      <dgm:prSet presAssocID="{433FEBE4-C23D-4637-BE87-D49140D1F311}" presName="linear" presStyleCnt="0">
        <dgm:presLayoutVars>
          <dgm:animLvl val="lvl"/>
          <dgm:resizeHandles val="exact"/>
        </dgm:presLayoutVars>
      </dgm:prSet>
      <dgm:spPr/>
    </dgm:pt>
    <dgm:pt modelId="{D38E981D-0718-4C54-AB4E-4C1E7D9F607C}" type="pres">
      <dgm:prSet presAssocID="{0C606BBF-6783-49D5-90E9-86AA0F9A00B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C21601E-6558-41D8-BFE2-A4CB7C171F38}" srcId="{433FEBE4-C23D-4637-BE87-D49140D1F311}" destId="{0C606BBF-6783-49D5-90E9-86AA0F9A00BA}" srcOrd="0" destOrd="0" parTransId="{65ECF4F4-1CCB-497B-8A4B-15813DA55D9C}" sibTransId="{97E7F407-0398-487F-88EE-0A523EDA9988}"/>
    <dgm:cxn modelId="{7352C366-D6B5-4AE8-9FF1-C0AD1A309E48}" type="presOf" srcId="{433FEBE4-C23D-4637-BE87-D49140D1F311}" destId="{9C35BC19-3C66-404E-80AC-7BC6E9BD701D}" srcOrd="0" destOrd="0" presId="urn:microsoft.com/office/officeart/2005/8/layout/vList2"/>
    <dgm:cxn modelId="{51513B4B-B3EF-43A5-9765-5C99B4E7BDA7}" type="presOf" srcId="{0C606BBF-6783-49D5-90E9-86AA0F9A00BA}" destId="{D38E981D-0718-4C54-AB4E-4C1E7D9F607C}" srcOrd="0" destOrd="0" presId="urn:microsoft.com/office/officeart/2005/8/layout/vList2"/>
    <dgm:cxn modelId="{A30732D4-1942-49AC-B257-038479C072D9}" type="presParOf" srcId="{9C35BC19-3C66-404E-80AC-7BC6E9BD701D}" destId="{D38E981D-0718-4C54-AB4E-4C1E7D9F60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5EB3D-E21D-4708-A95F-0CA5279C5495}">
      <dsp:nvSpPr>
        <dsp:cNvPr id="0" name=""/>
        <dsp:cNvSpPr/>
      </dsp:nvSpPr>
      <dsp:spPr>
        <a:xfrm>
          <a:off x="0" y="317708"/>
          <a:ext cx="7854846" cy="8065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cap="none" spc="0" dirty="0">
              <a:ln w="22225"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Vjeroučitelj pred izazovima današnjeg vremena</a:t>
          </a:r>
        </a:p>
      </dsp:txBody>
      <dsp:txXfrm>
        <a:off x="39373" y="357081"/>
        <a:ext cx="7776100" cy="7278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79418-17DB-4376-85C0-C6696ECAD224}">
      <dsp:nvSpPr>
        <dsp:cNvPr id="0" name=""/>
        <dsp:cNvSpPr/>
      </dsp:nvSpPr>
      <dsp:spPr>
        <a:xfrm>
          <a:off x="0" y="434"/>
          <a:ext cx="4985599" cy="88854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Vjeroučitelj/</a:t>
          </a:r>
          <a:r>
            <a:rPr lang="hr-H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ica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tko je to?</a:t>
          </a:r>
        </a:p>
      </dsp:txBody>
      <dsp:txXfrm>
        <a:off x="43375" y="43809"/>
        <a:ext cx="4898849" cy="8017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66710"/>
          <a:ext cx="4479637" cy="55007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16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sp:txBody>
      <dsp:txXfrm>
        <a:off x="26852" y="93562"/>
        <a:ext cx="4425933" cy="4963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109509"/>
          <a:ext cx="4479637" cy="55007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16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sp:txBody>
      <dsp:txXfrm>
        <a:off x="26852" y="136361"/>
        <a:ext cx="4425933" cy="4963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18470"/>
          <a:ext cx="4479637" cy="64655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16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sp:txBody>
      <dsp:txXfrm>
        <a:off x="31562" y="50032"/>
        <a:ext cx="4416513" cy="5834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18470"/>
          <a:ext cx="4479637" cy="64655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16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sp:txBody>
      <dsp:txXfrm>
        <a:off x="31562" y="50032"/>
        <a:ext cx="4416513" cy="583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79418-17DB-4376-85C0-C6696ECAD224}">
      <dsp:nvSpPr>
        <dsp:cNvPr id="0" name=""/>
        <dsp:cNvSpPr/>
      </dsp:nvSpPr>
      <dsp:spPr>
        <a:xfrm>
          <a:off x="0" y="170"/>
          <a:ext cx="4017818" cy="82411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3. Anksioznost-strah za egzistenciju </a:t>
          </a:r>
        </a:p>
      </dsp:txBody>
      <dsp:txXfrm>
        <a:off x="40230" y="40400"/>
        <a:ext cx="3937358" cy="7436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122162"/>
          <a:ext cx="4479637" cy="43916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438" y="143600"/>
        <a:ext cx="4436761" cy="39629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122162"/>
          <a:ext cx="4479637" cy="43916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438" y="143600"/>
        <a:ext cx="4436761" cy="39629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122162"/>
          <a:ext cx="4479637" cy="43916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438" y="143600"/>
        <a:ext cx="4436761" cy="39629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122162"/>
          <a:ext cx="4479637" cy="43916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438" y="143600"/>
        <a:ext cx="4436761" cy="396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79418-17DB-4376-85C0-C6696ECAD224}">
      <dsp:nvSpPr>
        <dsp:cNvPr id="0" name=""/>
        <dsp:cNvSpPr/>
      </dsp:nvSpPr>
      <dsp:spPr>
        <a:xfrm>
          <a:off x="0" y="9234"/>
          <a:ext cx="4618182" cy="117574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1. Vjeroučitelj/</a:t>
          </a:r>
          <a:r>
            <a:rPr lang="hr-HR" sz="2800" kern="1200" dirty="0" err="1"/>
            <a:t>ica</a:t>
          </a:r>
          <a:r>
            <a:rPr lang="hr-HR" sz="2800" kern="1200" dirty="0"/>
            <a:t>-tko je to?</a:t>
          </a:r>
        </a:p>
      </dsp:txBody>
      <dsp:txXfrm>
        <a:off x="57395" y="66629"/>
        <a:ext cx="4503392" cy="106095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122162"/>
          <a:ext cx="4479637" cy="43916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438" y="143600"/>
        <a:ext cx="4436761" cy="39629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122162"/>
          <a:ext cx="4479637" cy="43916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 Anksioznost – strah za egzistenciju </a:t>
          </a:r>
          <a:endParaRPr lang="hr-HR" sz="1600" i="1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438" y="143600"/>
        <a:ext cx="4436761" cy="39629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7B301-467E-4727-92B4-9668DEF4943A}">
      <dsp:nvSpPr>
        <dsp:cNvPr id="0" name=""/>
        <dsp:cNvSpPr/>
      </dsp:nvSpPr>
      <dsp:spPr>
        <a:xfrm>
          <a:off x="0" y="0"/>
          <a:ext cx="6096000" cy="9921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4. Drugačiji od drugih, stopili se nesvjesno pred masom jer ih želimo očarati.</a:t>
          </a:r>
        </a:p>
      </dsp:txBody>
      <dsp:txXfrm>
        <a:off x="48433" y="48433"/>
        <a:ext cx="5999134" cy="89529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230"/>
          <a:ext cx="2290619" cy="47059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i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4.</a:t>
          </a:r>
          <a:r>
            <a:rPr lang="hr-HR" sz="1600" i="1" kern="1200" baseline="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Drugačiji od drugih</a:t>
          </a:r>
          <a:endParaRPr lang="hr-HR" sz="1600" i="1" kern="1200" dirty="0">
            <a:solidFill>
              <a:schemeClr val="bg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73" y="23203"/>
        <a:ext cx="2244673" cy="42464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230"/>
          <a:ext cx="4841857" cy="47059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i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 Bijeg u drugi vid poslova – slabo pouzdanje u Boga</a:t>
          </a:r>
        </a:p>
      </dsp:txBody>
      <dsp:txXfrm>
        <a:off x="22973" y="23203"/>
        <a:ext cx="4795911" cy="4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230"/>
          <a:ext cx="4841857" cy="47059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i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 Bijeg u drugi vid poslova – slabo pouzdanje u Boga</a:t>
          </a:r>
        </a:p>
      </dsp:txBody>
      <dsp:txXfrm>
        <a:off x="22973" y="23203"/>
        <a:ext cx="4795911" cy="42464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79418-17DB-4376-85C0-C6696ECAD224}">
      <dsp:nvSpPr>
        <dsp:cNvPr id="0" name=""/>
        <dsp:cNvSpPr/>
      </dsp:nvSpPr>
      <dsp:spPr>
        <a:xfrm>
          <a:off x="0" y="434"/>
          <a:ext cx="4985599" cy="88854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Vjeroučitelj/</a:t>
          </a:r>
          <a:r>
            <a:rPr lang="hr-H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ica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tko je to?</a:t>
          </a:r>
        </a:p>
      </dsp:txBody>
      <dsp:txXfrm>
        <a:off x="43375" y="43809"/>
        <a:ext cx="4898849" cy="80179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0848-9A77-4996-A081-5F07DCDA2B9B}">
      <dsp:nvSpPr>
        <dsp:cNvPr id="0" name=""/>
        <dsp:cNvSpPr/>
      </dsp:nvSpPr>
      <dsp:spPr>
        <a:xfrm>
          <a:off x="0" y="0"/>
          <a:ext cx="2933816" cy="234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Vjeroučitelj pred izazovima današnjeg vremena</a:t>
          </a:r>
          <a:endParaRPr lang="hr-HR" sz="1000" kern="1200"/>
        </a:p>
      </dsp:txBody>
      <dsp:txXfrm>
        <a:off x="11423" y="11423"/>
        <a:ext cx="2910970" cy="211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79418-17DB-4376-85C0-C6696ECAD224}">
      <dsp:nvSpPr>
        <dsp:cNvPr id="0" name=""/>
        <dsp:cNvSpPr/>
      </dsp:nvSpPr>
      <dsp:spPr>
        <a:xfrm>
          <a:off x="0" y="293"/>
          <a:ext cx="4218981" cy="59977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Vjeroučitelj/</a:t>
          </a:r>
          <a:r>
            <a:rPr lang="hr-H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ica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tko je to?</a:t>
          </a:r>
        </a:p>
      </dsp:txBody>
      <dsp:txXfrm>
        <a:off x="29279" y="29572"/>
        <a:ext cx="4160423" cy="5412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E981D-0718-4C54-AB4E-4C1E7D9F607C}">
      <dsp:nvSpPr>
        <dsp:cNvPr id="0" name=""/>
        <dsp:cNvSpPr/>
      </dsp:nvSpPr>
      <dsp:spPr>
        <a:xfrm>
          <a:off x="0" y="387"/>
          <a:ext cx="5052291" cy="82368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2. Osjećaj inferiornosti –</a:t>
          </a:r>
          <a:r>
            <a:rPr lang="hr-HR" sz="24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manje ili više            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  vrijedan</a:t>
          </a:r>
        </a:p>
      </dsp:txBody>
      <dsp:txXfrm>
        <a:off x="40209" y="40596"/>
        <a:ext cx="4971873" cy="743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3B5C-7D7D-416C-9904-988425680E0A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5DC8B-58DF-480C-B0BE-B54C647358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6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5DC8B-58DF-480C-B0BE-B54C647358CA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28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72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14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5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88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0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0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6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50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1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BE2E1-7023-4F8E-AF1B-6D2332F6BA6F}" type="datetimeFigureOut">
              <a:rPr lang="hr-HR" smtClean="0"/>
              <a:t>5.9.2023.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C1A1B1A-77C1-4BD4-B9F9-15EF6BE11281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1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Layout" Target="../diagrams/layout19.xml"/><Relationship Id="rId7" Type="http://schemas.openxmlformats.org/officeDocument/2006/relationships/image" Target="../media/image9.jpeg"/><Relationship Id="rId12" Type="http://schemas.microsoft.com/office/2007/relationships/diagramDrawing" Target="../diagrams/drawing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openxmlformats.org/officeDocument/2006/relationships/diagramColors" Target="../diagrams/colors20.xml"/><Relationship Id="rId5" Type="http://schemas.openxmlformats.org/officeDocument/2006/relationships/diagramColors" Target="../diagrams/colors19.xml"/><Relationship Id="rId10" Type="http://schemas.openxmlformats.org/officeDocument/2006/relationships/diagramQuickStyle" Target="../diagrams/quickStyle20.xml"/><Relationship Id="rId4" Type="http://schemas.openxmlformats.org/officeDocument/2006/relationships/diagramQuickStyle" Target="../diagrams/quickStyle19.xml"/><Relationship Id="rId9" Type="http://schemas.openxmlformats.org/officeDocument/2006/relationships/diagramLayout" Target="../diagrams/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10.jpeg"/><Relationship Id="rId12" Type="http://schemas.microsoft.com/office/2007/relationships/diagramDrawing" Target="../diagrams/drawing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openxmlformats.org/officeDocument/2006/relationships/diagramColors" Target="../diagrams/colors22.xml"/><Relationship Id="rId5" Type="http://schemas.openxmlformats.org/officeDocument/2006/relationships/diagramColors" Target="../diagrams/colors21.xml"/><Relationship Id="rId10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21.xml"/><Relationship Id="rId9" Type="http://schemas.openxmlformats.org/officeDocument/2006/relationships/diagramLayout" Target="../diagrams/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28.xml"/><Relationship Id="rId3" Type="http://schemas.openxmlformats.org/officeDocument/2006/relationships/diagramLayout" Target="../diagrams/layout27.xml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11" Type="http://schemas.openxmlformats.org/officeDocument/2006/relationships/diagramLayout" Target="../diagrams/layout28.xml"/><Relationship Id="rId5" Type="http://schemas.openxmlformats.org/officeDocument/2006/relationships/diagramColors" Target="../diagrams/colors27.xml"/><Relationship Id="rId10" Type="http://schemas.openxmlformats.org/officeDocument/2006/relationships/diagramData" Target="../diagrams/data28.xml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14.jpeg"/><Relationship Id="rId14" Type="http://schemas.microsoft.com/office/2007/relationships/diagramDrawing" Target="../diagrams/drawing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.app.goo.gl/3F6R1NtQYw6FyGsp6" TargetMode="External"/><Relationship Id="rId13" Type="http://schemas.microsoft.com/office/2007/relationships/diagramDrawing" Target="../diagrams/drawing30.xml"/><Relationship Id="rId3" Type="http://schemas.openxmlformats.org/officeDocument/2006/relationships/diagramLayout" Target="../diagrams/layout29.xml"/><Relationship Id="rId7" Type="http://schemas.openxmlformats.org/officeDocument/2006/relationships/image" Target="../media/image15.png"/><Relationship Id="rId12" Type="http://schemas.openxmlformats.org/officeDocument/2006/relationships/diagramColors" Target="../diagrams/colors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11" Type="http://schemas.openxmlformats.org/officeDocument/2006/relationships/diagramQuickStyle" Target="../diagrams/quickStyle30.xml"/><Relationship Id="rId5" Type="http://schemas.openxmlformats.org/officeDocument/2006/relationships/diagramColors" Target="../diagrams/colors29.xml"/><Relationship Id="rId10" Type="http://schemas.openxmlformats.org/officeDocument/2006/relationships/diagramLayout" Target="../diagrams/layout30.xml"/><Relationship Id="rId4" Type="http://schemas.openxmlformats.org/officeDocument/2006/relationships/diagramQuickStyle" Target="../diagrams/quickStyle29.xml"/><Relationship Id="rId9" Type="http://schemas.openxmlformats.org/officeDocument/2006/relationships/diagramData" Target="../diagrams/data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vjedocanstva.wordpress.com/2016/12/11/biblijski-hitni-brojevi/" TargetMode="External"/><Relationship Id="rId13" Type="http://schemas.microsoft.com/office/2007/relationships/diagramDrawing" Target="../diagrams/drawing34.xml"/><Relationship Id="rId3" Type="http://schemas.openxmlformats.org/officeDocument/2006/relationships/diagramLayout" Target="../diagrams/layout33.xml"/><Relationship Id="rId7" Type="http://schemas.openxmlformats.org/officeDocument/2006/relationships/image" Target="../media/image16.jpeg"/><Relationship Id="rId12" Type="http://schemas.openxmlformats.org/officeDocument/2006/relationships/diagramColors" Target="../diagrams/colors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11" Type="http://schemas.openxmlformats.org/officeDocument/2006/relationships/diagramQuickStyle" Target="../diagrams/quickStyle34.xml"/><Relationship Id="rId5" Type="http://schemas.openxmlformats.org/officeDocument/2006/relationships/diagramColors" Target="../diagrams/colors33.xml"/><Relationship Id="rId10" Type="http://schemas.openxmlformats.org/officeDocument/2006/relationships/diagramLayout" Target="../diagrams/layout34.xml"/><Relationship Id="rId4" Type="http://schemas.openxmlformats.org/officeDocument/2006/relationships/diagramQuickStyle" Target="../diagrams/quickStyle33.xml"/><Relationship Id="rId9" Type="http://schemas.openxmlformats.org/officeDocument/2006/relationships/diagramData" Target="../diagrams/data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3" Type="http://schemas.openxmlformats.org/officeDocument/2006/relationships/diagramLayout" Target="../diagrams/layout36.xml"/><Relationship Id="rId7" Type="http://schemas.openxmlformats.org/officeDocument/2006/relationships/image" Target="../media/image18.jpeg"/><Relationship Id="rId12" Type="http://schemas.microsoft.com/office/2007/relationships/diagramDrawing" Target="../diagrams/drawing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11" Type="http://schemas.openxmlformats.org/officeDocument/2006/relationships/diagramColors" Target="../diagrams/colors37.xml"/><Relationship Id="rId5" Type="http://schemas.openxmlformats.org/officeDocument/2006/relationships/diagramColors" Target="../diagrams/colors36.xml"/><Relationship Id="rId10" Type="http://schemas.openxmlformats.org/officeDocument/2006/relationships/diagramQuickStyle" Target="../diagrams/quickStyle37.xml"/><Relationship Id="rId4" Type="http://schemas.openxmlformats.org/officeDocument/2006/relationships/diagramQuickStyle" Target="../diagrams/quickStyle36.xml"/><Relationship Id="rId9" Type="http://schemas.openxmlformats.org/officeDocument/2006/relationships/diagramLayout" Target="../diagrams/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3" Type="http://schemas.openxmlformats.org/officeDocument/2006/relationships/diagramLayout" Target="../diagrams/layout39.xml"/><Relationship Id="rId7" Type="http://schemas.openxmlformats.org/officeDocument/2006/relationships/image" Target="../media/image20.jpeg"/><Relationship Id="rId12" Type="http://schemas.microsoft.com/office/2007/relationships/diagramDrawing" Target="../diagrams/drawing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9.xml"/><Relationship Id="rId11" Type="http://schemas.openxmlformats.org/officeDocument/2006/relationships/diagramColors" Target="../diagrams/colors40.xml"/><Relationship Id="rId5" Type="http://schemas.openxmlformats.org/officeDocument/2006/relationships/diagramColors" Target="../diagrams/colors39.xml"/><Relationship Id="rId10" Type="http://schemas.openxmlformats.org/officeDocument/2006/relationships/diagramQuickStyle" Target="../diagrams/quickStyle40.xml"/><Relationship Id="rId4" Type="http://schemas.openxmlformats.org/officeDocument/2006/relationships/diagramQuickStyle" Target="../diagrams/quickStyle39.xml"/><Relationship Id="rId9" Type="http://schemas.openxmlformats.org/officeDocument/2006/relationships/diagramLayout" Target="../diagrams/layout40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13" Type="http://schemas.microsoft.com/office/2007/relationships/diagramDrawing" Target="../diagrams/drawing42.xml"/><Relationship Id="rId3" Type="http://schemas.openxmlformats.org/officeDocument/2006/relationships/hyperlink" Target="https://youtu.be/_KLOZnvAC24" TargetMode="External"/><Relationship Id="rId7" Type="http://schemas.openxmlformats.org/officeDocument/2006/relationships/diagramColors" Target="../diagrams/colors41.xml"/><Relationship Id="rId12" Type="http://schemas.openxmlformats.org/officeDocument/2006/relationships/diagramColors" Target="../diagrams/colors4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1.xml"/><Relationship Id="rId11" Type="http://schemas.openxmlformats.org/officeDocument/2006/relationships/diagramQuickStyle" Target="../diagrams/quickStyle42.xml"/><Relationship Id="rId5" Type="http://schemas.openxmlformats.org/officeDocument/2006/relationships/diagramLayout" Target="../diagrams/layout41.xml"/><Relationship Id="rId10" Type="http://schemas.openxmlformats.org/officeDocument/2006/relationships/diagramLayout" Target="../diagrams/layout42.xml"/><Relationship Id="rId4" Type="http://schemas.openxmlformats.org/officeDocument/2006/relationships/diagramData" Target="../diagrams/data41.xml"/><Relationship Id="rId9" Type="http://schemas.openxmlformats.org/officeDocument/2006/relationships/diagramData" Target="../diagrams/data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3" Type="http://schemas.openxmlformats.org/officeDocument/2006/relationships/image" Target="../media/image24.png"/><Relationship Id="rId7" Type="http://schemas.openxmlformats.org/officeDocument/2006/relationships/diagramData" Target="../diagrams/data4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diagramDrawing" Target="../diagrams/drawing45.xml"/><Relationship Id="rId5" Type="http://schemas.openxmlformats.org/officeDocument/2006/relationships/image" Target="../media/image26.png"/><Relationship Id="rId10" Type="http://schemas.openxmlformats.org/officeDocument/2006/relationships/diagramColors" Target="../diagrams/colors45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7.xml"/><Relationship Id="rId3" Type="http://schemas.openxmlformats.org/officeDocument/2006/relationships/image" Target="../media/image30.png"/><Relationship Id="rId7" Type="http://schemas.openxmlformats.org/officeDocument/2006/relationships/diagramLayout" Target="../diagrams/layout4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7.xml"/><Relationship Id="rId5" Type="http://schemas.openxmlformats.org/officeDocument/2006/relationships/image" Target="../media/image32.png"/><Relationship Id="rId10" Type="http://schemas.microsoft.com/office/2007/relationships/diagramDrawing" Target="../diagrams/drawing47.xml"/><Relationship Id="rId4" Type="http://schemas.openxmlformats.org/officeDocument/2006/relationships/image" Target="../media/image31.png"/><Relationship Id="rId9" Type="http://schemas.openxmlformats.org/officeDocument/2006/relationships/diagramColors" Target="../diagrams/colors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7" Type="http://schemas.openxmlformats.org/officeDocument/2006/relationships/hyperlink" Target="https://docs.google.com/forms/d/1XVp7zz8nLmKRz8yWHw6ymK9PVhMaNJY55O6NuxHWWko/edit?usp=sharing" TargetMode="Externa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aze.com/@AOTTICRLF/krini-put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hyperlink" Target="https://docs.google.com/forms/d/19ToU15p6rs9ye6J3ijlCtr5RROsJVMNg5_cQ8hOl8cQ/edit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7.jpeg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8.jpe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1722B487-D380-419B-81D1-E9A97366A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889273"/>
              </p:ext>
            </p:extLst>
          </p:nvPr>
        </p:nvGraphicFramePr>
        <p:xfrm>
          <a:off x="554636" y="509666"/>
          <a:ext cx="7854846" cy="112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LAPIĆ ZNA KAKO MJERIMO VRIJEME - Hlapićev portal">
            <a:extLst>
              <a:ext uri="{FF2B5EF4-FFF2-40B4-BE49-F238E27FC236}">
                <a16:creationId xmlns:a16="http://schemas.microsoft.com/office/drawing/2014/main" id="{A13F35C6-3067-4FA8-A3B1-DC27B7D43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7" t="7606" r="9737" b="15524"/>
          <a:stretch/>
        </p:blipFill>
        <p:spPr bwMode="auto">
          <a:xfrm>
            <a:off x="4002373" y="2054379"/>
            <a:ext cx="5111646" cy="38023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1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69454" y="3108326"/>
            <a:ext cx="2998465" cy="882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Najčešći vidljivi uzorci: 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4656346" y="2481353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fizičke karakteristike koje osoba ne voli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555424" y="3255773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crvenilo, pretjerano znojenje, neugodnost tijela, mucanje</a:t>
            </a:r>
            <a:endParaRPr lang="hr-HR" sz="1600" dirty="0">
              <a:solidFill>
                <a:srgbClr val="3F3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4500080" y="4043774"/>
            <a:ext cx="424988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nedostatka socijalnih vještina, tehnika </a:t>
            </a:r>
            <a:endParaRPr lang="hr-HR" sz="1600" dirty="0">
              <a:solidFill>
                <a:srgbClr val="3F3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Ravni poveznik sa strelicom 16"/>
          <p:cNvCxnSpPr>
            <a:cxnSpLocks/>
          </p:cNvCxnSpPr>
          <p:nvPr/>
        </p:nvCxnSpPr>
        <p:spPr>
          <a:xfrm flipV="1">
            <a:off x="3609526" y="2757684"/>
            <a:ext cx="924427" cy="540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 flipV="1">
            <a:off x="3609526" y="3492503"/>
            <a:ext cx="763898" cy="5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>
            <a:off x="3609526" y="3894737"/>
            <a:ext cx="648947" cy="29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Dijagram 27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338413"/>
              </p:ext>
            </p:extLst>
          </p:nvPr>
        </p:nvGraphicFramePr>
        <p:xfrm>
          <a:off x="369454" y="249381"/>
          <a:ext cx="4479637" cy="6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jagram 14">
            <a:extLst>
              <a:ext uri="{FF2B5EF4-FFF2-40B4-BE49-F238E27FC236}">
                <a16:creationId xmlns:a16="http://schemas.microsoft.com/office/drawing/2014/main" id="{F276F9B4-8F43-45DC-AD88-DA3EED4CD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18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993422" y="2874434"/>
            <a:ext cx="2959742" cy="882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hr-HR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Važno je smanjiti samokritičnost.</a:t>
            </a:r>
            <a:endParaRPr lang="hr-HR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338413"/>
              </p:ext>
            </p:extLst>
          </p:nvPr>
        </p:nvGraphicFramePr>
        <p:xfrm>
          <a:off x="369454" y="249381"/>
          <a:ext cx="4479637" cy="6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vo kako izliječiti pretjeranu samokritičnost i zavoljeti sebe | 24s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94" y="1797449"/>
            <a:ext cx="4554970" cy="3036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FBDE246A-3876-458C-958A-63A30CEF74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126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071732"/>
              </p:ext>
            </p:extLst>
          </p:nvPr>
        </p:nvGraphicFramePr>
        <p:xfrm>
          <a:off x="1219200" y="1244183"/>
          <a:ext cx="4017818" cy="82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Ego bez dovoljno energije upozorava organizam na opasnost… | 7dnev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07" y="2182540"/>
            <a:ext cx="4324063" cy="2882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BEEABCD4-A20D-45FD-A0A6-CE5771EAC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290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798425" y="2347779"/>
            <a:ext cx="1936749" cy="468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Anksioznost?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Kutni poveznik 9"/>
          <p:cNvCxnSpPr/>
          <p:nvPr/>
        </p:nvCxnSpPr>
        <p:spPr>
          <a:xfrm rot="16200000" flipH="1">
            <a:off x="1898027" y="2766258"/>
            <a:ext cx="1580808" cy="19743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/>
          <p:cNvSpPr/>
          <p:nvPr/>
        </p:nvSpPr>
        <p:spPr>
          <a:xfrm>
            <a:off x="3951421" y="4286247"/>
            <a:ext cx="65393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hr-H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Anksioznost se definira kao osjećaj nelagode, opće napetosti, zabrinutosti, velikog stresa, panike,…</a:t>
            </a:r>
            <a:endParaRPr lang="hr-H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eneralizirani anksiozni poremećaj – GAP - PLIVAzdrav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61" y="1347496"/>
            <a:ext cx="4448175" cy="2524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701136"/>
              </p:ext>
            </p:extLst>
          </p:nvPr>
        </p:nvGraphicFramePr>
        <p:xfrm>
          <a:off x="369454" y="249381"/>
          <a:ext cx="4479637" cy="6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CFDA1AE7-5C41-45E9-B3EC-D1CD5DD39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882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/>
          </p:nvPr>
        </p:nvGraphicFramePr>
        <p:xfrm>
          <a:off x="369454" y="249381"/>
          <a:ext cx="4479637" cy="6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avokutnik 1"/>
          <p:cNvSpPr/>
          <p:nvPr/>
        </p:nvSpPr>
        <p:spPr>
          <a:xfrm>
            <a:off x="674254" y="2852976"/>
            <a:ext cx="38700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0"/>
              </a:spcAft>
            </a:pPr>
            <a:r>
              <a:rPr lang="hr-HR" sz="2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Anksioznost - simptomi:</a:t>
            </a:r>
          </a:p>
        </p:txBody>
      </p:sp>
      <p:sp>
        <p:nvSpPr>
          <p:cNvPr id="3" name="Pravokutnik 2"/>
          <p:cNvSpPr/>
          <p:nvPr/>
        </p:nvSpPr>
        <p:spPr>
          <a:xfrm>
            <a:off x="6339963" y="1768663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Kognitivni simptomi anksioznosti</a:t>
            </a:r>
            <a:r>
              <a:rPr lang="hr-HR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6243783" y="3194199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Emocionalni simptomi anksioznosti</a:t>
            </a:r>
            <a:r>
              <a:rPr lang="hr-HR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6243783" y="4435069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Tjelesni simptomi anksioznosti</a:t>
            </a:r>
            <a:r>
              <a:rPr lang="hr-HR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dirty="0"/>
          </a:p>
        </p:txBody>
      </p:sp>
      <p:cxnSp>
        <p:nvCxnSpPr>
          <p:cNvPr id="9" name="Ravni poveznik sa strelicom 8"/>
          <p:cNvCxnSpPr/>
          <p:nvPr/>
        </p:nvCxnSpPr>
        <p:spPr>
          <a:xfrm flipV="1">
            <a:off x="4984956" y="2039488"/>
            <a:ext cx="997527" cy="56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4984956" y="3083809"/>
            <a:ext cx="963263" cy="295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>
            <a:off x="4954736" y="3563531"/>
            <a:ext cx="963263" cy="101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2F231919-86AE-462A-9E0D-C18C237B1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0395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/>
          </p:nvPr>
        </p:nvGraphicFramePr>
        <p:xfrm>
          <a:off x="369454" y="249381"/>
          <a:ext cx="4479637" cy="6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avokutnik 3"/>
          <p:cNvSpPr/>
          <p:nvPr/>
        </p:nvSpPr>
        <p:spPr>
          <a:xfrm>
            <a:off x="688985" y="1963179"/>
            <a:ext cx="3840573" cy="863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hr-H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Recept za borbu protiv anksioznosti: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231309" y="1844579"/>
            <a:ext cx="671979" cy="374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705953" y="3561278"/>
            <a:ext cx="1338828" cy="374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Sakramenti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966022" y="4546730"/>
            <a:ext cx="954107" cy="374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hr-H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Molitva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Sveta Misa - Neprocjenjivo blago - Rastimo u Gospodin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67" y="964059"/>
            <a:ext cx="3335770" cy="1876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dam svetih sakramena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88" y="3087184"/>
            <a:ext cx="1903669" cy="2565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olitva predanja i zaštite | Lauda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40" y="3935355"/>
            <a:ext cx="3299509" cy="1794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jagram 11">
            <a:extLst>
              <a:ext uri="{FF2B5EF4-FFF2-40B4-BE49-F238E27FC236}">
                <a16:creationId xmlns:a16="http://schemas.microsoft.com/office/drawing/2014/main" id="{76A57A34-BE18-4714-917F-64FA6AD92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9374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/>
          </p:nvPr>
        </p:nvGraphicFramePr>
        <p:xfrm>
          <a:off x="369454" y="249381"/>
          <a:ext cx="4479637" cy="6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utnik 2"/>
          <p:cNvSpPr/>
          <p:nvPr/>
        </p:nvSpPr>
        <p:spPr>
          <a:xfrm>
            <a:off x="972596" y="2262459"/>
            <a:ext cx="3082167" cy="1277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hr-HR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 na otvorenome za bijeg od anksioznosti.</a:t>
            </a:r>
            <a:endParaRPr lang="hr-HR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365 zabavnih aktivnosti na otvorenom – ČITAJ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942" y="1366983"/>
            <a:ext cx="3994412" cy="2991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Pravokutnik 8"/>
          <p:cNvSpPr/>
          <p:nvPr/>
        </p:nvSpPr>
        <p:spPr>
          <a:xfrm>
            <a:off x="972596" y="5091607"/>
            <a:ext cx="4726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8"/>
              </a:rPr>
              <a:t>https://images.app.goo.gl/3F6R1NtQYw6FyGsp6</a:t>
            </a:r>
            <a:r>
              <a:rPr lang="hr-HR" dirty="0"/>
              <a:t> </a:t>
            </a: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B8A8032C-0B16-492A-920B-788AD12CF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8462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/>
          </p:nvPr>
        </p:nvGraphicFramePr>
        <p:xfrm>
          <a:off x="369454" y="249381"/>
          <a:ext cx="4479637" cy="6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365 zabavnih aktivnosti na otvorenom – ČITAJ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373091" y="1302802"/>
            <a:ext cx="18004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Župne aktivnosti.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6632777" y="2247809"/>
            <a:ext cx="20954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Otiđimo  na koncert.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747998" y="2999998"/>
            <a:ext cx="176202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Posjetite izložbe.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6620162" y="3840649"/>
            <a:ext cx="253146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Prošećite ujutro do placa.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6373091" y="4546556"/>
            <a:ext cx="5448928" cy="388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Napravite piknik iznenađenja za obitelj/susjede/prijatelje.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874628" y="4198661"/>
            <a:ext cx="277123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Uključimo se !</a:t>
            </a:r>
            <a:endParaRPr lang="hr-HR" sz="2800" dirty="0"/>
          </a:p>
        </p:txBody>
      </p:sp>
      <p:cxnSp>
        <p:nvCxnSpPr>
          <p:cNvPr id="17" name="Ravni poveznik sa strelicom 16"/>
          <p:cNvCxnSpPr/>
          <p:nvPr/>
        </p:nvCxnSpPr>
        <p:spPr>
          <a:xfrm flipV="1">
            <a:off x="3801490" y="1944821"/>
            <a:ext cx="2004292" cy="211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>
            <a:cxnSpLocks/>
          </p:cNvCxnSpPr>
          <p:nvPr/>
        </p:nvCxnSpPr>
        <p:spPr>
          <a:xfrm flipV="1">
            <a:off x="3989814" y="2596098"/>
            <a:ext cx="2414233" cy="1607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>
            <a:cxnSpLocks/>
          </p:cNvCxnSpPr>
          <p:nvPr/>
        </p:nvCxnSpPr>
        <p:spPr>
          <a:xfrm flipV="1">
            <a:off x="4075487" y="3228366"/>
            <a:ext cx="2516884" cy="118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/>
          <p:cNvCxnSpPr>
            <a:cxnSpLocks/>
          </p:cNvCxnSpPr>
          <p:nvPr/>
        </p:nvCxnSpPr>
        <p:spPr>
          <a:xfrm flipV="1">
            <a:off x="4188878" y="4025315"/>
            <a:ext cx="2215169" cy="526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sa strelicom 31"/>
          <p:cNvCxnSpPr>
            <a:cxnSpLocks/>
          </p:cNvCxnSpPr>
          <p:nvPr/>
        </p:nvCxnSpPr>
        <p:spPr>
          <a:xfrm flipV="1">
            <a:off x="4280798" y="4687443"/>
            <a:ext cx="1951326" cy="34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jagram 23">
            <a:extLst>
              <a:ext uri="{FF2B5EF4-FFF2-40B4-BE49-F238E27FC236}">
                <a16:creationId xmlns:a16="http://schemas.microsoft.com/office/drawing/2014/main" id="{8C1F8128-FAEF-4F6D-B8E1-EEDCCE9F0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96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/>
          </p:nvPr>
        </p:nvGraphicFramePr>
        <p:xfrm>
          <a:off x="369454" y="249381"/>
          <a:ext cx="4479637" cy="6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365 zabavnih aktivnosti na otvorenom – ČITAJ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 descr="Hitni biblijski brojevi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02" y="1207903"/>
            <a:ext cx="5591152" cy="46341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C07AE425-46A4-4809-BD7E-37406D484D58}"/>
              </a:ext>
            </a:extLst>
          </p:cNvPr>
          <p:cNvSpPr/>
          <p:nvPr/>
        </p:nvSpPr>
        <p:spPr>
          <a:xfrm>
            <a:off x="568256" y="3194611"/>
            <a:ext cx="3419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8"/>
              </a:rPr>
              <a:t>https://svjedocanstva.wordpress.com/2016/12/11/biblijski-hitni-brojevi/</a:t>
            </a:r>
            <a:r>
              <a:rPr lang="hr-HR" dirty="0"/>
              <a:t> 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B8DF2BDC-6AF8-4377-BB1F-0C9E6BDEC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42329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1942306979"/>
              </p:ext>
            </p:extLst>
          </p:nvPr>
        </p:nvGraphicFramePr>
        <p:xfrm>
          <a:off x="1597891" y="1230884"/>
          <a:ext cx="6096000" cy="99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Kako biti drugačiji i biti prihvaćen? - Ordinacija.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2" y="2734068"/>
            <a:ext cx="5986607" cy="2556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0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08272" y="834428"/>
            <a:ext cx="9822872" cy="39566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1.Vjeroučitelj/</a:t>
            </a:r>
            <a:r>
              <a:rPr lang="hr-H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</a:t>
            </a: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tko je to?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Osjećaj inferiornosti –</a:t>
            </a:r>
            <a:r>
              <a:rPr lang="hr-HR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manje ili više vrijedan</a:t>
            </a:r>
          </a:p>
          <a:p>
            <a:pPr>
              <a:lnSpc>
                <a:spcPct val="107000"/>
              </a:lnSpc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Anksioznost – strah za egzistenciju</a:t>
            </a:r>
          </a:p>
          <a:p>
            <a:pPr>
              <a:lnSpc>
                <a:spcPct val="107000"/>
              </a:lnSpc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Drugačiji od drugih, stopili se nesvjesno pred masom jer ih želimo očarati</a:t>
            </a:r>
          </a:p>
          <a:p>
            <a:pPr>
              <a:lnSpc>
                <a:spcPct val="107000"/>
              </a:lnSpc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Bijeg u drugi vid poslova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Suradnja s Crkvenom zajednicom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Molitva na satu vjeronauka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Kakvog želim vjeroučitelja?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1F4CE4B-B205-4282-A75B-618034E50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66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71117"/>
              </p:ext>
            </p:extLst>
          </p:nvPr>
        </p:nvGraphicFramePr>
        <p:xfrm>
          <a:off x="369454" y="249381"/>
          <a:ext cx="2290619" cy="47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utnik 2"/>
          <p:cNvSpPr/>
          <p:nvPr/>
        </p:nvSpPr>
        <p:spPr>
          <a:xfrm>
            <a:off x="1053646" y="2634735"/>
            <a:ext cx="39247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Svatko je  poseban u nečemu.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Ako je Bog jedan, zašto ima toliko različitih vjera?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92" y="1261980"/>
            <a:ext cx="4118264" cy="2745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1053646" y="4685852"/>
            <a:ext cx="953533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Prihvaćajući vjeru objeručke, lakše ćemo shvatiti sebe, svoj poziv i smisao našeg nauka, smisao našeg poziva.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5681C639-018B-433F-9821-4FBABCB80E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961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801C57B6-107F-4436-8447-A5A2A0977FDE}"/>
              </a:ext>
            </a:extLst>
          </p:cNvPr>
          <p:cNvGrpSpPr/>
          <p:nvPr/>
        </p:nvGrpSpPr>
        <p:grpSpPr>
          <a:xfrm>
            <a:off x="2438913" y="948267"/>
            <a:ext cx="5576198" cy="1131493"/>
            <a:chOff x="0" y="805"/>
            <a:chExt cx="4017818" cy="82365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Pravokutnik: zaobljeni kutovi 2">
              <a:extLst>
                <a:ext uri="{FF2B5EF4-FFF2-40B4-BE49-F238E27FC236}">
                  <a16:creationId xmlns:a16="http://schemas.microsoft.com/office/drawing/2014/main" id="{9F580273-39A1-4612-B4E2-69734362FB3D}"/>
                </a:ext>
              </a:extLst>
            </p:cNvPr>
            <p:cNvSpPr/>
            <p:nvPr/>
          </p:nvSpPr>
          <p:spPr>
            <a:xfrm>
              <a:off x="0" y="805"/>
              <a:ext cx="4017818" cy="82365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avokutnik: zaobljeni kutovi 4">
              <a:extLst>
                <a:ext uri="{FF2B5EF4-FFF2-40B4-BE49-F238E27FC236}">
                  <a16:creationId xmlns:a16="http://schemas.microsoft.com/office/drawing/2014/main" id="{2F1BCB36-3794-458F-BA87-EB014D99F00E}"/>
                </a:ext>
              </a:extLst>
            </p:cNvPr>
            <p:cNvSpPr txBox="1"/>
            <p:nvPr/>
          </p:nvSpPr>
          <p:spPr>
            <a:xfrm>
              <a:off x="40207" y="41012"/>
              <a:ext cx="3937404" cy="7432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kern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5. Bijeg u drugi vid poslova –           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hr-HR" sz="2400" kern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slabo pouzdanje u Boga</a:t>
              </a:r>
            </a:p>
          </p:txBody>
        </p:sp>
      </p:grpSp>
      <p:pic>
        <p:nvPicPr>
          <p:cNvPr id="3074" name="Picture 2" descr="Prilika za stažiranje u Americi - Mladiinfo Montenegro">
            <a:extLst>
              <a:ext uri="{FF2B5EF4-FFF2-40B4-BE49-F238E27FC236}">
                <a16:creationId xmlns:a16="http://schemas.microsoft.com/office/drawing/2014/main" id="{2B452FCD-5E4A-494D-BE00-8CB088DC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31" y="2602619"/>
            <a:ext cx="4802935" cy="31961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D654CCF5-9009-4E21-9331-91C3537FA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523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389423"/>
              </p:ext>
            </p:extLst>
          </p:nvPr>
        </p:nvGraphicFramePr>
        <p:xfrm>
          <a:off x="369453" y="249381"/>
          <a:ext cx="4841857" cy="47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avokutnik 5">
            <a:extLst>
              <a:ext uri="{FF2B5EF4-FFF2-40B4-BE49-F238E27FC236}">
                <a16:creationId xmlns:a16="http://schemas.microsoft.com/office/drawing/2014/main" id="{C171FAAF-3D8D-4A82-A0FE-13875D32ADEC}"/>
              </a:ext>
            </a:extLst>
          </p:cNvPr>
          <p:cNvSpPr/>
          <p:nvPr/>
        </p:nvSpPr>
        <p:spPr>
          <a:xfrm>
            <a:off x="582866" y="3108263"/>
            <a:ext cx="484185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često se zbog samokritičnosti i</a:t>
            </a:r>
            <a:r>
              <a:rPr lang="hr-HR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inferiornosti, anksioznosti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počinjemo baviti drugim oblicima rada koji na prvi pogled izgledaju primamljivo. 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a što treba paziti u govoru tijela prilikom razgovora za posao - Točka Na I">
            <a:extLst>
              <a:ext uri="{FF2B5EF4-FFF2-40B4-BE49-F238E27FC236}">
                <a16:creationId xmlns:a16="http://schemas.microsoft.com/office/drawing/2014/main" id="{E36242B3-BFBE-4CB2-8ACD-BF74EB63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62" y="2052431"/>
            <a:ext cx="3756223" cy="2828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Strelica: desno 3">
            <a:extLst>
              <a:ext uri="{FF2B5EF4-FFF2-40B4-BE49-F238E27FC236}">
                <a16:creationId xmlns:a16="http://schemas.microsoft.com/office/drawing/2014/main" id="{EFCAF2A7-4689-4511-90A7-46E2483DC5D6}"/>
              </a:ext>
            </a:extLst>
          </p:cNvPr>
          <p:cNvSpPr/>
          <p:nvPr/>
        </p:nvSpPr>
        <p:spPr>
          <a:xfrm>
            <a:off x="5593135" y="3218906"/>
            <a:ext cx="2350138" cy="948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270B20FE-2D0E-4E8C-98D8-60FA3BAA1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284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LI PRINC: Citati o ruži, prijateljstvu, ljubavi, zvezdama, odraslima,  cilju… | BesnoPile.rs">
            <a:extLst>
              <a:ext uri="{FF2B5EF4-FFF2-40B4-BE49-F238E27FC236}">
                <a16:creationId xmlns:a16="http://schemas.microsoft.com/office/drawing/2014/main" id="{7CC043AD-B5F0-4478-8E01-ED1642A23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1194" r="9962"/>
          <a:stretch/>
        </p:blipFill>
        <p:spPr bwMode="auto">
          <a:xfrm>
            <a:off x="6479822" y="1840530"/>
            <a:ext cx="3894667" cy="31769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E2922595-2CB3-4656-9FD3-9CA7A2D12C58}"/>
              </a:ext>
            </a:extLst>
          </p:cNvPr>
          <p:cNvSpPr/>
          <p:nvPr/>
        </p:nvSpPr>
        <p:spPr>
          <a:xfrm>
            <a:off x="903521" y="2400300"/>
            <a:ext cx="4898968" cy="14503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Mudre misli Malog princa za sva vremena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000" b="1" kern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000" b="1" kern="1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000" b="1" kern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234E508C-A7A2-4DE1-8481-6AC54AF04E33}"/>
              </a:ext>
            </a:extLst>
          </p:cNvPr>
          <p:cNvSpPr/>
          <p:nvPr/>
        </p:nvSpPr>
        <p:spPr>
          <a:xfrm>
            <a:off x="1736949" y="2940832"/>
            <a:ext cx="318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3"/>
              </a:rPr>
              <a:t>https://youtu.be/_KLOZnvAC24</a:t>
            </a:r>
            <a:r>
              <a:rPr lang="hr-HR" dirty="0"/>
              <a:t> </a:t>
            </a: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883D8D40-00A4-4818-BBD3-9D29A1ADC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011610"/>
              </p:ext>
            </p:extLst>
          </p:nvPr>
        </p:nvGraphicFramePr>
        <p:xfrm>
          <a:off x="369453" y="249381"/>
          <a:ext cx="4841857" cy="47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65347B43-56DF-484F-B9B5-A17CDA10FE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01196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64838E79-0C90-4D9A-81F3-882C9BDD10B4}"/>
              </a:ext>
            </a:extLst>
          </p:cNvPr>
          <p:cNvGrpSpPr/>
          <p:nvPr/>
        </p:nvGrpSpPr>
        <p:grpSpPr>
          <a:xfrm>
            <a:off x="2438913" y="1241778"/>
            <a:ext cx="5576198" cy="654755"/>
            <a:chOff x="0" y="214462"/>
            <a:chExt cx="4017818" cy="6099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Pravokutnik: zaobljeni kutovi 2">
              <a:extLst>
                <a:ext uri="{FF2B5EF4-FFF2-40B4-BE49-F238E27FC236}">
                  <a16:creationId xmlns:a16="http://schemas.microsoft.com/office/drawing/2014/main" id="{533804D9-EE93-4F38-86F3-226512317525}"/>
                </a:ext>
              </a:extLst>
            </p:cNvPr>
            <p:cNvSpPr/>
            <p:nvPr/>
          </p:nvSpPr>
          <p:spPr>
            <a:xfrm>
              <a:off x="0" y="214462"/>
              <a:ext cx="4017818" cy="60999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avokutnik: zaobljeni kutovi 4">
              <a:extLst>
                <a:ext uri="{FF2B5EF4-FFF2-40B4-BE49-F238E27FC236}">
                  <a16:creationId xmlns:a16="http://schemas.microsoft.com/office/drawing/2014/main" id="{DD51F5B6-5127-4F24-B90F-B6DA6CCA5A33}"/>
                </a:ext>
              </a:extLst>
            </p:cNvPr>
            <p:cNvSpPr txBox="1"/>
            <p:nvPr/>
          </p:nvSpPr>
          <p:spPr>
            <a:xfrm>
              <a:off x="40207" y="214462"/>
              <a:ext cx="3937404" cy="451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hr-HR" sz="2400" kern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Suradnja sa Crkvenom zajednicom</a:t>
              </a:r>
            </a:p>
          </p:txBody>
        </p:sp>
      </p:grpSp>
      <p:sp>
        <p:nvSpPr>
          <p:cNvPr id="5" name="Pravokutnik 4">
            <a:extLst>
              <a:ext uri="{FF2B5EF4-FFF2-40B4-BE49-F238E27FC236}">
                <a16:creationId xmlns:a16="http://schemas.microsoft.com/office/drawing/2014/main" id="{854D307E-BDD7-4CED-BC37-189FA26CDEA6}"/>
              </a:ext>
            </a:extLst>
          </p:cNvPr>
          <p:cNvSpPr/>
          <p:nvPr/>
        </p:nvSpPr>
        <p:spPr>
          <a:xfrm>
            <a:off x="829089" y="4244944"/>
            <a:ext cx="7074418" cy="8560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Možda smatramo da je dostatno biti vjeroučitelj samo u školi. Jesam li van škole zaista slobodan?</a:t>
            </a:r>
            <a:endParaRPr lang="hr-H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C2BB179-3C03-4B75-810C-40163563414D}"/>
              </a:ext>
            </a:extLst>
          </p:cNvPr>
          <p:cNvSpPr/>
          <p:nvPr/>
        </p:nvSpPr>
        <p:spPr>
          <a:xfrm>
            <a:off x="829089" y="2655240"/>
            <a:ext cx="71302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Svatko od nas na jedinstven način želi surađivati, priključiti se…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AN ŽUPNOG ZAJEDNIŠTVA - Župa sv. Petra - Dubrovnik">
            <a:extLst>
              <a:ext uri="{FF2B5EF4-FFF2-40B4-BE49-F238E27FC236}">
                <a16:creationId xmlns:a16="http://schemas.microsoft.com/office/drawing/2014/main" id="{8E385DE2-3F35-4FE7-9B07-A7C6CD6D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289" y="2218405"/>
            <a:ext cx="2660820" cy="26489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BBFFBBB3-65BE-4F97-9AB4-3E75D6A62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057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AA76A1DD-BB8F-4C36-94F5-971147F42122}"/>
              </a:ext>
            </a:extLst>
          </p:cNvPr>
          <p:cNvGrpSpPr/>
          <p:nvPr/>
        </p:nvGrpSpPr>
        <p:grpSpPr>
          <a:xfrm>
            <a:off x="2269193" y="560940"/>
            <a:ext cx="3826807" cy="576481"/>
            <a:chOff x="0" y="214462"/>
            <a:chExt cx="4017818" cy="6099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Pravokutnik: zaobljeni kutovi 2">
              <a:extLst>
                <a:ext uri="{FF2B5EF4-FFF2-40B4-BE49-F238E27FC236}">
                  <a16:creationId xmlns:a16="http://schemas.microsoft.com/office/drawing/2014/main" id="{1EB81F15-3776-48B9-A27C-CBE280419FEC}"/>
                </a:ext>
              </a:extLst>
            </p:cNvPr>
            <p:cNvSpPr/>
            <p:nvPr/>
          </p:nvSpPr>
          <p:spPr>
            <a:xfrm>
              <a:off x="0" y="214462"/>
              <a:ext cx="4017818" cy="60999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avokutnik: zaobljeni kutovi 4">
              <a:extLst>
                <a:ext uri="{FF2B5EF4-FFF2-40B4-BE49-F238E27FC236}">
                  <a16:creationId xmlns:a16="http://schemas.microsoft.com/office/drawing/2014/main" id="{82F58FC4-52DB-41AD-89A7-784154860BEC}"/>
                </a:ext>
              </a:extLst>
            </p:cNvPr>
            <p:cNvSpPr txBox="1"/>
            <p:nvPr/>
          </p:nvSpPr>
          <p:spPr>
            <a:xfrm>
              <a:off x="40207" y="214462"/>
              <a:ext cx="1612564" cy="451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kern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 Molitva</a:t>
              </a:r>
            </a:p>
          </p:txBody>
        </p:sp>
      </p:grpSp>
      <p:sp>
        <p:nvSpPr>
          <p:cNvPr id="5" name="Pravokutnik 4">
            <a:extLst>
              <a:ext uri="{FF2B5EF4-FFF2-40B4-BE49-F238E27FC236}">
                <a16:creationId xmlns:a16="http://schemas.microsoft.com/office/drawing/2014/main" id="{04D3061A-3286-43D9-B80F-2A4ABE05D8FC}"/>
              </a:ext>
            </a:extLst>
          </p:cNvPr>
          <p:cNvSpPr/>
          <p:nvPr/>
        </p:nvSpPr>
        <p:spPr>
          <a:xfrm>
            <a:off x="3048000" y="1618919"/>
            <a:ext cx="6096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Molitva ne bi trebala biti mrmljanje ili bujica riječi- rutinske riječi na početku sata.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3162F44-89C0-42AA-9319-E78A1B532C04}"/>
              </a:ext>
            </a:extLst>
          </p:cNvPr>
          <p:cNvSpPr/>
          <p:nvPr/>
        </p:nvSpPr>
        <p:spPr>
          <a:xfrm>
            <a:off x="4964453" y="4423257"/>
            <a:ext cx="47891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Aft>
                <a:spcPts val="1125"/>
              </a:spcAft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Molitva je važna na satu vjeronauka.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D36D8894-19DD-41D7-B562-E6EABB3237D4}"/>
              </a:ext>
            </a:extLst>
          </p:cNvPr>
          <p:cNvCxnSpPr>
            <a:cxnSpLocks/>
          </p:cNvCxnSpPr>
          <p:nvPr/>
        </p:nvCxnSpPr>
        <p:spPr>
          <a:xfrm>
            <a:off x="6248820" y="2559755"/>
            <a:ext cx="2579255" cy="1738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Molitva za Božju zaštitu | Duhovnost">
            <a:extLst>
              <a:ext uri="{FF2B5EF4-FFF2-40B4-BE49-F238E27FC236}">
                <a16:creationId xmlns:a16="http://schemas.microsoft.com/office/drawing/2014/main" id="{96BD5691-4922-4303-9677-DB332406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7" y="2719607"/>
            <a:ext cx="4068241" cy="2119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jagram 8">
            <a:extLst>
              <a:ext uri="{FF2B5EF4-FFF2-40B4-BE49-F238E27FC236}">
                <a16:creationId xmlns:a16="http://schemas.microsoft.com/office/drawing/2014/main" id="{F8BE9CB2-5AAD-4822-9259-BE95856A3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496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0A5DCF7-9868-4080-8AD7-591191D26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7" r="7477" b="33721"/>
          <a:stretch/>
        </p:blipFill>
        <p:spPr>
          <a:xfrm>
            <a:off x="1112802" y="1738543"/>
            <a:ext cx="8460309" cy="2372967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99B978CB-03A8-43F3-B56C-39C32A3FC3A5}"/>
              </a:ext>
            </a:extLst>
          </p:cNvPr>
          <p:cNvSpPr/>
          <p:nvPr/>
        </p:nvSpPr>
        <p:spPr>
          <a:xfrm>
            <a:off x="696822" y="2340524"/>
            <a:ext cx="8460308" cy="8560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Molitva na mene utječe umirujuće, u tih par minuta osjećam mir u sebi te se samim time pripremim za nastavak dana.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6D4586A-6CA2-4ECD-8B27-76672CE233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437" r="-361" b="21598"/>
          <a:stretch/>
        </p:blipFill>
        <p:spPr>
          <a:xfrm>
            <a:off x="1749136" y="2363727"/>
            <a:ext cx="7187642" cy="314784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6979B808-53E0-48E6-8602-A8F9C0E44618}"/>
              </a:ext>
            </a:extLst>
          </p:cNvPr>
          <p:cNvSpPr/>
          <p:nvPr/>
        </p:nvSpPr>
        <p:spPr>
          <a:xfrm>
            <a:off x="1249658" y="2616851"/>
            <a:ext cx="8902446" cy="1646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Molitva na vjeronauku je važna jer nas priprema da se potpuno posvetimo Bogu. Pomoću molitve se povezujemo sa Bogom te ostvarujemo vezu pomoću koje lakše učimo i razumijemo našu vjeru. Bez molitve nema vjere.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AF7F2240-78EB-4ED2-9671-B9FD844FEF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7" t="-194" r="21211" b="2544"/>
          <a:stretch/>
        </p:blipFill>
        <p:spPr>
          <a:xfrm rot="16200000">
            <a:off x="3922356" y="-251016"/>
            <a:ext cx="3237367" cy="7712707"/>
          </a:xfrm>
          <a:prstGeom prst="rect">
            <a:avLst/>
          </a:prstGeom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5225704A-DFC1-4B75-842E-B1112EFAF69A}"/>
              </a:ext>
            </a:extLst>
          </p:cNvPr>
          <p:cNvSpPr/>
          <p:nvPr/>
        </p:nvSpPr>
        <p:spPr>
          <a:xfrm>
            <a:off x="1249658" y="2044448"/>
            <a:ext cx="7799978" cy="2539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Nije važna samo molitva na vjeronauku. Molitva je važna kod kuće, crkve autu… ali na vjeronauku je molitva posebno važna jer molimo zajedno s vjeroučiteljem koji nas uči o Bogu i Isusu Kristu. Molitva nije samo razgovor s Bogom nego duševna terapija.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CA0F255C-D685-435C-B51B-505C109ABF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1" t="61118" r="5850" b="6773"/>
          <a:stretch/>
        </p:blipFill>
        <p:spPr>
          <a:xfrm>
            <a:off x="2282042" y="1633979"/>
            <a:ext cx="6791592" cy="3349509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id="{A0E66C13-213E-4DBA-95C7-C7BEB82AD3AA}"/>
              </a:ext>
            </a:extLst>
          </p:cNvPr>
          <p:cNvSpPr/>
          <p:nvPr/>
        </p:nvSpPr>
        <p:spPr>
          <a:xfrm>
            <a:off x="1044579" y="2079690"/>
            <a:ext cx="9107525" cy="24367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Molitva na vjeronauku je iznimno važna. Mi učenici često na vjeronauku posvetimo  5 minuta razgovoru s Bogom kroz molitvu. Molitvom izražavamo svoje osjećaje i probleme. Molitva u meni budi osjećaj mira i blagostanja, osjećam se sretnije i sigurnije. Prednost molitve na vjeronauku je ta da možemo naučiti još neke molitve za koje do sada nismo imali prilike naučiti. </a:t>
            </a:r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A31F8DB1-A0C7-44EF-984C-A1E1DA974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14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5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E6D96695-F891-46A9-A04B-023C6BD2D047}"/>
              </a:ext>
            </a:extLst>
          </p:cNvPr>
          <p:cNvGrpSpPr/>
          <p:nvPr/>
        </p:nvGrpSpPr>
        <p:grpSpPr>
          <a:xfrm>
            <a:off x="5341911" y="2130427"/>
            <a:ext cx="5576198" cy="654755"/>
            <a:chOff x="0" y="214462"/>
            <a:chExt cx="4017818" cy="6099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Pravokutnik: zaobljeni kutovi 4">
              <a:extLst>
                <a:ext uri="{FF2B5EF4-FFF2-40B4-BE49-F238E27FC236}">
                  <a16:creationId xmlns:a16="http://schemas.microsoft.com/office/drawing/2014/main" id="{726D58A7-A188-4D14-8FF8-4A33175350B6}"/>
                </a:ext>
              </a:extLst>
            </p:cNvPr>
            <p:cNvSpPr/>
            <p:nvPr/>
          </p:nvSpPr>
          <p:spPr>
            <a:xfrm>
              <a:off x="0" y="214462"/>
              <a:ext cx="4017818" cy="60999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avokutnik: zaobljeni kutovi 4">
              <a:extLst>
                <a:ext uri="{FF2B5EF4-FFF2-40B4-BE49-F238E27FC236}">
                  <a16:creationId xmlns:a16="http://schemas.microsoft.com/office/drawing/2014/main" id="{2F295115-23EC-40D7-A963-AF6E1EA3D448}"/>
                </a:ext>
              </a:extLst>
            </p:cNvPr>
            <p:cNvSpPr txBox="1"/>
            <p:nvPr/>
          </p:nvSpPr>
          <p:spPr>
            <a:xfrm>
              <a:off x="40207" y="214462"/>
              <a:ext cx="3937404" cy="451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8. Kakvog želim vjeroučitelja</a:t>
              </a:r>
              <a:endParaRPr lang="hr-HR" sz="24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UPITNIK] Komunalna naknada - Općina Podravska Moslavina">
            <a:extLst>
              <a:ext uri="{FF2B5EF4-FFF2-40B4-BE49-F238E27FC236}">
                <a16:creationId xmlns:a16="http://schemas.microsoft.com/office/drawing/2014/main" id="{D65B49DF-AC76-4314-AF9A-72CDD5EE9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8" y="2785182"/>
            <a:ext cx="4549751" cy="2808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82646357-1C1A-4D0B-B0AC-14AE790E2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7398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16F1AAF-893B-4F05-B7F1-3A52D5503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2291" y="340501"/>
            <a:ext cx="5055834" cy="674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7983984-6B5A-426B-B169-2109CB502B63}"/>
              </a:ext>
            </a:extLst>
          </p:cNvPr>
          <p:cNvSpPr/>
          <p:nvPr/>
        </p:nvSpPr>
        <p:spPr>
          <a:xfrm>
            <a:off x="1025063" y="2100386"/>
            <a:ext cx="7356764" cy="31588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Mislim da svi želimo pozitivnog, nasmijanog, zanimljivog i humorističnog profesora. Idealni profesor bi bila osoba koja ostvaruje dobar odnos sa svojim učenicima te razgovara o različitim temama i razumljivo ih prenosi kroz grupne radove i slično. Idealan profesor započinje svoj sat vjeronauka molitvom te kratkim razgovorom sa učenicima nevezanim o nastavi. Na taj način profesor svojim učenicima daje do znanja da na njegovoj nastavi nema potrebe za strahom i stresom.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0975CFF-53AC-4B92-AC37-15455ED9D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-1241" r="19240" b="3031"/>
          <a:stretch/>
        </p:blipFill>
        <p:spPr>
          <a:xfrm rot="16200000">
            <a:off x="2528360" y="121478"/>
            <a:ext cx="4092607" cy="675263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764C6C7C-925D-4215-B5F7-C7A622918022}"/>
              </a:ext>
            </a:extLst>
          </p:cNvPr>
          <p:cNvSpPr/>
          <p:nvPr/>
        </p:nvSpPr>
        <p:spPr>
          <a:xfrm>
            <a:off x="1279139" y="3336169"/>
            <a:ext cx="7134824" cy="1387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Želim dobrog i upornog vjeroučitelja koji će nas učiti o Bogu i govoriti o Njemu. Želim da je pun razumijevanja i da je zabavan, da nas kroz zabavan način i šalu nauči o Bogu. Želim na vjeronauk dolaziti sa voljom i osmjehom na licu.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76A84FB-9AD3-45E1-A4A2-E243CE24A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4153" y="417642"/>
            <a:ext cx="5055835" cy="6741112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5116B7A6-8663-4914-94BC-962CB5F581A0}"/>
              </a:ext>
            </a:extLst>
          </p:cNvPr>
          <p:cNvSpPr/>
          <p:nvPr/>
        </p:nvSpPr>
        <p:spPr>
          <a:xfrm>
            <a:off x="1797724" y="3295655"/>
            <a:ext cx="7384473" cy="1080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 želim da moj vjeroučitelj bude šaljiv, pozitivan, da je na njegovom/njezinom satu bude pozitivna, vesela i šaljiva atmosfera i da kroz pozitivnu atmosferu učimo gradivo vjeronauka u srednjoj školi.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8122E58C-8594-45FF-A148-9DFFAF111EE8}"/>
              </a:ext>
            </a:extLst>
          </p:cNvPr>
          <p:cNvGrpSpPr/>
          <p:nvPr/>
        </p:nvGrpSpPr>
        <p:grpSpPr>
          <a:xfrm>
            <a:off x="1207663" y="447979"/>
            <a:ext cx="5576198" cy="654755"/>
            <a:chOff x="0" y="214462"/>
            <a:chExt cx="4017818" cy="6099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Pravokutnik: zaobljeni kutovi 16">
              <a:extLst>
                <a:ext uri="{FF2B5EF4-FFF2-40B4-BE49-F238E27FC236}">
                  <a16:creationId xmlns:a16="http://schemas.microsoft.com/office/drawing/2014/main" id="{1663419E-992A-4D2C-A9A8-09B26867244F}"/>
                </a:ext>
              </a:extLst>
            </p:cNvPr>
            <p:cNvSpPr/>
            <p:nvPr/>
          </p:nvSpPr>
          <p:spPr>
            <a:xfrm>
              <a:off x="0" y="214462"/>
              <a:ext cx="4017818" cy="60999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avokutnik: zaobljeni kutovi 4">
              <a:extLst>
                <a:ext uri="{FF2B5EF4-FFF2-40B4-BE49-F238E27FC236}">
                  <a16:creationId xmlns:a16="http://schemas.microsoft.com/office/drawing/2014/main" id="{FF6E6FE1-5DD2-4290-9A4E-F65770285866}"/>
                </a:ext>
              </a:extLst>
            </p:cNvPr>
            <p:cNvSpPr txBox="1"/>
            <p:nvPr/>
          </p:nvSpPr>
          <p:spPr>
            <a:xfrm>
              <a:off x="40207" y="214462"/>
              <a:ext cx="3937404" cy="451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8. Kakvog želim vjeroučitelja</a:t>
              </a:r>
              <a:endParaRPr lang="hr-HR" sz="2400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Slika 18">
            <a:extLst>
              <a:ext uri="{FF2B5EF4-FFF2-40B4-BE49-F238E27FC236}">
                <a16:creationId xmlns:a16="http://schemas.microsoft.com/office/drawing/2014/main" id="{1AEB6B4A-38B0-4B52-B3C1-1FC64BF8D52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1097" y="1033971"/>
            <a:ext cx="4216893" cy="5622523"/>
          </a:xfrm>
          <a:prstGeom prst="rect">
            <a:avLst/>
          </a:prstGeom>
        </p:spPr>
      </p:pic>
      <p:sp>
        <p:nvSpPr>
          <p:cNvPr id="20" name="Pravokutnik 19">
            <a:extLst>
              <a:ext uri="{FF2B5EF4-FFF2-40B4-BE49-F238E27FC236}">
                <a16:creationId xmlns:a16="http://schemas.microsoft.com/office/drawing/2014/main" id="{E93CC4FB-7A50-4C64-B99C-598DD26F9659}"/>
              </a:ext>
            </a:extLst>
          </p:cNvPr>
          <p:cNvSpPr/>
          <p:nvPr/>
        </p:nvSpPr>
        <p:spPr>
          <a:xfrm>
            <a:off x="3483615" y="3227338"/>
            <a:ext cx="6096000" cy="15610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želim da moj vjeroučitelj kroz zabavan i zanimljiv način poučava o vjeri. Vjeroučitelj koji daje svoj maksimum da učenicima bude što lakše i lakše na satu. Istovremeno želim da moj vjeroučitelj ozbiljno priča s učenicima o problemima, opasnostima s kojima se možemo suočiti. </a:t>
            </a:r>
          </a:p>
        </p:txBody>
      </p:sp>
      <p:graphicFrame>
        <p:nvGraphicFramePr>
          <p:cNvPr id="21" name="Dijagram 20">
            <a:extLst>
              <a:ext uri="{FF2B5EF4-FFF2-40B4-BE49-F238E27FC236}">
                <a16:creationId xmlns:a16="http://schemas.microsoft.com/office/drawing/2014/main" id="{9BA91030-D8A8-4C89-8573-103DA1317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557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E04AB77C-4A8D-4A4A-9CEF-9C48CE495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750982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utnik 2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7"/>
              </a:rPr>
              <a:t>https://docs.google.com/forms/d/1XVp7zz8nLmKRz8yWHw6ymK9PVhMaNJY55O6NuxHWWko/edit?usp=sharing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010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951719"/>
              </p:ext>
            </p:extLst>
          </p:nvPr>
        </p:nvGraphicFramePr>
        <p:xfrm>
          <a:off x="1219200" y="1244182"/>
          <a:ext cx="4618182" cy="119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Kako moliti Gospinu krunicu? | HK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67" y="2331481"/>
            <a:ext cx="4781666" cy="2779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0B642C5B-4F7D-4CBA-9548-DA904D7FA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80500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708070" y="3244334"/>
            <a:ext cx="4775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2"/>
              </a:rPr>
              <a:t>https://www.emaze.com/@AOTTICRLF/krini-put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1224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81A98931-FB00-41BA-83C0-1E1B0FC8E725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2"/>
              </a:rPr>
              <a:t>https://docs.google.com/forms/d/19ToU15p6rs9ye6J3ijlCtr5RROsJVMNg5_cQ8hOl8cQ/edit</a:t>
            </a:r>
            <a:r>
              <a:rPr lang="hr-HR" dirty="0"/>
              <a:t> 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1879C396-FC35-4F14-962E-E0BC705642A4}"/>
              </a:ext>
            </a:extLst>
          </p:cNvPr>
          <p:cNvSpPr/>
          <p:nvPr/>
        </p:nvSpPr>
        <p:spPr>
          <a:xfrm>
            <a:off x="1083734" y="18076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 Evaluacija predavanja - Vjeroučitelj pred izazovom današnjeg vremena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A5E0B9B1-0511-4005-90E5-C44555D05F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349407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224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59BEAED-C241-4D7C-A3CD-1544B7999512}"/>
              </a:ext>
            </a:extLst>
          </p:cNvPr>
          <p:cNvSpPr/>
          <p:nvPr/>
        </p:nvSpPr>
        <p:spPr>
          <a:xfrm>
            <a:off x="7762041" y="5363220"/>
            <a:ext cx="31752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75"/>
              </a:spcAft>
            </a:pP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Mihael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Pisačić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dipl. teolog</a:t>
            </a:r>
          </a:p>
        </p:txBody>
      </p:sp>
      <p:pic>
        <p:nvPicPr>
          <p:cNvPr id="2052" name="Picture 4" descr="MATEMATIKA U HRVATA KROZ POVIJEST - ppt скинути">
            <a:extLst>
              <a:ext uri="{FF2B5EF4-FFF2-40B4-BE49-F238E27FC236}">
                <a16:creationId xmlns:a16="http://schemas.microsoft.com/office/drawing/2014/main" id="{CB50C2B5-C8F5-46EB-AC49-E63B0B751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76" y="743289"/>
            <a:ext cx="4509856" cy="3382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C05D97BE-0D49-4E62-A7A6-37DE3D872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357295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682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id="{F78DBB1D-29A9-4DB5-95D5-62BDBF0C9E10}"/>
              </a:ext>
            </a:extLst>
          </p:cNvPr>
          <p:cNvSpPr/>
          <p:nvPr/>
        </p:nvSpPr>
        <p:spPr>
          <a:xfrm>
            <a:off x="544641" y="1993529"/>
            <a:ext cx="67408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Vjeroučitelj/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stručnjak koji sustavno i cjelovito upoznaje ljude s vjerom. </a:t>
            </a:r>
            <a:endParaRPr lang="hr-HR" sz="24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A9E320F7-475B-467B-929C-8A8D7E6D1095}"/>
              </a:ext>
            </a:extLst>
          </p:cNvPr>
          <p:cNvSpPr/>
          <p:nvPr/>
        </p:nvSpPr>
        <p:spPr>
          <a:xfrm>
            <a:off x="544641" y="4705691"/>
            <a:ext cx="69054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Podučava ih o temeljnim  vjerskim istinama i pomaže u usvajanju ljudskih i vjerskih vrednota.</a:t>
            </a:r>
            <a:endParaRPr lang="hr-HR" sz="2400" dirty="0"/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5DCAEB7D-2D04-4CB7-9BAF-8690416EDE9E}"/>
              </a:ext>
            </a:extLst>
          </p:cNvPr>
          <p:cNvSpPr/>
          <p:nvPr/>
        </p:nvSpPr>
        <p:spPr>
          <a:xfrm>
            <a:off x="3540926" y="3010148"/>
            <a:ext cx="589614" cy="1517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aphicFrame>
        <p:nvGraphicFramePr>
          <p:cNvPr id="9" name="Dijagram 8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494752"/>
              </p:ext>
            </p:extLst>
          </p:nvPr>
        </p:nvGraphicFramePr>
        <p:xfrm>
          <a:off x="546983" y="486801"/>
          <a:ext cx="4985599" cy="88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Stručnjak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38" y="1456257"/>
            <a:ext cx="2921410" cy="2921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A7FFE950-6BD6-4AC0-9877-DCD192C9C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005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id="{F8B1812F-39F9-4CC3-B26D-AD36199038B3}"/>
              </a:ext>
            </a:extLst>
          </p:cNvPr>
          <p:cNvSpPr/>
          <p:nvPr/>
        </p:nvSpPr>
        <p:spPr>
          <a:xfrm>
            <a:off x="943265" y="2687127"/>
            <a:ext cx="20762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Oduševljenje</a:t>
            </a:r>
            <a:endParaRPr lang="hr-HR" sz="28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F0A399F6-FF3A-45CE-96ED-A004BB55C356}"/>
              </a:ext>
            </a:extLst>
          </p:cNvPr>
          <p:cNvSpPr/>
          <p:nvPr/>
        </p:nvSpPr>
        <p:spPr>
          <a:xfrm>
            <a:off x="4309502" y="2675905"/>
            <a:ext cx="67254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Razdoblje svjesnijeg suočavanja </a:t>
            </a:r>
            <a:r>
              <a:rPr lang="hr-HR" sz="2400" dirty="0"/>
              <a:t>sa sve zahtjevnijim očekivanjima školskoga sustava.</a:t>
            </a:r>
          </a:p>
        </p:txBody>
      </p:sp>
      <p:sp>
        <p:nvSpPr>
          <p:cNvPr id="8" name="Strelica: zakrivljeno prema dolje 7">
            <a:extLst>
              <a:ext uri="{FF2B5EF4-FFF2-40B4-BE49-F238E27FC236}">
                <a16:creationId xmlns:a16="http://schemas.microsoft.com/office/drawing/2014/main" id="{1FF6048A-D610-4DD2-A909-1BD423A1C9EE}"/>
              </a:ext>
            </a:extLst>
          </p:cNvPr>
          <p:cNvSpPr/>
          <p:nvPr/>
        </p:nvSpPr>
        <p:spPr>
          <a:xfrm>
            <a:off x="2841920" y="1789988"/>
            <a:ext cx="2143593" cy="7195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AutoShape 6" descr="Oduševljenje - Psihoterapijske teme">
            <a:extLst>
              <a:ext uri="{FF2B5EF4-FFF2-40B4-BE49-F238E27FC236}">
                <a16:creationId xmlns:a16="http://schemas.microsoft.com/office/drawing/2014/main" id="{2763E5A8-D498-42D0-8070-AF8E2D8DFC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F9181DF-A245-4C93-B5A0-12A17D453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83" y="3387958"/>
            <a:ext cx="2857500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Bojimo se suočiti s istinom o sebi, a evo zašto bismo to trebali učiniti -  Book.hr">
            <a:extLst>
              <a:ext uri="{FF2B5EF4-FFF2-40B4-BE49-F238E27FC236}">
                <a16:creationId xmlns:a16="http://schemas.microsoft.com/office/drawing/2014/main" id="{40B10853-D73F-433D-82AF-1BE8ABA5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40" y="3673291"/>
            <a:ext cx="3472879" cy="2308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jagram 11">
            <a:extLst>
              <a:ext uri="{FF2B5EF4-FFF2-40B4-BE49-F238E27FC236}">
                <a16:creationId xmlns:a16="http://schemas.microsoft.com/office/drawing/2014/main" id="{819A2670-E2BA-456E-A52D-E14D1FCF4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jagram 12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073162"/>
              </p:ext>
            </p:extLst>
          </p:nvPr>
        </p:nvGraphicFramePr>
        <p:xfrm>
          <a:off x="546983" y="775855"/>
          <a:ext cx="4218981" cy="6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4718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088060"/>
              </p:ext>
            </p:extLst>
          </p:nvPr>
        </p:nvGraphicFramePr>
        <p:xfrm>
          <a:off x="1219200" y="1244183"/>
          <a:ext cx="5052291" cy="82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Tenderi - OG Port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57" y="2095902"/>
            <a:ext cx="4157807" cy="2666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2DB1317F-BC51-4C47-85B9-0D3B3DD04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25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F1F64F52-F3B3-4FDC-A22E-FC66DBCF2AD5}"/>
              </a:ext>
            </a:extLst>
          </p:cNvPr>
          <p:cNvSpPr/>
          <p:nvPr/>
        </p:nvSpPr>
        <p:spPr>
          <a:xfrm>
            <a:off x="428979" y="3013501"/>
            <a:ext cx="32735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Vjeroučitelj bi prije svega trebao dobro poznavati VJERU.</a:t>
            </a:r>
            <a:endParaRPr lang="hr-HR" sz="24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1734EE2-9942-42AB-978C-519606CC9B8E}"/>
              </a:ext>
            </a:extLst>
          </p:cNvPr>
          <p:cNvSpPr/>
          <p:nvPr/>
        </p:nvSpPr>
        <p:spPr>
          <a:xfrm>
            <a:off x="5310910" y="3052893"/>
            <a:ext cx="6096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Vjeroučitelj u školi podučava djecu vjeri te radi na sustavnom upoznavanju, čuvanju i razvijanju učenikova vjerskog i kulturnog identiteta. </a:t>
            </a:r>
            <a:endParaRPr lang="hr-HR" sz="2400" dirty="0"/>
          </a:p>
        </p:txBody>
      </p:sp>
      <p:sp>
        <p:nvSpPr>
          <p:cNvPr id="6" name="Strelica: pruge udesno 5">
            <a:extLst>
              <a:ext uri="{FF2B5EF4-FFF2-40B4-BE49-F238E27FC236}">
                <a16:creationId xmlns:a16="http://schemas.microsoft.com/office/drawing/2014/main" id="{3E2F3586-AADB-4D2C-89CB-EE1810842466}"/>
              </a:ext>
            </a:extLst>
          </p:cNvPr>
          <p:cNvSpPr/>
          <p:nvPr/>
        </p:nvSpPr>
        <p:spPr>
          <a:xfrm>
            <a:off x="3781913" y="3221250"/>
            <a:ext cx="1449654" cy="7848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ED17258A-5D77-4237-92FF-333FAD42C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jagram 8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179066"/>
              </p:ext>
            </p:extLst>
          </p:nvPr>
        </p:nvGraphicFramePr>
        <p:xfrm>
          <a:off x="546983" y="486801"/>
          <a:ext cx="4985599" cy="88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64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/>
          </p:nvPr>
        </p:nvGraphicFramePr>
        <p:xfrm>
          <a:off x="369454" y="249381"/>
          <a:ext cx="4479637" cy="6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blačić sa strelicom dolje 7">
            <a:extLst>
              <a:ext uri="{FF2B5EF4-FFF2-40B4-BE49-F238E27FC236}">
                <a16:creationId xmlns:a16="http://schemas.microsoft.com/office/drawing/2014/main" id="{A0426145-CFF0-4947-BE3E-7B8B6E71B684}"/>
              </a:ext>
            </a:extLst>
          </p:cNvPr>
          <p:cNvSpPr/>
          <p:nvPr/>
        </p:nvSpPr>
        <p:spPr>
          <a:xfrm>
            <a:off x="1375232" y="1636006"/>
            <a:ext cx="3620656" cy="2714052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I N F E R I O R N O S T</a:t>
            </a:r>
          </a:p>
        </p:txBody>
      </p:sp>
      <p:pic>
        <p:nvPicPr>
          <p:cNvPr id="15" name="Picture 2" descr="Inferiornost | Veliki Rečnik">
            <a:extLst>
              <a:ext uri="{FF2B5EF4-FFF2-40B4-BE49-F238E27FC236}">
                <a16:creationId xmlns:a16="http://schemas.microsoft.com/office/drawing/2014/main" id="{DC044D23-93FB-42FC-A524-3E0881A9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46" y="932872"/>
            <a:ext cx="4119419" cy="3092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id="{FBB4EE64-9155-4725-AF97-A12E27843F89}"/>
              </a:ext>
            </a:extLst>
          </p:cNvPr>
          <p:cNvSpPr/>
          <p:nvPr/>
        </p:nvSpPr>
        <p:spPr>
          <a:xfrm>
            <a:off x="475986" y="4513758"/>
            <a:ext cx="8580582" cy="882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r-HR" sz="24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Inferiornost</a:t>
            </a:r>
            <a:r>
              <a:rPr lang="hr-HR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ili </a:t>
            </a:r>
            <a:r>
              <a:rPr lang="hr-HR" sz="24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kompleks inferiornosti</a:t>
            </a:r>
            <a:r>
              <a:rPr lang="hr-HR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osoba ima osjećaj da je manje </a:t>
            </a:r>
            <a:r>
              <a:rPr lang="hr-HR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vrijednija</a:t>
            </a:r>
            <a:r>
              <a:rPr lang="hr-HR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nego neka druga osoba.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Dijagram 17">
            <a:extLst>
              <a:ext uri="{FF2B5EF4-FFF2-40B4-BE49-F238E27FC236}">
                <a16:creationId xmlns:a16="http://schemas.microsoft.com/office/drawing/2014/main" id="{68C05E61-1056-46B7-86A2-E2BE0AE32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034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9DF8BAC7-E2BD-41EF-A578-BCD621F70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14403"/>
              </p:ext>
            </p:extLst>
          </p:nvPr>
        </p:nvGraphicFramePr>
        <p:xfrm>
          <a:off x="369454" y="163783"/>
          <a:ext cx="4479637" cy="76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avokutnik 5"/>
          <p:cNvSpPr/>
          <p:nvPr/>
        </p:nvSpPr>
        <p:spPr>
          <a:xfrm>
            <a:off x="623456" y="2714672"/>
            <a:ext cx="440982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Simptomi i karakteristike inferiornosti:</a:t>
            </a:r>
          </a:p>
        </p:txBody>
      </p:sp>
      <p:sp>
        <p:nvSpPr>
          <p:cNvPr id="7" name="Pravokutnik 6"/>
          <p:cNvSpPr/>
          <p:nvPr/>
        </p:nvSpPr>
        <p:spPr>
          <a:xfrm>
            <a:off x="6206836" y="1823316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izuzetna stidljivost u različitim društvenim kontekstima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6685316" y="2693279"/>
            <a:ext cx="422101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poteškoće u donošenju odluka</a:t>
            </a:r>
            <a:endParaRPr lang="hr-H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685316" y="3387330"/>
            <a:ext cx="354456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osjećaj da ne živimo s drugima</a:t>
            </a:r>
            <a:endParaRPr lang="hr-H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6685316" y="4156117"/>
            <a:ext cx="31598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nedostatak vlastitih kriterija</a:t>
            </a:r>
            <a:endParaRPr lang="hr-H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Ravni poveznik sa strelicom 11"/>
          <p:cNvCxnSpPr/>
          <p:nvPr/>
        </p:nvCxnSpPr>
        <p:spPr>
          <a:xfrm flipV="1">
            <a:off x="5295879" y="2007982"/>
            <a:ext cx="718087" cy="607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>
            <a:cxnSpLocks/>
          </p:cNvCxnSpPr>
          <p:nvPr/>
        </p:nvCxnSpPr>
        <p:spPr>
          <a:xfrm>
            <a:off x="5295879" y="2826267"/>
            <a:ext cx="1126837" cy="4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>
            <a:cxnSpLocks/>
          </p:cNvCxnSpPr>
          <p:nvPr/>
        </p:nvCxnSpPr>
        <p:spPr>
          <a:xfrm>
            <a:off x="5295878" y="3123481"/>
            <a:ext cx="1126837" cy="413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/>
          <p:nvPr/>
        </p:nvCxnSpPr>
        <p:spPr>
          <a:xfrm>
            <a:off x="5249696" y="3475592"/>
            <a:ext cx="1173019" cy="804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7F262BE6-1331-4C5F-8442-DD362FFAA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069676"/>
              </p:ext>
            </p:extLst>
          </p:nvPr>
        </p:nvGraphicFramePr>
        <p:xfrm>
          <a:off x="8914757" y="163782"/>
          <a:ext cx="2933816" cy="25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715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714</TotalTime>
  <Words>1146</Words>
  <Application>Microsoft Office PowerPoint</Application>
  <PresentationFormat>Široki zaslon</PresentationFormat>
  <Paragraphs>133</Paragraphs>
  <Slides>32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7" baseType="lpstr">
      <vt:lpstr>Arial</vt:lpstr>
      <vt:lpstr>Calibri</vt:lpstr>
      <vt:lpstr>Gill Sans MT</vt:lpstr>
      <vt:lpstr>Times New Roman</vt:lpstr>
      <vt:lpstr>Galerija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Zbornica</dc:creator>
  <cp:lastModifiedBy>Zbornica</cp:lastModifiedBy>
  <cp:revision>66</cp:revision>
  <dcterms:created xsi:type="dcterms:W3CDTF">2021-10-28T06:55:21Z</dcterms:created>
  <dcterms:modified xsi:type="dcterms:W3CDTF">2023-09-05T10:17:54Z</dcterms:modified>
</cp:coreProperties>
</file>