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6CC9D-B7E7-4320-9977-541FB92573C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FD2BAA-F04B-4BA5-8DDF-1E97777EF5E6}">
      <dgm:prSet/>
      <dgm:spPr/>
      <dgm:t>
        <a:bodyPr/>
        <a:lstStyle/>
        <a:p>
          <a:r>
            <a:rPr lang="hr-HR" b="1" dirty="0"/>
            <a:t>pri skladištenju  brašna u neodgovarajućim   neodgovarajućim uvjetima dolazi do razvoja plijesni, bakterija i pojava štetočina</a:t>
          </a:r>
          <a:endParaRPr lang="en-US" b="1" dirty="0"/>
        </a:p>
      </dgm:t>
    </dgm:pt>
    <dgm:pt modelId="{E926D2AC-10C4-4C1C-8EA3-816274D966B4}" type="parTrans" cxnId="{DE55D741-5D78-4727-A31E-F2F2ADE21387}">
      <dgm:prSet/>
      <dgm:spPr/>
      <dgm:t>
        <a:bodyPr/>
        <a:lstStyle/>
        <a:p>
          <a:endParaRPr lang="en-US"/>
        </a:p>
      </dgm:t>
    </dgm:pt>
    <dgm:pt modelId="{7F084761-6BDD-4C74-838F-D7CD587EAD23}" type="sibTrans" cxnId="{DE55D741-5D78-4727-A31E-F2F2ADE21387}">
      <dgm:prSet/>
      <dgm:spPr/>
      <dgm:t>
        <a:bodyPr/>
        <a:lstStyle/>
        <a:p>
          <a:endParaRPr lang="en-US"/>
        </a:p>
      </dgm:t>
    </dgm:pt>
    <dgm:pt modelId="{C4176B1C-336F-46D6-87C7-C3238A312D6E}">
      <dgm:prSet/>
      <dgm:spPr/>
      <dgm:t>
        <a:bodyPr/>
        <a:lstStyle/>
        <a:p>
          <a:r>
            <a:rPr lang="hr-HR" b="1" dirty="0"/>
            <a:t>mikroorganizmi  mijenjaju kemijska i fizička svojstva brašna, a štetočine ga zagađuju i mogu izazvati razna oboljenja</a:t>
          </a:r>
          <a:endParaRPr lang="en-US" b="1" dirty="0"/>
        </a:p>
      </dgm:t>
    </dgm:pt>
    <dgm:pt modelId="{0B4753C5-6A8C-40F7-8C17-7655E547AF3E}" type="parTrans" cxnId="{5AA6B53B-D23D-4CF8-94C8-659A6146E08B}">
      <dgm:prSet/>
      <dgm:spPr/>
      <dgm:t>
        <a:bodyPr/>
        <a:lstStyle/>
        <a:p>
          <a:endParaRPr lang="en-US"/>
        </a:p>
      </dgm:t>
    </dgm:pt>
    <dgm:pt modelId="{1CD59D6C-2D5C-4AB5-9C7E-BCBE2796899B}" type="sibTrans" cxnId="{5AA6B53B-D23D-4CF8-94C8-659A6146E08B}">
      <dgm:prSet/>
      <dgm:spPr/>
      <dgm:t>
        <a:bodyPr/>
        <a:lstStyle/>
        <a:p>
          <a:endParaRPr lang="en-US"/>
        </a:p>
      </dgm:t>
    </dgm:pt>
    <dgm:pt modelId="{DDB4549F-3345-4B95-B6EC-A96E06ABA938}" type="pres">
      <dgm:prSet presAssocID="{4F46CC9D-B7E7-4320-9977-541FB92573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E53842-9366-43FA-91BC-B555B93F1D25}" type="pres">
      <dgm:prSet presAssocID="{D9FD2BAA-F04B-4BA5-8DDF-1E97777EF5E6}" presName="hierRoot1" presStyleCnt="0">
        <dgm:presLayoutVars>
          <dgm:hierBranch val="init"/>
        </dgm:presLayoutVars>
      </dgm:prSet>
      <dgm:spPr/>
    </dgm:pt>
    <dgm:pt modelId="{01450537-8559-4268-A538-870D0214AB52}" type="pres">
      <dgm:prSet presAssocID="{D9FD2BAA-F04B-4BA5-8DDF-1E97777EF5E6}" presName="rootComposite1" presStyleCnt="0"/>
      <dgm:spPr/>
    </dgm:pt>
    <dgm:pt modelId="{2F765F58-B53A-45DF-831D-50DFD5A273C7}" type="pres">
      <dgm:prSet presAssocID="{D9FD2BAA-F04B-4BA5-8DDF-1E97777EF5E6}" presName="rootText1" presStyleLbl="node0" presStyleIdx="0" presStyleCnt="2">
        <dgm:presLayoutVars>
          <dgm:chPref val="3"/>
        </dgm:presLayoutVars>
      </dgm:prSet>
      <dgm:spPr/>
    </dgm:pt>
    <dgm:pt modelId="{7758C58A-39F9-4EFF-9190-780191A82201}" type="pres">
      <dgm:prSet presAssocID="{D9FD2BAA-F04B-4BA5-8DDF-1E97777EF5E6}" presName="rootConnector1" presStyleLbl="node1" presStyleIdx="0" presStyleCnt="0"/>
      <dgm:spPr/>
    </dgm:pt>
    <dgm:pt modelId="{6C5BDD3B-B036-4D01-A2DC-9AE158F1E3CF}" type="pres">
      <dgm:prSet presAssocID="{D9FD2BAA-F04B-4BA5-8DDF-1E97777EF5E6}" presName="hierChild2" presStyleCnt="0"/>
      <dgm:spPr/>
    </dgm:pt>
    <dgm:pt modelId="{282B41F2-CDD1-4450-AEDF-EA3E1257B50A}" type="pres">
      <dgm:prSet presAssocID="{D9FD2BAA-F04B-4BA5-8DDF-1E97777EF5E6}" presName="hierChild3" presStyleCnt="0"/>
      <dgm:spPr/>
    </dgm:pt>
    <dgm:pt modelId="{6EEB9109-B4B2-4584-B636-C136016E9B5A}" type="pres">
      <dgm:prSet presAssocID="{C4176B1C-336F-46D6-87C7-C3238A312D6E}" presName="hierRoot1" presStyleCnt="0">
        <dgm:presLayoutVars>
          <dgm:hierBranch val="init"/>
        </dgm:presLayoutVars>
      </dgm:prSet>
      <dgm:spPr/>
    </dgm:pt>
    <dgm:pt modelId="{DEAE46DB-3132-4AB4-B078-FAB2A3EA9AD0}" type="pres">
      <dgm:prSet presAssocID="{C4176B1C-336F-46D6-87C7-C3238A312D6E}" presName="rootComposite1" presStyleCnt="0"/>
      <dgm:spPr/>
    </dgm:pt>
    <dgm:pt modelId="{1AB5CB24-5358-46D4-A8BB-8D08B0640CB1}" type="pres">
      <dgm:prSet presAssocID="{C4176B1C-336F-46D6-87C7-C3238A312D6E}" presName="rootText1" presStyleLbl="node0" presStyleIdx="1" presStyleCnt="2">
        <dgm:presLayoutVars>
          <dgm:chPref val="3"/>
        </dgm:presLayoutVars>
      </dgm:prSet>
      <dgm:spPr/>
    </dgm:pt>
    <dgm:pt modelId="{42C9ACDE-7403-46C7-8B3D-DF0B8EA4B07A}" type="pres">
      <dgm:prSet presAssocID="{C4176B1C-336F-46D6-87C7-C3238A312D6E}" presName="rootConnector1" presStyleLbl="node1" presStyleIdx="0" presStyleCnt="0"/>
      <dgm:spPr/>
    </dgm:pt>
    <dgm:pt modelId="{B45C7472-262E-41B4-805D-AE2EAA577616}" type="pres">
      <dgm:prSet presAssocID="{C4176B1C-336F-46D6-87C7-C3238A312D6E}" presName="hierChild2" presStyleCnt="0"/>
      <dgm:spPr/>
    </dgm:pt>
    <dgm:pt modelId="{7D5FA611-C5BE-48DE-A6C3-A822B06CC2AE}" type="pres">
      <dgm:prSet presAssocID="{C4176B1C-336F-46D6-87C7-C3238A312D6E}" presName="hierChild3" presStyleCnt="0"/>
      <dgm:spPr/>
    </dgm:pt>
  </dgm:ptLst>
  <dgm:cxnLst>
    <dgm:cxn modelId="{6DC1EC0D-5A3D-4C8F-A244-F1B5D47BF465}" type="presOf" srcId="{D9FD2BAA-F04B-4BA5-8DDF-1E97777EF5E6}" destId="{7758C58A-39F9-4EFF-9190-780191A82201}" srcOrd="1" destOrd="0" presId="urn:microsoft.com/office/officeart/2009/3/layout/HorizontalOrganizationChart"/>
    <dgm:cxn modelId="{5AA6B53B-D23D-4CF8-94C8-659A6146E08B}" srcId="{4F46CC9D-B7E7-4320-9977-541FB92573C8}" destId="{C4176B1C-336F-46D6-87C7-C3238A312D6E}" srcOrd="1" destOrd="0" parTransId="{0B4753C5-6A8C-40F7-8C17-7655E547AF3E}" sibTransId="{1CD59D6C-2D5C-4AB5-9C7E-BCBE2796899B}"/>
    <dgm:cxn modelId="{DE55D741-5D78-4727-A31E-F2F2ADE21387}" srcId="{4F46CC9D-B7E7-4320-9977-541FB92573C8}" destId="{D9FD2BAA-F04B-4BA5-8DDF-1E97777EF5E6}" srcOrd="0" destOrd="0" parTransId="{E926D2AC-10C4-4C1C-8EA3-816274D966B4}" sibTransId="{7F084761-6BDD-4C74-838F-D7CD587EAD23}"/>
    <dgm:cxn modelId="{840D5650-9128-467B-8602-24E5B6EEAFA2}" type="presOf" srcId="{D9FD2BAA-F04B-4BA5-8DDF-1E97777EF5E6}" destId="{2F765F58-B53A-45DF-831D-50DFD5A273C7}" srcOrd="0" destOrd="0" presId="urn:microsoft.com/office/officeart/2009/3/layout/HorizontalOrganizationChart"/>
    <dgm:cxn modelId="{60C0C8A3-1991-4CCE-A4F4-EBE18BFB3AE3}" type="presOf" srcId="{C4176B1C-336F-46D6-87C7-C3238A312D6E}" destId="{1AB5CB24-5358-46D4-A8BB-8D08B0640CB1}" srcOrd="0" destOrd="0" presId="urn:microsoft.com/office/officeart/2009/3/layout/HorizontalOrganizationChart"/>
    <dgm:cxn modelId="{5A7288E5-FF5A-4D82-962C-90553428BE7E}" type="presOf" srcId="{4F46CC9D-B7E7-4320-9977-541FB92573C8}" destId="{DDB4549F-3345-4B95-B6EC-A96E06ABA938}" srcOrd="0" destOrd="0" presId="urn:microsoft.com/office/officeart/2009/3/layout/HorizontalOrganizationChart"/>
    <dgm:cxn modelId="{080F5AF3-6F72-4ACE-9E8D-92CCA49925DA}" type="presOf" srcId="{C4176B1C-336F-46D6-87C7-C3238A312D6E}" destId="{42C9ACDE-7403-46C7-8B3D-DF0B8EA4B07A}" srcOrd="1" destOrd="0" presId="urn:microsoft.com/office/officeart/2009/3/layout/HorizontalOrganizationChart"/>
    <dgm:cxn modelId="{942C7672-3DC0-4F0C-92A5-BBE8E2FDBAC5}" type="presParOf" srcId="{DDB4549F-3345-4B95-B6EC-A96E06ABA938}" destId="{68E53842-9366-43FA-91BC-B555B93F1D25}" srcOrd="0" destOrd="0" presId="urn:microsoft.com/office/officeart/2009/3/layout/HorizontalOrganizationChart"/>
    <dgm:cxn modelId="{3B7736A7-6F32-46CF-A2AC-A18F8D0EDB01}" type="presParOf" srcId="{68E53842-9366-43FA-91BC-B555B93F1D25}" destId="{01450537-8559-4268-A538-870D0214AB52}" srcOrd="0" destOrd="0" presId="urn:microsoft.com/office/officeart/2009/3/layout/HorizontalOrganizationChart"/>
    <dgm:cxn modelId="{B402C717-3826-4D83-A847-653C095F657A}" type="presParOf" srcId="{01450537-8559-4268-A538-870D0214AB52}" destId="{2F765F58-B53A-45DF-831D-50DFD5A273C7}" srcOrd="0" destOrd="0" presId="urn:microsoft.com/office/officeart/2009/3/layout/HorizontalOrganizationChart"/>
    <dgm:cxn modelId="{3A5B311A-A74D-4309-B5C2-7EFF952FFB99}" type="presParOf" srcId="{01450537-8559-4268-A538-870D0214AB52}" destId="{7758C58A-39F9-4EFF-9190-780191A82201}" srcOrd="1" destOrd="0" presId="urn:microsoft.com/office/officeart/2009/3/layout/HorizontalOrganizationChart"/>
    <dgm:cxn modelId="{596D3F52-FCF8-49FA-93BB-7C2D691B81B3}" type="presParOf" srcId="{68E53842-9366-43FA-91BC-B555B93F1D25}" destId="{6C5BDD3B-B036-4D01-A2DC-9AE158F1E3CF}" srcOrd="1" destOrd="0" presId="urn:microsoft.com/office/officeart/2009/3/layout/HorizontalOrganizationChart"/>
    <dgm:cxn modelId="{12987E29-5A47-4E0E-A81C-9353691B5622}" type="presParOf" srcId="{68E53842-9366-43FA-91BC-B555B93F1D25}" destId="{282B41F2-CDD1-4450-AEDF-EA3E1257B50A}" srcOrd="2" destOrd="0" presId="urn:microsoft.com/office/officeart/2009/3/layout/HorizontalOrganizationChart"/>
    <dgm:cxn modelId="{7436712C-AC33-4664-BBC4-E09C02A3B30A}" type="presParOf" srcId="{DDB4549F-3345-4B95-B6EC-A96E06ABA938}" destId="{6EEB9109-B4B2-4584-B636-C136016E9B5A}" srcOrd="1" destOrd="0" presId="urn:microsoft.com/office/officeart/2009/3/layout/HorizontalOrganizationChart"/>
    <dgm:cxn modelId="{5AF439E6-D69F-414F-9F26-0E7D47979036}" type="presParOf" srcId="{6EEB9109-B4B2-4584-B636-C136016E9B5A}" destId="{DEAE46DB-3132-4AB4-B078-FAB2A3EA9AD0}" srcOrd="0" destOrd="0" presId="urn:microsoft.com/office/officeart/2009/3/layout/HorizontalOrganizationChart"/>
    <dgm:cxn modelId="{853AAD4C-DC4B-4913-9F9A-6DF220022DAE}" type="presParOf" srcId="{DEAE46DB-3132-4AB4-B078-FAB2A3EA9AD0}" destId="{1AB5CB24-5358-46D4-A8BB-8D08B0640CB1}" srcOrd="0" destOrd="0" presId="urn:microsoft.com/office/officeart/2009/3/layout/HorizontalOrganizationChart"/>
    <dgm:cxn modelId="{D3E6E044-3279-4F50-ABD4-0AD34E877F66}" type="presParOf" srcId="{DEAE46DB-3132-4AB4-B078-FAB2A3EA9AD0}" destId="{42C9ACDE-7403-46C7-8B3D-DF0B8EA4B07A}" srcOrd="1" destOrd="0" presId="urn:microsoft.com/office/officeart/2009/3/layout/HorizontalOrganizationChart"/>
    <dgm:cxn modelId="{D0D5CE0B-9D0B-422D-A057-6BDCFBE73C5A}" type="presParOf" srcId="{6EEB9109-B4B2-4584-B636-C136016E9B5A}" destId="{B45C7472-262E-41B4-805D-AE2EAA577616}" srcOrd="1" destOrd="0" presId="urn:microsoft.com/office/officeart/2009/3/layout/HorizontalOrganizationChart"/>
    <dgm:cxn modelId="{FC3F9073-1CE9-4360-93DF-DB1C5E675AEF}" type="presParOf" srcId="{6EEB9109-B4B2-4584-B636-C136016E9B5A}" destId="{7D5FA611-C5BE-48DE-A6C3-A822B06CC2A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5F58-B53A-45DF-831D-50DFD5A273C7}">
      <dsp:nvSpPr>
        <dsp:cNvPr id="0" name=""/>
        <dsp:cNvSpPr/>
      </dsp:nvSpPr>
      <dsp:spPr>
        <a:xfrm>
          <a:off x="773" y="504735"/>
          <a:ext cx="6335621" cy="19323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1" kern="1200" dirty="0"/>
            <a:t>pri skladištenju  brašna u neodgovarajućim   neodgovarajućim uvjetima dolazi do razvoja plijesni, bakterija i pojava štetočina</a:t>
          </a:r>
          <a:endParaRPr lang="en-US" sz="2900" b="1" kern="1200" dirty="0"/>
        </a:p>
      </dsp:txBody>
      <dsp:txXfrm>
        <a:off x="773" y="504735"/>
        <a:ext cx="6335621" cy="1932364"/>
      </dsp:txXfrm>
    </dsp:sp>
    <dsp:sp modelId="{1AB5CB24-5358-46D4-A8BB-8D08B0640CB1}">
      <dsp:nvSpPr>
        <dsp:cNvPr id="0" name=""/>
        <dsp:cNvSpPr/>
      </dsp:nvSpPr>
      <dsp:spPr>
        <a:xfrm>
          <a:off x="773" y="3229053"/>
          <a:ext cx="6335621" cy="19323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1" kern="1200" dirty="0"/>
            <a:t>mikroorganizmi  mijenjaju kemijska i fizička svojstva brašna, a štetočine ga zagađuju i mogu izazvati razna oboljenja</a:t>
          </a:r>
          <a:endParaRPr lang="en-US" sz="2900" b="1" kern="1200" dirty="0"/>
        </a:p>
      </dsp:txBody>
      <dsp:txXfrm>
        <a:off x="773" y="3229053"/>
        <a:ext cx="6335621" cy="1932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58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97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0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049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55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66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19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4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59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8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80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71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4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4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81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35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86B6-7382-435A-9729-B2950A47E7B4}" type="datetimeFigureOut">
              <a:rPr lang="hr-HR" smtClean="0"/>
              <a:t>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1344954-9260-42DC-8B27-9D4C9D46A9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86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ordwall.net/hr/resource/5051441/biologija/virusi-i-bakterije-qui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85BB74-8A85-446C-BAD3-91D8F1F77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5724" y="312683"/>
            <a:ext cx="8547688" cy="3265542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3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Zanimanje </a:t>
            </a:r>
            <a: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PEKAR</a:t>
            </a:r>
            <a:b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sz="3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Nastavni predmet</a:t>
            </a:r>
            <a: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PROIZVODNI PROCESI U PEKARSTVU I</a:t>
            </a:r>
            <a:b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3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  <a: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2P</a:t>
            </a:r>
            <a:b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3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 nastavne jedinice</a:t>
            </a:r>
            <a:r>
              <a:rPr lang="hr-H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MIKROORGANIZMI I ŠTETOČINE U BRAŠNU</a:t>
            </a:r>
            <a:br>
              <a:rPr lang="hr-H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solidFill>
                <a:srgbClr val="FFFFFF"/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09770E61-7534-4A72-A097-5E38B2527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10245662" cy="1096899"/>
          </a:xfrm>
        </p:spPr>
        <p:txBody>
          <a:bodyPr>
            <a:normAutofit/>
          </a:bodyPr>
          <a:lstStyle/>
          <a:p>
            <a:r>
              <a:rPr lang="hr-HR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pripremila</a:t>
            </a: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Sanja Banfić – Kontrec, </a:t>
            </a:r>
            <a:r>
              <a:rPr lang="hr-HR" sz="24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dipl.ing.prof.savjetnik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6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63" name="Isosceles Triangle 616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6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67" name="Isosceles Triangle 616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69" name="Freeform: Shape 616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8330B1-99E3-4D0C-ACB5-E8FCA610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386" y="23112"/>
            <a:ext cx="3631324" cy="1545712"/>
          </a:xfrm>
        </p:spPr>
        <p:txBody>
          <a:bodyPr anchor="ctr">
            <a:normAutofit/>
          </a:bodyPr>
          <a:lstStyle/>
          <a:p>
            <a:r>
              <a:rPr lang="hr-HR" b="1" u="sng" dirty="0">
                <a:solidFill>
                  <a:srgbClr val="FFFFFF"/>
                </a:solidFill>
              </a:rPr>
              <a:t>CRNI BRAŠNAR</a:t>
            </a:r>
          </a:p>
        </p:txBody>
      </p:sp>
      <p:pic>
        <p:nvPicPr>
          <p:cNvPr id="6146" name="Picture 2" descr="brašnar | Proleksis enciklopedija">
            <a:extLst>
              <a:ext uri="{FF2B5EF4-FFF2-40B4-BE49-F238E27FC236}">
                <a16:creationId xmlns:a16="http://schemas.microsoft.com/office/drawing/2014/main" id="{C06A271D-5D20-46EE-B814-B5096B0A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1853604"/>
            <a:ext cx="3856774" cy="32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88EC3D-292D-461B-8E7D-7AE05D03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805" y="1568824"/>
            <a:ext cx="5497082" cy="4649196"/>
          </a:xfrm>
        </p:spPr>
        <p:txBody>
          <a:bodyPr anchor="t">
            <a:noAutofit/>
          </a:bodyPr>
          <a:lstStyle/>
          <a:p>
            <a:r>
              <a:rPr lang="hr-HR" sz="2800" b="1" dirty="0">
                <a:solidFill>
                  <a:srgbClr val="FFFFFF"/>
                </a:solidFill>
              </a:rPr>
              <a:t>dugačak je 6 – 11 mm</a:t>
            </a:r>
          </a:p>
          <a:p>
            <a:r>
              <a:rPr lang="hr-HR" sz="2800" b="1" dirty="0">
                <a:solidFill>
                  <a:srgbClr val="FFFFFF"/>
                </a:solidFill>
              </a:rPr>
              <a:t>na gornjoj strani je crno smeđe boje, a na donjoj strani crveno smeđe boje</a:t>
            </a:r>
          </a:p>
          <a:p>
            <a:r>
              <a:rPr lang="hr-HR" sz="2800" b="1" dirty="0">
                <a:solidFill>
                  <a:srgbClr val="FFFFFF"/>
                </a:solidFill>
              </a:rPr>
              <a:t>nalazi se u skladištu</a:t>
            </a:r>
          </a:p>
          <a:p>
            <a:r>
              <a:rPr lang="hr-HR" sz="2800" b="1" dirty="0">
                <a:solidFill>
                  <a:srgbClr val="FFFFFF"/>
                </a:solidFill>
              </a:rPr>
              <a:t>hrani se pšeničnim brašnom, a nađen je i u tvornici tjestenina i keksa</a:t>
            </a:r>
          </a:p>
        </p:txBody>
      </p:sp>
    </p:spTree>
    <p:extLst>
      <p:ext uri="{BB962C8B-B14F-4D97-AF65-F5344CB8AC3E}">
        <p14:creationId xmlns:p14="http://schemas.microsoft.com/office/powerpoint/2010/main" val="37081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B4EAB-2967-4526-A677-9778EE7A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70" y="23151"/>
            <a:ext cx="5498361" cy="1320800"/>
          </a:xfrm>
        </p:spPr>
        <p:txBody>
          <a:bodyPr anchor="ctr">
            <a:normAutofit/>
          </a:bodyPr>
          <a:lstStyle/>
          <a:p>
            <a:r>
              <a:rPr lang="hr-HR" b="1" u="sng" dirty="0"/>
              <a:t>BRAŠNENI MOLJAC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CFD5D6-0B6C-4D82-9ACF-9B25063C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72" y="1343951"/>
            <a:ext cx="5659616" cy="5101673"/>
          </a:xfrm>
        </p:spPr>
        <p:txBody>
          <a:bodyPr>
            <a:normAutofit/>
          </a:bodyPr>
          <a:lstStyle/>
          <a:p>
            <a:r>
              <a:rPr lang="hr-HR" sz="2800" b="1" dirty="0"/>
              <a:t>je leptir dugačak 10 – 14 mm, olovno sive boje</a:t>
            </a:r>
          </a:p>
          <a:p>
            <a:r>
              <a:rPr lang="hr-HR" sz="2800" b="1" dirty="0"/>
              <a:t>ženka polaže jaja u brašno iz kojih izlazi gusjenica, a ona se kasnije opet pretvori u leptira</a:t>
            </a:r>
          </a:p>
          <a:p>
            <a:r>
              <a:rPr lang="hr-HR" sz="2800" b="1" dirty="0"/>
              <a:t>zaraženost se lako uočava po velikim grudama brašna, paučinastim nitima i izmetu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170" name="Picture 2" descr="Plodia interpunctella – bakrenasti moljac">
            <a:extLst>
              <a:ext uri="{FF2B5EF4-FFF2-40B4-BE49-F238E27FC236}">
                <a16:creationId xmlns:a16="http://schemas.microsoft.com/office/drawing/2014/main" id="{79825C77-83AA-4EA4-9C4C-7105D3590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6050"/>
          <a:stretch/>
        </p:blipFill>
        <p:spPr bwMode="auto">
          <a:xfrm>
            <a:off x="7862047" y="148403"/>
            <a:ext cx="3815940" cy="26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rasneni moljac | Štetočine | Insekti | Ekozaštita">
            <a:extLst>
              <a:ext uri="{FF2B5EF4-FFF2-40B4-BE49-F238E27FC236}">
                <a16:creationId xmlns:a16="http://schemas.microsoft.com/office/drawing/2014/main" id="{2BC56F75-BBA9-42E0-901B-BE8D4396E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5459"/>
          <a:stretch/>
        </p:blipFill>
        <p:spPr bwMode="auto">
          <a:xfrm>
            <a:off x="8159269" y="2985667"/>
            <a:ext cx="3390159" cy="328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9C7A768-94A1-4A24-A7D4-D54F5C0C8121}"/>
              </a:ext>
            </a:extLst>
          </p:cNvPr>
          <p:cNvSpPr txBox="1"/>
          <p:nvPr/>
        </p:nvSpPr>
        <p:spPr>
          <a:xfrm>
            <a:off x="8900091" y="2463745"/>
            <a:ext cx="19085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ŽITNI MOLJAC</a:t>
            </a:r>
            <a:endParaRPr lang="hr-H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7A5C9F7-C9D2-4416-809A-9C4B05A54701}"/>
              </a:ext>
            </a:extLst>
          </p:cNvPr>
          <p:cNvSpPr txBox="1"/>
          <p:nvPr/>
        </p:nvSpPr>
        <p:spPr>
          <a:xfrm>
            <a:off x="8206948" y="6169425"/>
            <a:ext cx="4910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BRAŠNENI PLAMENAC ( MOLJAC) </a:t>
            </a:r>
            <a:endParaRPr lang="hr-H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477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nstvenici otkrili: Ove grinje se svake noći pare na našim licima, DNK im  se promijenio | Visoko.ba">
            <a:extLst>
              <a:ext uri="{FF2B5EF4-FFF2-40B4-BE49-F238E27FC236}">
                <a16:creationId xmlns:a16="http://schemas.microsoft.com/office/drawing/2014/main" id="{5F9E4DBE-9001-45E5-ACEE-E14C867E8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r="9574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5CBFEB3-AB5D-421D-B25A-1BB78CCE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19" y="156238"/>
            <a:ext cx="3851123" cy="1320800"/>
          </a:xfrm>
        </p:spPr>
        <p:txBody>
          <a:bodyPr>
            <a:normAutofit/>
          </a:bodyPr>
          <a:lstStyle/>
          <a:p>
            <a:r>
              <a:rPr lang="hr-HR" dirty="0"/>
              <a:t>2. </a:t>
            </a:r>
            <a:r>
              <a:rPr lang="hr-HR" b="1" u="sng" dirty="0"/>
              <a:t>PAUCI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377BB1-E1D5-442E-B1F4-1B24AE03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42" y="949032"/>
            <a:ext cx="5756955" cy="59089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400" b="1" dirty="0"/>
              <a:t>od pauka najčešće su prisutne </a:t>
            </a:r>
            <a:r>
              <a:rPr lang="hr-HR" sz="2400" b="1" u="sng" dirty="0">
                <a:solidFill>
                  <a:schemeClr val="accent1">
                    <a:lumMod val="75000"/>
                  </a:schemeClr>
                </a:solidFill>
              </a:rPr>
              <a:t>GRINJE</a:t>
            </a:r>
          </a:p>
          <a:p>
            <a:pPr>
              <a:lnSpc>
                <a:spcPct val="90000"/>
              </a:lnSpc>
            </a:pPr>
            <a:r>
              <a:rPr lang="hr-HR" sz="2400" b="1" dirty="0"/>
              <a:t>dugačke su 0,33 – 0,55 mm, ovalnog oblika, bijele do prljavo smeđe boje</a:t>
            </a:r>
          </a:p>
          <a:p>
            <a:pPr>
              <a:lnSpc>
                <a:spcPct val="90000"/>
              </a:lnSpc>
            </a:pPr>
            <a:r>
              <a:rPr lang="hr-HR" sz="2400" b="1" dirty="0"/>
              <a:t>optimalna temperatura za razvoj ovih štetočina je 20 – 30 C</a:t>
            </a:r>
          </a:p>
          <a:p>
            <a:pPr>
              <a:lnSpc>
                <a:spcPct val="90000"/>
              </a:lnSpc>
            </a:pPr>
            <a:r>
              <a:rPr lang="hr-HR" sz="2400" b="1" dirty="0"/>
              <a:t>snižena vlažnost proizvoda uništava grinje</a:t>
            </a:r>
          </a:p>
          <a:p>
            <a:pPr>
              <a:lnSpc>
                <a:spcPct val="90000"/>
              </a:lnSpc>
            </a:pPr>
            <a:r>
              <a:rPr lang="hr-HR" sz="2400" b="1" dirty="0"/>
              <a:t>napadnuto brašno ima vrlo neprijatan miris, te nije upotrebljivo za daljnju preradu i nepovoljno utječe na ljudsko zdravlje</a:t>
            </a:r>
          </a:p>
        </p:txBody>
      </p:sp>
      <p:cxnSp>
        <p:nvCxnSpPr>
          <p:cNvPr id="8202" name="Straight Connector 819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0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0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0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0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1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1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1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72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85665A-890E-4D1A-8F3D-0ECE97D9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41" y="23151"/>
            <a:ext cx="5498361" cy="1320800"/>
          </a:xfrm>
        </p:spPr>
        <p:txBody>
          <a:bodyPr anchor="ctr">
            <a:normAutofit/>
          </a:bodyPr>
          <a:lstStyle/>
          <a:p>
            <a:r>
              <a:rPr lang="hr-HR" b="1" dirty="0"/>
              <a:t>3. GLODARI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695B46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A31703-7449-430F-904A-13CB0A4BB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79" y="1017589"/>
            <a:ext cx="5704995" cy="5383211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su skladišne štetočine koje jedu i razvlače brašno, a svojim izmetom, dlakama i raznim infekcijama doprinose da brašno postane neupotrebljivo za ishranu</a:t>
            </a:r>
          </a:p>
          <a:p>
            <a:r>
              <a:rPr lang="hr-HR" sz="2800" dirty="0"/>
              <a:t>prosijavanjem se ne može odstraniti neprijatan miris koji se prenosi čak na gotove proizvode</a:t>
            </a:r>
          </a:p>
          <a:p>
            <a:r>
              <a:rPr lang="hr-HR" sz="2800" dirty="0"/>
              <a:t>u skladištima ima najviše MIŠA i ŠTAKORA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946F6D2-4A7C-42E4-A655-FAC4D1C8BB92}"/>
              </a:ext>
            </a:extLst>
          </p:cNvPr>
          <p:cNvSpPr txBox="1"/>
          <p:nvPr/>
        </p:nvSpPr>
        <p:spPr>
          <a:xfrm>
            <a:off x="9566962" y="2960539"/>
            <a:ext cx="903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MIŠ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20" name="Picture 4" descr="Štakori: Informacije">
            <a:extLst>
              <a:ext uri="{FF2B5EF4-FFF2-40B4-BE49-F238E27FC236}">
                <a16:creationId xmlns:a16="http://schemas.microsoft.com/office/drawing/2014/main" id="{5789A184-99E3-4CAC-A79D-3C74DDCC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6" y="3576380"/>
            <a:ext cx="4830531" cy="27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72BA2CEA-ECA9-4E5D-AD2F-D8D68112320D}"/>
              </a:ext>
            </a:extLst>
          </p:cNvPr>
          <p:cNvSpPr txBox="1"/>
          <p:nvPr/>
        </p:nvSpPr>
        <p:spPr>
          <a:xfrm>
            <a:off x="9128311" y="6335821"/>
            <a:ext cx="1342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ŠTAKOR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22" name="Picture 6" descr="Miš - Wikipedia">
            <a:extLst>
              <a:ext uri="{FF2B5EF4-FFF2-40B4-BE49-F238E27FC236}">
                <a16:creationId xmlns:a16="http://schemas.microsoft.com/office/drawing/2014/main" id="{2A8FA5A4-080B-49B0-9649-F01BEB9A5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/>
          <a:stretch/>
        </p:blipFill>
        <p:spPr bwMode="auto">
          <a:xfrm>
            <a:off x="7629401" y="627529"/>
            <a:ext cx="4113401" cy="2426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3B93FD-4E4A-4FF7-BBFA-9B532F8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FF0000"/>
                </a:solidFill>
              </a:rPr>
              <a:t>PITANJA ZA PONAVLJANJE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356C4-C369-4DFE-BE35-FFDBCF14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50" y="811372"/>
            <a:ext cx="9724031" cy="55894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b="1" dirty="0">
                <a:solidFill>
                  <a:schemeClr val="tx1"/>
                </a:solidFill>
              </a:rPr>
              <a:t>Što se događa pri skladištenju brašna u neodgovarajućim uvjetima?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>
                <a:solidFill>
                  <a:schemeClr val="tx1"/>
                </a:solidFill>
              </a:rPr>
              <a:t>Nabroji i opiši mikroorganizme koji uzrokuju kvarenje brašna!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>
                <a:solidFill>
                  <a:schemeClr val="tx1"/>
                </a:solidFill>
              </a:rPr>
              <a:t>Nabroji i opiši štetočine koje napadaju brašno i pekarske proizvode!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>
                <a:solidFill>
                  <a:schemeClr val="tx1"/>
                </a:solidFill>
              </a:rPr>
              <a:t>Što štetočine rade brašnu?</a:t>
            </a:r>
          </a:p>
          <a:p>
            <a:pPr marL="0" indent="0">
              <a:buNone/>
            </a:pPr>
            <a:r>
              <a:rPr lang="hr-HR" sz="2400" b="1" dirty="0">
                <a:solidFill>
                  <a:schemeClr val="tx1"/>
                </a:solidFill>
              </a:rPr>
              <a:t>Provjerite svoje znanje i kvizom :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https://wordwall.net/hr/resource/5051441/biologija/virusi-i-bakterije-quiz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1C2531-F8C4-40B9-A044-590275C73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19" y="294538"/>
            <a:ext cx="1316222" cy="1462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5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ko izvaditi bube iz brašna. Kako se riješiti prehrambenog moljca.  Prevencija ponovnog pojavljivanja">
            <a:extLst>
              <a:ext uri="{FF2B5EF4-FFF2-40B4-BE49-F238E27FC236}">
                <a16:creationId xmlns:a16="http://schemas.microsoft.com/office/drawing/2014/main" id="{65797775-8A33-4544-9E23-E510F2130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1" r="5346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Isosceles Triangle 103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1" name="Rezervirano mjesto sadržaja 2">
            <a:extLst>
              <a:ext uri="{FF2B5EF4-FFF2-40B4-BE49-F238E27FC236}">
                <a16:creationId xmlns:a16="http://schemas.microsoft.com/office/drawing/2014/main" id="{EE928D7F-CD0C-400C-84D9-64D50A092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04209"/>
              </p:ext>
            </p:extLst>
          </p:nvPr>
        </p:nvGraphicFramePr>
        <p:xfrm>
          <a:off x="5209563" y="904673"/>
          <a:ext cx="6337169" cy="566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29193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da je sigurno pojesti namirnicu na kojoj se nakupila plijesan? |  Fitness.com.hr">
            <a:extLst>
              <a:ext uri="{FF2B5EF4-FFF2-40B4-BE49-F238E27FC236}">
                <a16:creationId xmlns:a16="http://schemas.microsoft.com/office/drawing/2014/main" id="{CF1FDA87-2760-4CCD-9841-351C9128E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15383" b="-2"/>
          <a:stretch/>
        </p:blipFill>
        <p:spPr bwMode="auto">
          <a:xfrm>
            <a:off x="4608053" y="-110067"/>
            <a:ext cx="8754333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502137B-194C-4687-82C0-2CB90C1A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9" y="249565"/>
            <a:ext cx="6491320" cy="75448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Mikroorganizme dijelimo na: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B41CBF14-9F6C-4788-A8F8-B5EFAED2A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5" y="1004047"/>
            <a:ext cx="5478095" cy="3880773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lphaLcParenR"/>
            </a:pPr>
            <a:r>
              <a:rPr lang="hr-HR" sz="2800" b="1" u="sng" dirty="0">
                <a:solidFill>
                  <a:srgbClr val="FF0000"/>
                </a:solidFill>
              </a:rPr>
              <a:t>Plijesni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se najbolje razvijaju u vlažnim i tamnim prostorima na temperaturi od 37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hr-HR" sz="2800" dirty="0"/>
              <a:t> 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plijesni su neotporne na visoke temperature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u brašnu i gotovim proizvodima najčešće su zastupljene slijedeće plijesni: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r-HR" sz="2800" b="1" dirty="0"/>
              <a:t>ASPERGULLUS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r-HR" sz="2800" b="1" dirty="0"/>
              <a:t>PENISILLIUM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r-HR" sz="2800" b="1" dirty="0"/>
              <a:t>RHIZOPUS</a:t>
            </a: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2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CCA5CF0-789C-475D-9162-35331930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09" y="281604"/>
            <a:ext cx="9448800" cy="1442631"/>
          </a:xfrm>
        </p:spPr>
        <p:txBody>
          <a:bodyPr>
            <a:normAutofit/>
          </a:bodyPr>
          <a:lstStyle/>
          <a:p>
            <a:r>
              <a:rPr lang="hr-HR" sz="2800" dirty="0"/>
              <a:t>Što vidite na ovim slikama?</a:t>
            </a:r>
          </a:p>
          <a:p>
            <a:r>
              <a:rPr lang="hr-HR" sz="2800" dirty="0"/>
              <a:t>Na što vas podsjećaju?</a:t>
            </a:r>
            <a:endParaRPr lang="en-US" sz="2800" dirty="0"/>
          </a:p>
        </p:txBody>
      </p:sp>
      <p:pic>
        <p:nvPicPr>
          <p:cNvPr id="11" name="Slika 10" descr="m (24)">
            <a:extLst>
              <a:ext uri="{FF2B5EF4-FFF2-40B4-BE49-F238E27FC236}">
                <a16:creationId xmlns:a16="http://schemas.microsoft.com/office/drawing/2014/main" id="{7CC81DB9-2629-48E7-8206-0E70BAFC3DB7}"/>
              </a:ext>
            </a:extLst>
          </p:cNvPr>
          <p:cNvPicPr/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" y="1925560"/>
            <a:ext cx="4176707" cy="349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m (120)">
            <a:extLst>
              <a:ext uri="{FF2B5EF4-FFF2-40B4-BE49-F238E27FC236}">
                <a16:creationId xmlns:a16="http://schemas.microsoft.com/office/drawing/2014/main" id="{9301419C-9425-4A21-8F96-849F13165E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15" y="1780014"/>
            <a:ext cx="3350347" cy="364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m (121)">
            <a:extLst>
              <a:ext uri="{FF2B5EF4-FFF2-40B4-BE49-F238E27FC236}">
                <a16:creationId xmlns:a16="http://schemas.microsoft.com/office/drawing/2014/main" id="{8D6F2729-3352-4348-B7C6-2FCAF8547F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69" y="1763851"/>
            <a:ext cx="3512280" cy="352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ED939A2-BCC6-46BA-9D3C-B186C42A2388}"/>
              </a:ext>
            </a:extLst>
          </p:cNvPr>
          <p:cNvSpPr txBox="1"/>
          <p:nvPr/>
        </p:nvSpPr>
        <p:spPr>
          <a:xfrm>
            <a:off x="860600" y="5347625"/>
            <a:ext cx="728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PENICILLIUM  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</a:t>
            </a:r>
            <a:r>
              <a:rPr lang="hr-HR" sz="18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ASPERGILLUS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5BD8862-B938-4639-B76B-10FF0C746CD1}"/>
              </a:ext>
            </a:extLst>
          </p:cNvPr>
          <p:cNvSpPr txBox="1"/>
          <p:nvPr/>
        </p:nvSpPr>
        <p:spPr>
          <a:xfrm>
            <a:off x="8957982" y="5425077"/>
            <a:ext cx="235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RHIZOPUS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207840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9CACFE-651F-4B45-9F2E-88B09EFB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889" y="89647"/>
            <a:ext cx="6586489" cy="6194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b)</a:t>
            </a:r>
            <a:r>
              <a:rPr lang="hr-HR" sz="28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b="1" u="sng" dirty="0">
                <a:solidFill>
                  <a:srgbClr val="FF0000"/>
                </a:solidFill>
              </a:rPr>
              <a:t>Bakterije</a:t>
            </a:r>
          </a:p>
          <a:p>
            <a:r>
              <a:rPr lang="hr-HR" sz="2800" dirty="0"/>
              <a:t>su mikroorganizmi koji se često nalaze u brašnu, a najčešće se susreću </a:t>
            </a:r>
            <a:r>
              <a:rPr lang="hr-HR" sz="2800" b="1" dirty="0"/>
              <a:t>BACILLUS MESENTERICUS </a:t>
            </a:r>
            <a:r>
              <a:rPr lang="hr-HR" sz="2800" dirty="0"/>
              <a:t>i</a:t>
            </a:r>
            <a:r>
              <a:rPr lang="hr-HR" sz="2800" b="1" dirty="0"/>
              <a:t> BACILLUS VISCOSI PANIS </a:t>
            </a:r>
            <a:r>
              <a:rPr lang="hr-HR" sz="2800" dirty="0"/>
              <a:t>koje pripadaju saprofitnim bakterijama koje se nalaze u zemlji, pa se preko pšenice i brašna prenose na gotove proizvode</a:t>
            </a:r>
          </a:p>
          <a:p>
            <a:r>
              <a:rPr lang="hr-HR" sz="2800" dirty="0"/>
              <a:t>oba bacila izazivaju kvarenje kruha poznato pon nazivom – KONČAVOST koja nepovoljno utječe na ljudski organizam</a:t>
            </a:r>
          </a:p>
        </p:txBody>
      </p:sp>
      <p:pic>
        <p:nvPicPr>
          <p:cNvPr id="11" name="Slika 10" descr="m (119)">
            <a:extLst>
              <a:ext uri="{FF2B5EF4-FFF2-40B4-BE49-F238E27FC236}">
                <a16:creationId xmlns:a16="http://schemas.microsoft.com/office/drawing/2014/main" id="{22CEB8B3-F779-49C6-82C1-898D856BE373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4" r="502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259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ovezana slika">
            <a:extLst>
              <a:ext uri="{FF2B5EF4-FFF2-40B4-BE49-F238E27FC236}">
                <a16:creationId xmlns:a16="http://schemas.microsoft.com/office/drawing/2014/main" id="{4586F666-FE9B-432E-B805-2B9F409252D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1" r="15614" b="-2"/>
          <a:stretch/>
        </p:blipFill>
        <p:spPr bwMode="auto">
          <a:xfrm>
            <a:off x="697226" y="590145"/>
            <a:ext cx="3144597" cy="312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3" name="Isosceles Triangle 8">
            <a:extLst>
              <a:ext uri="{FF2B5EF4-FFF2-40B4-BE49-F238E27FC236}">
                <a16:creationId xmlns:a16="http://schemas.microsoft.com/office/drawing/2014/main" id="{8F5C21B0-5097-4259-A324-827EB4464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058EEA-C66D-44D0-9A1E-204F4314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824" y="369651"/>
            <a:ext cx="7510356" cy="648834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endParaRPr lang="hr-H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hr-HR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KONČAVOST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nastaje zbog razgradnje bjelančevina te dovodi do stvaranja sluzavosti proizvoda 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Blip>
                <a:blip r:embed="rId3"/>
              </a:buBlip>
            </a:pPr>
            <a:endParaRPr lang="hr-H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Blip>
                <a:blip r:embed="rId3"/>
              </a:buBlip>
            </a:pPr>
            <a:endParaRPr lang="hr-H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hr-H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hr-H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hr-H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 bakterije stvaraju 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SPORE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koje su otporne na visoke temperature tako da mogu izdržati temperaturu pečenja proizvoda 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 spora se ponovno razviju bakterije koje izazivaju već navedene promjene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spore bacila se lako zadržavaju u skladištima brašna , na zidovima pekara pa se prilikom preuzimanja brašna mora kontrolirati njegova ispravnost </a:t>
            </a:r>
          </a:p>
          <a:p>
            <a:pPr>
              <a:lnSpc>
                <a:spcPct val="90000"/>
              </a:lnSpc>
            </a:pPr>
            <a:endParaRPr lang="hr-HR" sz="1100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BEB52919-DAE0-4621-A5C4-393157B28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Koji su gljivičnih spora, za razliku od bakterijske spore?">
            <a:extLst>
              <a:ext uri="{FF2B5EF4-FFF2-40B4-BE49-F238E27FC236}">
                <a16:creationId xmlns:a16="http://schemas.microsoft.com/office/drawing/2014/main" id="{3E9ACFB4-7033-48E3-9C03-A7708A54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r="7475" b="3"/>
          <a:stretch/>
        </p:blipFill>
        <p:spPr bwMode="auto">
          <a:xfrm>
            <a:off x="677334" y="3965117"/>
            <a:ext cx="3144597" cy="20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6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ABE8B-1416-4202-A265-BBA1E494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ŠTETOČINE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6231E9-B3E9-4A7D-B485-7527EB65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6" y="301556"/>
            <a:ext cx="5560641" cy="6556443"/>
          </a:xfrm>
        </p:spPr>
        <p:txBody>
          <a:bodyPr>
            <a:noAutofit/>
          </a:bodyPr>
          <a:lstStyle/>
          <a:p>
            <a:r>
              <a:rPr lang="hr-HR" sz="3200" dirty="0"/>
              <a:t>štetočine koje napadaju brašno i pekarske proizvode su: </a:t>
            </a:r>
            <a:r>
              <a:rPr lang="hr-HR" sz="3200" b="1" dirty="0"/>
              <a:t>INSEKTI, PAUCI I GLODARI</a:t>
            </a:r>
          </a:p>
          <a:p>
            <a:pPr marL="0" indent="0">
              <a:buNone/>
            </a:pPr>
            <a:endParaRPr lang="hr-HR" sz="3200" b="1" dirty="0"/>
          </a:p>
          <a:p>
            <a:pPr marL="514350" indent="-514350">
              <a:buFont typeface="+mj-lt"/>
              <a:buAutoNum type="arabicPeriod"/>
            </a:pPr>
            <a:r>
              <a:rPr lang="hr-HR" sz="3200" b="1" u="sng" dirty="0">
                <a:solidFill>
                  <a:srgbClr val="FF0000"/>
                </a:solidFill>
              </a:rPr>
              <a:t>INSEKTI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koji napadaju brašno su: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/>
              <a:t>MALI BRAŠNAR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/>
              <a:t>VELIKI BRAŠNAR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/>
              <a:t>CRNI BRAŠNAR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/>
              <a:t>BRAŠNENI MOLJAC</a:t>
            </a:r>
          </a:p>
        </p:txBody>
      </p:sp>
      <p:pic>
        <p:nvPicPr>
          <p:cNvPr id="4098" name="Picture 2" descr="LudiPopust Tuzla - Za čist i miran dom oslobođen od glodara i insekata –  WAVE ZAP po 81% nižoj cijeni + BESPLATNA DOSTAVA Osvjedočeni br. 1  neprijatelj štetočina i krvopija zahvaljujući Opširnije">
            <a:extLst>
              <a:ext uri="{FF2B5EF4-FFF2-40B4-BE49-F238E27FC236}">
                <a16:creationId xmlns:a16="http://schemas.microsoft.com/office/drawing/2014/main" id="{AF9A38BB-24EF-4AEA-896F-4D9275657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r="-1" b="4091"/>
          <a:stretch/>
        </p:blipFill>
        <p:spPr bwMode="auto">
          <a:xfrm>
            <a:off x="147435" y="1546489"/>
            <a:ext cx="5054802" cy="36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40249D-3982-462B-9FE4-87BB6DDA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266603"/>
            <a:ext cx="5060122" cy="849702"/>
          </a:xfrm>
        </p:spPr>
        <p:txBody>
          <a:bodyPr anchor="b">
            <a:normAutofit/>
          </a:bodyPr>
          <a:lstStyle/>
          <a:p>
            <a:r>
              <a:rPr lang="hr-HR" sz="4000" b="1" u="sng" dirty="0"/>
              <a:t>MALI BRAŠNAR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FD3EBB-46B5-437D-BA24-F3075AE4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93" y="1116305"/>
            <a:ext cx="5516226" cy="4926686"/>
          </a:xfrm>
        </p:spPr>
        <p:txBody>
          <a:bodyPr anchor="t">
            <a:normAutofit/>
          </a:bodyPr>
          <a:lstStyle/>
          <a:p>
            <a:r>
              <a:rPr lang="hr-HR" sz="2000" dirty="0"/>
              <a:t>je 3-4 milimetra duga štetočina, smeđe do crne boje</a:t>
            </a:r>
          </a:p>
          <a:p>
            <a:r>
              <a:rPr lang="hr-HR" sz="2000" dirty="0"/>
              <a:t>vrlo je rasprostranjen u cijelom svijetu i napada brašno, a zatim ostale prerađevine</a:t>
            </a:r>
          </a:p>
          <a:p>
            <a:r>
              <a:rPr lang="hr-HR" sz="2000" dirty="0"/>
              <a:t>ženka polaže jaja u brašno i iz njih razvija LARVA</a:t>
            </a:r>
          </a:p>
          <a:p>
            <a:r>
              <a:rPr lang="hr-HR" sz="2000" dirty="0"/>
              <a:t>brašno zagađeno malim brašnarom dobiva neprijatan miris koji se ne gubi ni u gotovom proizvodu</a:t>
            </a:r>
          </a:p>
          <a:p>
            <a:r>
              <a:rPr lang="hr-HR" sz="2000" dirty="0"/>
              <a:t>tijesto od takvog brašna je neelastično zbog oštećenja lijepka, a gotov kruh je gnjecav</a:t>
            </a:r>
          </a:p>
        </p:txBody>
      </p:sp>
      <p:pic>
        <p:nvPicPr>
          <p:cNvPr id="5122" name="Picture 2" descr="Mali brašnar | Štetočine | Insekti | Ekozaštita">
            <a:extLst>
              <a:ext uri="{FF2B5EF4-FFF2-40B4-BE49-F238E27FC236}">
                <a16:creationId xmlns:a16="http://schemas.microsoft.com/office/drawing/2014/main" id="{449FEC94-4645-4E69-8F70-202F31A2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56" y="1914674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72A0E2C-1C6A-48DF-9C1B-9EC98E6AAC52}"/>
              </a:ext>
            </a:extLst>
          </p:cNvPr>
          <p:cNvSpPr txBox="1"/>
          <p:nvPr/>
        </p:nvSpPr>
        <p:spPr>
          <a:xfrm>
            <a:off x="6847056" y="5040261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LARVA                   MALI BRAŠNAR </a:t>
            </a:r>
            <a:endParaRPr lang="hr-HR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60D1CF-AE89-4207-94AA-81200E5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b="1" u="sng" dirty="0"/>
              <a:t>VELIKI BRAŠNAR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E138CB-7206-4749-942A-FE11B27B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82" y="1457471"/>
            <a:ext cx="6512707" cy="5646664"/>
          </a:xfrm>
        </p:spPr>
        <p:txBody>
          <a:bodyPr>
            <a:noAutofit/>
          </a:bodyPr>
          <a:lstStyle/>
          <a:p>
            <a:r>
              <a:rPr lang="hr-HR" sz="2400" dirty="0"/>
              <a:t>je oko 15 milimetara dugačak, spljoštenog oblika, smeđe do crne boje</a:t>
            </a:r>
          </a:p>
          <a:p>
            <a:r>
              <a:rPr lang="hr-HR" sz="2400" dirty="0"/>
              <a:t>glava i vratni dio imaju sitne točke, a na krilima ima točkaste pruge</a:t>
            </a:r>
          </a:p>
          <a:p>
            <a:r>
              <a:rPr lang="hr-HR" sz="2400" dirty="0"/>
              <a:t>ženka polaže jaja u brašno i iz njih izlazi larva poznata pod imenom „brašneni crv” , žute boje vrlo tvrde kože sa 3 para noga</a:t>
            </a:r>
          </a:p>
          <a:p>
            <a:r>
              <a:rPr lang="hr-HR" sz="2400" dirty="0"/>
              <a:t>kasnije se pretvara u insekt</a:t>
            </a:r>
          </a:p>
          <a:p>
            <a:r>
              <a:rPr lang="hr-HR" sz="2400" dirty="0"/>
              <a:t>zadržava se na vlažnim mjestima, a ako dođe do vlažnosti i povećanja temperature on ugine</a:t>
            </a:r>
          </a:p>
        </p:txBody>
      </p:sp>
      <p:pic>
        <p:nvPicPr>
          <p:cNvPr id="1026" name="Picture 2" descr="brašnar | Proleksis enciklopedija">
            <a:extLst>
              <a:ext uri="{FF2B5EF4-FFF2-40B4-BE49-F238E27FC236}">
                <a16:creationId xmlns:a16="http://schemas.microsoft.com/office/drawing/2014/main" id="{0CBFEE24-7B72-40C8-90D7-9EF0B83C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000" y="1706651"/>
            <a:ext cx="3942023" cy="331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6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</TotalTime>
  <Words>691</Words>
  <Application>Microsoft Office PowerPoint</Application>
  <PresentationFormat>Široki zaslon</PresentationFormat>
  <Paragraphs>83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Symbol</vt:lpstr>
      <vt:lpstr>Times New Roman</vt:lpstr>
      <vt:lpstr>Trebuchet MS</vt:lpstr>
      <vt:lpstr>Wingdings 3</vt:lpstr>
      <vt:lpstr>Faseta</vt:lpstr>
      <vt:lpstr>1. Zanimanje :  PEKAR 2. Nastavni predmet: PROIZVODNI PROCESI U PEKARSTVU I 3. Razred: 2P 4. Naziv nastavne jedinice: MIKROORGANIZMI I ŠTETOČINE U BRAŠNU </vt:lpstr>
      <vt:lpstr>PowerPoint prezentacija</vt:lpstr>
      <vt:lpstr>Mikroorganizme dijelimo na:</vt:lpstr>
      <vt:lpstr>PowerPoint prezentacija</vt:lpstr>
      <vt:lpstr>PowerPoint prezentacija</vt:lpstr>
      <vt:lpstr>PowerPoint prezentacija</vt:lpstr>
      <vt:lpstr>ŠTETOČINE</vt:lpstr>
      <vt:lpstr>MALI BRAŠNAR</vt:lpstr>
      <vt:lpstr>VELIKI BRAŠNAR</vt:lpstr>
      <vt:lpstr>CRNI BRAŠNAR</vt:lpstr>
      <vt:lpstr>BRAŠNENI MOLJAC</vt:lpstr>
      <vt:lpstr>2. PAUCI</vt:lpstr>
      <vt:lpstr>3. GLODARI</vt:lpstr>
      <vt:lpstr>PITANJA ZA 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Mikroorganizmi i štetočine u brašnu</dc:title>
  <dc:creator>Celin</dc:creator>
  <cp:lastModifiedBy>Sanja Banfić Kontrec</cp:lastModifiedBy>
  <cp:revision>33</cp:revision>
  <dcterms:created xsi:type="dcterms:W3CDTF">2021-12-18T10:19:21Z</dcterms:created>
  <dcterms:modified xsi:type="dcterms:W3CDTF">2023-10-03T09:29:11Z</dcterms:modified>
</cp:coreProperties>
</file>