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92" r:id="rId4"/>
    <p:sldId id="259" r:id="rId5"/>
    <p:sldId id="293" r:id="rId6"/>
    <p:sldId id="294" r:id="rId7"/>
    <p:sldId id="295" r:id="rId8"/>
    <p:sldId id="296" r:id="rId9"/>
    <p:sldId id="297" r:id="rId10"/>
    <p:sldId id="298" r:id="rId11"/>
    <p:sldId id="265" r:id="rId12"/>
    <p:sldId id="299" r:id="rId13"/>
    <p:sldId id="300" r:id="rId14"/>
    <p:sldId id="301" r:id="rId15"/>
    <p:sldId id="267" r:id="rId16"/>
    <p:sldId id="302" r:id="rId17"/>
    <p:sldId id="303" r:id="rId18"/>
    <p:sldId id="304" r:id="rId19"/>
    <p:sldId id="305" r:id="rId20"/>
    <p:sldId id="306" r:id="rId21"/>
    <p:sldId id="273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284" r:id="rId33"/>
    <p:sldId id="317" r:id="rId34"/>
    <p:sldId id="318" r:id="rId35"/>
    <p:sldId id="287" r:id="rId36"/>
    <p:sldId id="288" r:id="rId37"/>
    <p:sldId id="319" r:id="rId38"/>
    <p:sldId id="320" r:id="rId39"/>
    <p:sldId id="321" r:id="rId40"/>
    <p:sldId id="322" r:id="rId41"/>
    <p:sldId id="32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83" d="100"/>
          <a:sy n="83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645EA-124F-407C-A4D3-E2749E211EC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0F2ABE8-2C10-4B7E-B354-C9F9C92711C7}">
      <dgm:prSet phldrT="[Tekst]" custT="1"/>
      <dgm:spPr/>
      <dgm:t>
        <a:bodyPr/>
        <a:lstStyle/>
        <a:p>
          <a:r>
            <a:rPr lang="hr-HR" sz="1800" dirty="0"/>
            <a:t>PRIPREMA I DOZIRANJE SIROVINA</a:t>
          </a:r>
        </a:p>
      </dgm:t>
    </dgm:pt>
    <dgm:pt modelId="{E4C9E8B5-1FD0-46AC-BD77-D51BDC78B18A}" type="parTrans" cxnId="{ECB5F649-ED81-4A1B-8265-A76C01A2F681}">
      <dgm:prSet/>
      <dgm:spPr/>
      <dgm:t>
        <a:bodyPr/>
        <a:lstStyle/>
        <a:p>
          <a:endParaRPr lang="hr-HR"/>
        </a:p>
      </dgm:t>
    </dgm:pt>
    <dgm:pt modelId="{99AC5E85-F4B3-4681-A75B-1140A2A25EF7}" type="sibTrans" cxnId="{ECB5F649-ED81-4A1B-8265-A76C01A2F681}">
      <dgm:prSet/>
      <dgm:spPr/>
      <dgm:t>
        <a:bodyPr/>
        <a:lstStyle/>
        <a:p>
          <a:endParaRPr lang="hr-HR"/>
        </a:p>
      </dgm:t>
    </dgm:pt>
    <dgm:pt modelId="{8C071E6B-4862-4B05-B5D9-DCCDA0504C25}">
      <dgm:prSet phldrT="[Tekst]" custT="1"/>
      <dgm:spPr/>
      <dgm:t>
        <a:bodyPr/>
        <a:lstStyle/>
        <a:p>
          <a:r>
            <a:rPr lang="hr-HR" sz="1800" dirty="0"/>
            <a:t>MIJEŠANJE TIJESTA </a:t>
          </a:r>
        </a:p>
      </dgm:t>
    </dgm:pt>
    <dgm:pt modelId="{0539D425-9937-442C-82D8-C78491A9D3DC}" type="parTrans" cxnId="{535E9209-B64F-4B64-B319-9E59EFD62D2B}">
      <dgm:prSet/>
      <dgm:spPr/>
      <dgm:t>
        <a:bodyPr/>
        <a:lstStyle/>
        <a:p>
          <a:endParaRPr lang="hr-HR"/>
        </a:p>
      </dgm:t>
    </dgm:pt>
    <dgm:pt modelId="{788C01DE-7163-4C45-9B2F-FE1A6EE031E2}" type="sibTrans" cxnId="{535E9209-B64F-4B64-B319-9E59EFD62D2B}">
      <dgm:prSet/>
      <dgm:spPr/>
      <dgm:t>
        <a:bodyPr/>
        <a:lstStyle/>
        <a:p>
          <a:endParaRPr lang="hr-HR"/>
        </a:p>
      </dgm:t>
    </dgm:pt>
    <dgm:pt modelId="{88F4B554-4AE6-49D1-8670-C975D94AA6F1}">
      <dgm:prSet phldrT="[Tekst]" custT="1"/>
      <dgm:spPr/>
      <dgm:t>
        <a:bodyPr/>
        <a:lstStyle/>
        <a:p>
          <a:r>
            <a:rPr lang="hr-HR" sz="1800" dirty="0"/>
            <a:t>PREŠANJE TIJESTA </a:t>
          </a:r>
        </a:p>
      </dgm:t>
    </dgm:pt>
    <dgm:pt modelId="{459371CF-7268-443E-BC0A-9495C9D69625}" type="parTrans" cxnId="{E6087CFF-9636-4805-941B-6381D299BD9D}">
      <dgm:prSet/>
      <dgm:spPr/>
      <dgm:t>
        <a:bodyPr/>
        <a:lstStyle/>
        <a:p>
          <a:endParaRPr lang="hr-HR"/>
        </a:p>
      </dgm:t>
    </dgm:pt>
    <dgm:pt modelId="{37EAF2C2-E308-4943-8DC9-7F7EA849717C}" type="sibTrans" cxnId="{E6087CFF-9636-4805-941B-6381D299BD9D}">
      <dgm:prSet/>
      <dgm:spPr/>
      <dgm:t>
        <a:bodyPr/>
        <a:lstStyle/>
        <a:p>
          <a:endParaRPr lang="hr-HR"/>
        </a:p>
      </dgm:t>
    </dgm:pt>
    <dgm:pt modelId="{8F6CDC29-C4EC-467E-AC76-B1577BCB0E7B}">
      <dgm:prSet custT="1"/>
      <dgm:spPr/>
      <dgm:t>
        <a:bodyPr/>
        <a:lstStyle/>
        <a:p>
          <a:r>
            <a:rPr lang="hr-HR" sz="1800" dirty="0"/>
            <a:t>OBLIKOVANJE I REZANJE TJESTENINE</a:t>
          </a:r>
        </a:p>
      </dgm:t>
    </dgm:pt>
    <dgm:pt modelId="{1AD6E75C-66B3-40DB-B56A-50A56243D81B}" type="parTrans" cxnId="{18D28B02-69ED-4D6A-91CB-FC34473B905F}">
      <dgm:prSet/>
      <dgm:spPr/>
      <dgm:t>
        <a:bodyPr/>
        <a:lstStyle/>
        <a:p>
          <a:endParaRPr lang="hr-HR"/>
        </a:p>
      </dgm:t>
    </dgm:pt>
    <dgm:pt modelId="{1278101E-8E51-4299-AF25-BF26D7BDEE91}" type="sibTrans" cxnId="{18D28B02-69ED-4D6A-91CB-FC34473B905F}">
      <dgm:prSet/>
      <dgm:spPr/>
      <dgm:t>
        <a:bodyPr/>
        <a:lstStyle/>
        <a:p>
          <a:endParaRPr lang="hr-HR"/>
        </a:p>
      </dgm:t>
    </dgm:pt>
    <dgm:pt modelId="{C2667A3D-C169-4F26-9847-0EA8B101CBC6}">
      <dgm:prSet custT="1"/>
      <dgm:spPr/>
      <dgm:t>
        <a:bodyPr/>
        <a:lstStyle/>
        <a:p>
          <a:r>
            <a:rPr lang="hr-HR" sz="1800" dirty="0"/>
            <a:t>PREDSUŠENJE </a:t>
          </a:r>
        </a:p>
      </dgm:t>
    </dgm:pt>
    <dgm:pt modelId="{C42DB177-A7EC-428B-8924-F37BE706761A}" type="parTrans" cxnId="{4D2CFAE0-2307-4CE6-A86D-CCED26C69802}">
      <dgm:prSet/>
      <dgm:spPr/>
      <dgm:t>
        <a:bodyPr/>
        <a:lstStyle/>
        <a:p>
          <a:endParaRPr lang="hr-HR"/>
        </a:p>
      </dgm:t>
    </dgm:pt>
    <dgm:pt modelId="{03C2CE81-63F9-4E82-99FA-2A85F079D98C}" type="sibTrans" cxnId="{4D2CFAE0-2307-4CE6-A86D-CCED26C69802}">
      <dgm:prSet/>
      <dgm:spPr/>
      <dgm:t>
        <a:bodyPr/>
        <a:lstStyle/>
        <a:p>
          <a:endParaRPr lang="hr-HR"/>
        </a:p>
      </dgm:t>
    </dgm:pt>
    <dgm:pt modelId="{DB9B0908-FB8A-4D9B-B16B-16A044D2B56B}">
      <dgm:prSet custT="1"/>
      <dgm:spPr/>
      <dgm:t>
        <a:bodyPr/>
        <a:lstStyle/>
        <a:p>
          <a:r>
            <a:rPr lang="hr-HR" sz="1800" dirty="0"/>
            <a:t>SUŠENJE</a:t>
          </a:r>
        </a:p>
      </dgm:t>
    </dgm:pt>
    <dgm:pt modelId="{4E5A127C-3366-49E4-8DF0-C538270152F3}" type="parTrans" cxnId="{0FEDED1B-7CD2-4D76-B607-3BE41CE0C30C}">
      <dgm:prSet/>
      <dgm:spPr/>
      <dgm:t>
        <a:bodyPr/>
        <a:lstStyle/>
        <a:p>
          <a:endParaRPr lang="hr-HR"/>
        </a:p>
      </dgm:t>
    </dgm:pt>
    <dgm:pt modelId="{8ECF669D-6A29-49A5-9A3A-5DCD5E388950}" type="sibTrans" cxnId="{0FEDED1B-7CD2-4D76-B607-3BE41CE0C30C}">
      <dgm:prSet/>
      <dgm:spPr/>
      <dgm:t>
        <a:bodyPr/>
        <a:lstStyle/>
        <a:p>
          <a:endParaRPr lang="hr-HR"/>
        </a:p>
      </dgm:t>
    </dgm:pt>
    <dgm:pt modelId="{047981F1-CFB5-4FC9-875A-25C43FCFA2D7}">
      <dgm:prSet custT="1"/>
      <dgm:spPr/>
      <dgm:t>
        <a:bodyPr/>
        <a:lstStyle/>
        <a:p>
          <a:r>
            <a:rPr lang="hr-HR" sz="1800" dirty="0"/>
            <a:t>PAKIRANJE I TRANSPORT</a:t>
          </a:r>
        </a:p>
      </dgm:t>
    </dgm:pt>
    <dgm:pt modelId="{7AE08D7F-CD14-4448-B04C-86E34137E5C4}" type="parTrans" cxnId="{0FFA7DD4-CE65-4AAF-B84B-5935CA5F3D28}">
      <dgm:prSet/>
      <dgm:spPr/>
      <dgm:t>
        <a:bodyPr/>
        <a:lstStyle/>
        <a:p>
          <a:endParaRPr lang="hr-HR"/>
        </a:p>
      </dgm:t>
    </dgm:pt>
    <dgm:pt modelId="{32A38BD6-877E-492F-9DB5-DB865310AF69}" type="sibTrans" cxnId="{0FFA7DD4-CE65-4AAF-B84B-5935CA5F3D28}">
      <dgm:prSet/>
      <dgm:spPr/>
      <dgm:t>
        <a:bodyPr/>
        <a:lstStyle/>
        <a:p>
          <a:endParaRPr lang="hr-HR"/>
        </a:p>
      </dgm:t>
    </dgm:pt>
    <dgm:pt modelId="{938F8141-9403-4348-BB36-2A9943A0D616}" type="pres">
      <dgm:prSet presAssocID="{AB9645EA-124F-407C-A4D3-E2749E211EC4}" presName="linearFlow" presStyleCnt="0">
        <dgm:presLayoutVars>
          <dgm:resizeHandles val="exact"/>
        </dgm:presLayoutVars>
      </dgm:prSet>
      <dgm:spPr/>
    </dgm:pt>
    <dgm:pt modelId="{B9BE7A35-EDAD-4487-BE3D-6EBC84FCB2E1}" type="pres">
      <dgm:prSet presAssocID="{C0F2ABE8-2C10-4B7E-B354-C9F9C92711C7}" presName="node" presStyleLbl="node1" presStyleIdx="0" presStyleCnt="7" custScaleX="205731" custLinFactNeighborY="-2764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4C0817-C680-4B04-BCFA-D7623F7A18DB}" type="pres">
      <dgm:prSet presAssocID="{99AC5E85-F4B3-4681-A75B-1140A2A25EF7}" presName="sibTrans" presStyleLbl="sibTrans2D1" presStyleIdx="0" presStyleCnt="6"/>
      <dgm:spPr/>
      <dgm:t>
        <a:bodyPr/>
        <a:lstStyle/>
        <a:p>
          <a:endParaRPr lang="hr-HR"/>
        </a:p>
      </dgm:t>
    </dgm:pt>
    <dgm:pt modelId="{CDBDB272-4F01-46A6-82A2-455488F7F281}" type="pres">
      <dgm:prSet presAssocID="{99AC5E85-F4B3-4681-A75B-1140A2A25EF7}" presName="connectorText" presStyleLbl="sibTrans2D1" presStyleIdx="0" presStyleCnt="6"/>
      <dgm:spPr/>
      <dgm:t>
        <a:bodyPr/>
        <a:lstStyle/>
        <a:p>
          <a:endParaRPr lang="hr-HR"/>
        </a:p>
      </dgm:t>
    </dgm:pt>
    <dgm:pt modelId="{70F5A350-7A0E-4184-BC12-224808A4DB6B}" type="pres">
      <dgm:prSet presAssocID="{8C071E6B-4862-4B05-B5D9-DCCDA0504C25}" presName="node" presStyleLbl="node1" presStyleIdx="1" presStyleCnt="7" custScaleX="1371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E7256D-24AA-47AF-B1A3-C14EAAF21C1D}" type="pres">
      <dgm:prSet presAssocID="{788C01DE-7163-4C45-9B2F-FE1A6EE031E2}" presName="sibTrans" presStyleLbl="sibTrans2D1" presStyleIdx="1" presStyleCnt="6"/>
      <dgm:spPr/>
      <dgm:t>
        <a:bodyPr/>
        <a:lstStyle/>
        <a:p>
          <a:endParaRPr lang="hr-HR"/>
        </a:p>
      </dgm:t>
    </dgm:pt>
    <dgm:pt modelId="{0015B626-EF9E-4456-8699-3772856F73E5}" type="pres">
      <dgm:prSet presAssocID="{788C01DE-7163-4C45-9B2F-FE1A6EE031E2}" presName="connectorText" presStyleLbl="sibTrans2D1" presStyleIdx="1" presStyleCnt="6"/>
      <dgm:spPr/>
      <dgm:t>
        <a:bodyPr/>
        <a:lstStyle/>
        <a:p>
          <a:endParaRPr lang="hr-HR"/>
        </a:p>
      </dgm:t>
    </dgm:pt>
    <dgm:pt modelId="{52A08B8A-B182-49ED-87B8-70D262B1DF6A}" type="pres">
      <dgm:prSet presAssocID="{88F4B554-4AE6-49D1-8670-C975D94AA6F1}" presName="node" presStyleLbl="node1" presStyleIdx="2" presStyleCnt="7" custScaleX="1371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8AEF89-1774-4C6D-B3D6-33F06BCAB906}" type="pres">
      <dgm:prSet presAssocID="{37EAF2C2-E308-4943-8DC9-7F7EA849717C}" presName="sibTrans" presStyleLbl="sibTrans2D1" presStyleIdx="2" presStyleCnt="6"/>
      <dgm:spPr/>
      <dgm:t>
        <a:bodyPr/>
        <a:lstStyle/>
        <a:p>
          <a:endParaRPr lang="hr-HR"/>
        </a:p>
      </dgm:t>
    </dgm:pt>
    <dgm:pt modelId="{852AEE11-CC21-405E-A780-09BFED7426A7}" type="pres">
      <dgm:prSet presAssocID="{37EAF2C2-E308-4943-8DC9-7F7EA849717C}" presName="connectorText" presStyleLbl="sibTrans2D1" presStyleIdx="2" presStyleCnt="6"/>
      <dgm:spPr/>
      <dgm:t>
        <a:bodyPr/>
        <a:lstStyle/>
        <a:p>
          <a:endParaRPr lang="hr-HR"/>
        </a:p>
      </dgm:t>
    </dgm:pt>
    <dgm:pt modelId="{2E4567A7-71B2-48C3-A1A8-24E98A5C7F25}" type="pres">
      <dgm:prSet presAssocID="{8F6CDC29-C4EC-467E-AC76-B1577BCB0E7B}" presName="node" presStyleLbl="node1" presStyleIdx="3" presStyleCnt="7" custScaleX="2057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B94F5B-FDFB-442E-BB3E-38F15DEF1EC8}" type="pres">
      <dgm:prSet presAssocID="{1278101E-8E51-4299-AF25-BF26D7BDEE91}" presName="sibTrans" presStyleLbl="sibTrans2D1" presStyleIdx="3" presStyleCnt="6"/>
      <dgm:spPr/>
      <dgm:t>
        <a:bodyPr/>
        <a:lstStyle/>
        <a:p>
          <a:endParaRPr lang="hr-HR"/>
        </a:p>
      </dgm:t>
    </dgm:pt>
    <dgm:pt modelId="{82375A27-EF1E-4FC2-A002-117FA31D00BF}" type="pres">
      <dgm:prSet presAssocID="{1278101E-8E51-4299-AF25-BF26D7BDEE91}" presName="connectorText" presStyleLbl="sibTrans2D1" presStyleIdx="3" presStyleCnt="6"/>
      <dgm:spPr/>
      <dgm:t>
        <a:bodyPr/>
        <a:lstStyle/>
        <a:p>
          <a:endParaRPr lang="hr-HR"/>
        </a:p>
      </dgm:t>
    </dgm:pt>
    <dgm:pt modelId="{68E6919C-ACF9-4EC7-9469-76D1586E20FD}" type="pres">
      <dgm:prSet presAssocID="{C2667A3D-C169-4F26-9847-0EA8B101CBC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97934E-0F44-449B-9FC3-21C386061CF3}" type="pres">
      <dgm:prSet presAssocID="{03C2CE81-63F9-4E82-99FA-2A85F079D98C}" presName="sibTrans" presStyleLbl="sibTrans2D1" presStyleIdx="4" presStyleCnt="6"/>
      <dgm:spPr/>
      <dgm:t>
        <a:bodyPr/>
        <a:lstStyle/>
        <a:p>
          <a:endParaRPr lang="hr-HR"/>
        </a:p>
      </dgm:t>
    </dgm:pt>
    <dgm:pt modelId="{CBCF0676-E282-4D63-A8CA-FCD23DE88DA0}" type="pres">
      <dgm:prSet presAssocID="{03C2CE81-63F9-4E82-99FA-2A85F079D98C}" presName="connectorText" presStyleLbl="sibTrans2D1" presStyleIdx="4" presStyleCnt="6"/>
      <dgm:spPr/>
      <dgm:t>
        <a:bodyPr/>
        <a:lstStyle/>
        <a:p>
          <a:endParaRPr lang="hr-HR"/>
        </a:p>
      </dgm:t>
    </dgm:pt>
    <dgm:pt modelId="{D8564EFF-B3F5-4B63-8EC0-4F98C2472F36}" type="pres">
      <dgm:prSet presAssocID="{DB9B0908-FB8A-4D9B-B16B-16A044D2B56B}" presName="node" presStyleLbl="node1" presStyleIdx="5" presStyleCnt="7" custLinFactNeighborX="0" custLinFactNeighborY="74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991811-EC8C-4FC4-81F2-FB2392F32B6E}" type="pres">
      <dgm:prSet presAssocID="{8ECF669D-6A29-49A5-9A3A-5DCD5E388950}" presName="sibTrans" presStyleLbl="sibTrans2D1" presStyleIdx="5" presStyleCnt="6"/>
      <dgm:spPr/>
      <dgm:t>
        <a:bodyPr/>
        <a:lstStyle/>
        <a:p>
          <a:endParaRPr lang="hr-HR"/>
        </a:p>
      </dgm:t>
    </dgm:pt>
    <dgm:pt modelId="{22F908D0-6466-446B-88A5-455FA192A6B7}" type="pres">
      <dgm:prSet presAssocID="{8ECF669D-6A29-49A5-9A3A-5DCD5E388950}" presName="connectorText" presStyleLbl="sibTrans2D1" presStyleIdx="5" presStyleCnt="6"/>
      <dgm:spPr/>
      <dgm:t>
        <a:bodyPr/>
        <a:lstStyle/>
        <a:p>
          <a:endParaRPr lang="hr-HR"/>
        </a:p>
      </dgm:t>
    </dgm:pt>
    <dgm:pt modelId="{F0A843BE-65A4-429F-9144-01F8A490179E}" type="pres">
      <dgm:prSet presAssocID="{047981F1-CFB5-4FC9-875A-25C43FCFA2D7}" presName="node" presStyleLbl="node1" presStyleIdx="6" presStyleCnt="7" custScaleX="1508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03A357F-256A-451C-92AF-F327F6E5BF40}" type="presOf" srcId="{99AC5E85-F4B3-4681-A75B-1140A2A25EF7}" destId="{CDBDB272-4F01-46A6-82A2-455488F7F281}" srcOrd="1" destOrd="0" presId="urn:microsoft.com/office/officeart/2005/8/layout/process2"/>
    <dgm:cxn modelId="{88284B85-A8EA-42BD-BA40-108644ED89E1}" type="presOf" srcId="{AB9645EA-124F-407C-A4D3-E2749E211EC4}" destId="{938F8141-9403-4348-BB36-2A9943A0D616}" srcOrd="0" destOrd="0" presId="urn:microsoft.com/office/officeart/2005/8/layout/process2"/>
    <dgm:cxn modelId="{19473111-B785-4311-BEB0-F2AA1AC5407C}" type="presOf" srcId="{788C01DE-7163-4C45-9B2F-FE1A6EE031E2}" destId="{BDE7256D-24AA-47AF-B1A3-C14EAAF21C1D}" srcOrd="0" destOrd="0" presId="urn:microsoft.com/office/officeart/2005/8/layout/process2"/>
    <dgm:cxn modelId="{E6087CFF-9636-4805-941B-6381D299BD9D}" srcId="{AB9645EA-124F-407C-A4D3-E2749E211EC4}" destId="{88F4B554-4AE6-49D1-8670-C975D94AA6F1}" srcOrd="2" destOrd="0" parTransId="{459371CF-7268-443E-BC0A-9495C9D69625}" sibTransId="{37EAF2C2-E308-4943-8DC9-7F7EA849717C}"/>
    <dgm:cxn modelId="{077B9529-6865-48B1-A2B5-DD2EBA3858CE}" type="presOf" srcId="{37EAF2C2-E308-4943-8DC9-7F7EA849717C}" destId="{852AEE11-CC21-405E-A780-09BFED7426A7}" srcOrd="1" destOrd="0" presId="urn:microsoft.com/office/officeart/2005/8/layout/process2"/>
    <dgm:cxn modelId="{ECB5F649-ED81-4A1B-8265-A76C01A2F681}" srcId="{AB9645EA-124F-407C-A4D3-E2749E211EC4}" destId="{C0F2ABE8-2C10-4B7E-B354-C9F9C92711C7}" srcOrd="0" destOrd="0" parTransId="{E4C9E8B5-1FD0-46AC-BD77-D51BDC78B18A}" sibTransId="{99AC5E85-F4B3-4681-A75B-1140A2A25EF7}"/>
    <dgm:cxn modelId="{432D95E9-611B-4D15-921C-E692AA202342}" type="presOf" srcId="{1278101E-8E51-4299-AF25-BF26D7BDEE91}" destId="{82375A27-EF1E-4FC2-A002-117FA31D00BF}" srcOrd="1" destOrd="0" presId="urn:microsoft.com/office/officeart/2005/8/layout/process2"/>
    <dgm:cxn modelId="{2C0E1E17-A705-4951-81FD-1FCEA2448460}" type="presOf" srcId="{88F4B554-4AE6-49D1-8670-C975D94AA6F1}" destId="{52A08B8A-B182-49ED-87B8-70D262B1DF6A}" srcOrd="0" destOrd="0" presId="urn:microsoft.com/office/officeart/2005/8/layout/process2"/>
    <dgm:cxn modelId="{6B604798-369B-4842-9823-350E401849D6}" type="presOf" srcId="{37EAF2C2-E308-4943-8DC9-7F7EA849717C}" destId="{138AEF89-1774-4C6D-B3D6-33F06BCAB906}" srcOrd="0" destOrd="0" presId="urn:microsoft.com/office/officeart/2005/8/layout/process2"/>
    <dgm:cxn modelId="{7C3BF969-2FE9-463D-9BAE-B48F658A987F}" type="presOf" srcId="{C2667A3D-C169-4F26-9847-0EA8B101CBC6}" destId="{68E6919C-ACF9-4EC7-9469-76D1586E20FD}" srcOrd="0" destOrd="0" presId="urn:microsoft.com/office/officeart/2005/8/layout/process2"/>
    <dgm:cxn modelId="{7338F5A7-8AA4-48E2-A33C-8EAF252A1059}" type="presOf" srcId="{8ECF669D-6A29-49A5-9A3A-5DCD5E388950}" destId="{22F908D0-6466-446B-88A5-455FA192A6B7}" srcOrd="1" destOrd="0" presId="urn:microsoft.com/office/officeart/2005/8/layout/process2"/>
    <dgm:cxn modelId="{C85D61BD-697C-499A-93CE-95A09584E98A}" type="presOf" srcId="{047981F1-CFB5-4FC9-875A-25C43FCFA2D7}" destId="{F0A843BE-65A4-429F-9144-01F8A490179E}" srcOrd="0" destOrd="0" presId="urn:microsoft.com/office/officeart/2005/8/layout/process2"/>
    <dgm:cxn modelId="{4D2CFAE0-2307-4CE6-A86D-CCED26C69802}" srcId="{AB9645EA-124F-407C-A4D3-E2749E211EC4}" destId="{C2667A3D-C169-4F26-9847-0EA8B101CBC6}" srcOrd="4" destOrd="0" parTransId="{C42DB177-A7EC-428B-8924-F37BE706761A}" sibTransId="{03C2CE81-63F9-4E82-99FA-2A85F079D98C}"/>
    <dgm:cxn modelId="{4DF90FB6-CEDC-407D-A643-BFE5A0B8B84B}" type="presOf" srcId="{788C01DE-7163-4C45-9B2F-FE1A6EE031E2}" destId="{0015B626-EF9E-4456-8699-3772856F73E5}" srcOrd="1" destOrd="0" presId="urn:microsoft.com/office/officeart/2005/8/layout/process2"/>
    <dgm:cxn modelId="{53A56F48-B5AA-4158-B1D7-EA64D123E775}" type="presOf" srcId="{03C2CE81-63F9-4E82-99FA-2A85F079D98C}" destId="{E597934E-0F44-449B-9FC3-21C386061CF3}" srcOrd="0" destOrd="0" presId="urn:microsoft.com/office/officeart/2005/8/layout/process2"/>
    <dgm:cxn modelId="{6A879AA3-3779-4D45-840D-E5EA3E853AA9}" type="presOf" srcId="{03C2CE81-63F9-4E82-99FA-2A85F079D98C}" destId="{CBCF0676-E282-4D63-A8CA-FCD23DE88DA0}" srcOrd="1" destOrd="0" presId="urn:microsoft.com/office/officeart/2005/8/layout/process2"/>
    <dgm:cxn modelId="{39138BA3-5428-4DA3-BD9B-F13983717D97}" type="presOf" srcId="{8F6CDC29-C4EC-467E-AC76-B1577BCB0E7B}" destId="{2E4567A7-71B2-48C3-A1A8-24E98A5C7F25}" srcOrd="0" destOrd="0" presId="urn:microsoft.com/office/officeart/2005/8/layout/process2"/>
    <dgm:cxn modelId="{0FFA7DD4-CE65-4AAF-B84B-5935CA5F3D28}" srcId="{AB9645EA-124F-407C-A4D3-E2749E211EC4}" destId="{047981F1-CFB5-4FC9-875A-25C43FCFA2D7}" srcOrd="6" destOrd="0" parTransId="{7AE08D7F-CD14-4448-B04C-86E34137E5C4}" sibTransId="{32A38BD6-877E-492F-9DB5-DB865310AF69}"/>
    <dgm:cxn modelId="{E9000CEE-68CD-4D71-AD3B-A5A6B1CCF481}" type="presOf" srcId="{1278101E-8E51-4299-AF25-BF26D7BDEE91}" destId="{DBB94F5B-FDFB-442E-BB3E-38F15DEF1EC8}" srcOrd="0" destOrd="0" presId="urn:microsoft.com/office/officeart/2005/8/layout/process2"/>
    <dgm:cxn modelId="{18D28B02-69ED-4D6A-91CB-FC34473B905F}" srcId="{AB9645EA-124F-407C-A4D3-E2749E211EC4}" destId="{8F6CDC29-C4EC-467E-AC76-B1577BCB0E7B}" srcOrd="3" destOrd="0" parTransId="{1AD6E75C-66B3-40DB-B56A-50A56243D81B}" sibTransId="{1278101E-8E51-4299-AF25-BF26D7BDEE91}"/>
    <dgm:cxn modelId="{27FCB0F3-E61D-41DB-BD25-7C7E7360FA3D}" type="presOf" srcId="{8C071E6B-4862-4B05-B5D9-DCCDA0504C25}" destId="{70F5A350-7A0E-4184-BC12-224808A4DB6B}" srcOrd="0" destOrd="0" presId="urn:microsoft.com/office/officeart/2005/8/layout/process2"/>
    <dgm:cxn modelId="{535E9209-B64F-4B64-B319-9E59EFD62D2B}" srcId="{AB9645EA-124F-407C-A4D3-E2749E211EC4}" destId="{8C071E6B-4862-4B05-B5D9-DCCDA0504C25}" srcOrd="1" destOrd="0" parTransId="{0539D425-9937-442C-82D8-C78491A9D3DC}" sibTransId="{788C01DE-7163-4C45-9B2F-FE1A6EE031E2}"/>
    <dgm:cxn modelId="{8CB61CB5-8270-4A24-AF1E-AA0C8FA79101}" type="presOf" srcId="{8ECF669D-6A29-49A5-9A3A-5DCD5E388950}" destId="{E4991811-EC8C-4FC4-81F2-FB2392F32B6E}" srcOrd="0" destOrd="0" presId="urn:microsoft.com/office/officeart/2005/8/layout/process2"/>
    <dgm:cxn modelId="{0FEDED1B-7CD2-4D76-B607-3BE41CE0C30C}" srcId="{AB9645EA-124F-407C-A4D3-E2749E211EC4}" destId="{DB9B0908-FB8A-4D9B-B16B-16A044D2B56B}" srcOrd="5" destOrd="0" parTransId="{4E5A127C-3366-49E4-8DF0-C538270152F3}" sibTransId="{8ECF669D-6A29-49A5-9A3A-5DCD5E388950}"/>
    <dgm:cxn modelId="{BE8466C9-E7F0-455E-8D80-332B42710C62}" type="presOf" srcId="{99AC5E85-F4B3-4681-A75B-1140A2A25EF7}" destId="{584C0817-C680-4B04-BCFA-D7623F7A18DB}" srcOrd="0" destOrd="0" presId="urn:microsoft.com/office/officeart/2005/8/layout/process2"/>
    <dgm:cxn modelId="{E89632EB-628E-4A3F-AE85-478C7C452863}" type="presOf" srcId="{DB9B0908-FB8A-4D9B-B16B-16A044D2B56B}" destId="{D8564EFF-B3F5-4B63-8EC0-4F98C2472F36}" srcOrd="0" destOrd="0" presId="urn:microsoft.com/office/officeart/2005/8/layout/process2"/>
    <dgm:cxn modelId="{673591FF-B5B4-477D-9B71-A3AF0570C099}" type="presOf" srcId="{C0F2ABE8-2C10-4B7E-B354-C9F9C92711C7}" destId="{B9BE7A35-EDAD-4487-BE3D-6EBC84FCB2E1}" srcOrd="0" destOrd="0" presId="urn:microsoft.com/office/officeart/2005/8/layout/process2"/>
    <dgm:cxn modelId="{28D5146E-A4F2-4A7C-934A-485C1EB38C85}" type="presParOf" srcId="{938F8141-9403-4348-BB36-2A9943A0D616}" destId="{B9BE7A35-EDAD-4487-BE3D-6EBC84FCB2E1}" srcOrd="0" destOrd="0" presId="urn:microsoft.com/office/officeart/2005/8/layout/process2"/>
    <dgm:cxn modelId="{E901DE9F-23DD-404B-8831-CC5A5B5882C1}" type="presParOf" srcId="{938F8141-9403-4348-BB36-2A9943A0D616}" destId="{584C0817-C680-4B04-BCFA-D7623F7A18DB}" srcOrd="1" destOrd="0" presId="urn:microsoft.com/office/officeart/2005/8/layout/process2"/>
    <dgm:cxn modelId="{17BB1B72-9932-4E74-B7A2-CECD7F0BC44C}" type="presParOf" srcId="{584C0817-C680-4B04-BCFA-D7623F7A18DB}" destId="{CDBDB272-4F01-46A6-82A2-455488F7F281}" srcOrd="0" destOrd="0" presId="urn:microsoft.com/office/officeart/2005/8/layout/process2"/>
    <dgm:cxn modelId="{9B9EC5D7-E5EA-4549-B7A6-E83DA470FE59}" type="presParOf" srcId="{938F8141-9403-4348-BB36-2A9943A0D616}" destId="{70F5A350-7A0E-4184-BC12-224808A4DB6B}" srcOrd="2" destOrd="0" presId="urn:microsoft.com/office/officeart/2005/8/layout/process2"/>
    <dgm:cxn modelId="{432AD44D-826C-4C40-ACB0-F93BB3292E9A}" type="presParOf" srcId="{938F8141-9403-4348-BB36-2A9943A0D616}" destId="{BDE7256D-24AA-47AF-B1A3-C14EAAF21C1D}" srcOrd="3" destOrd="0" presId="urn:microsoft.com/office/officeart/2005/8/layout/process2"/>
    <dgm:cxn modelId="{D21A7F65-74BC-403A-92F7-8E6A973742E7}" type="presParOf" srcId="{BDE7256D-24AA-47AF-B1A3-C14EAAF21C1D}" destId="{0015B626-EF9E-4456-8699-3772856F73E5}" srcOrd="0" destOrd="0" presId="urn:microsoft.com/office/officeart/2005/8/layout/process2"/>
    <dgm:cxn modelId="{7F18828F-4896-4566-B33D-06C6FEF1D1DC}" type="presParOf" srcId="{938F8141-9403-4348-BB36-2A9943A0D616}" destId="{52A08B8A-B182-49ED-87B8-70D262B1DF6A}" srcOrd="4" destOrd="0" presId="urn:microsoft.com/office/officeart/2005/8/layout/process2"/>
    <dgm:cxn modelId="{4047C237-5E7A-4AC8-8E37-C8B267DD5C3D}" type="presParOf" srcId="{938F8141-9403-4348-BB36-2A9943A0D616}" destId="{138AEF89-1774-4C6D-B3D6-33F06BCAB906}" srcOrd="5" destOrd="0" presId="urn:microsoft.com/office/officeart/2005/8/layout/process2"/>
    <dgm:cxn modelId="{4E060D60-3303-4A2A-AA4C-E3B92AC6E05A}" type="presParOf" srcId="{138AEF89-1774-4C6D-B3D6-33F06BCAB906}" destId="{852AEE11-CC21-405E-A780-09BFED7426A7}" srcOrd="0" destOrd="0" presId="urn:microsoft.com/office/officeart/2005/8/layout/process2"/>
    <dgm:cxn modelId="{270A1802-2AD4-4ED7-BA79-2542B9B9AC2F}" type="presParOf" srcId="{938F8141-9403-4348-BB36-2A9943A0D616}" destId="{2E4567A7-71B2-48C3-A1A8-24E98A5C7F25}" srcOrd="6" destOrd="0" presId="urn:microsoft.com/office/officeart/2005/8/layout/process2"/>
    <dgm:cxn modelId="{6F2363E5-4D61-4301-889A-981B96507801}" type="presParOf" srcId="{938F8141-9403-4348-BB36-2A9943A0D616}" destId="{DBB94F5B-FDFB-442E-BB3E-38F15DEF1EC8}" srcOrd="7" destOrd="0" presId="urn:microsoft.com/office/officeart/2005/8/layout/process2"/>
    <dgm:cxn modelId="{994397ED-DAF8-4473-963A-C1A5E505B1A1}" type="presParOf" srcId="{DBB94F5B-FDFB-442E-BB3E-38F15DEF1EC8}" destId="{82375A27-EF1E-4FC2-A002-117FA31D00BF}" srcOrd="0" destOrd="0" presId="urn:microsoft.com/office/officeart/2005/8/layout/process2"/>
    <dgm:cxn modelId="{95903284-D6BA-4786-8C44-19D77098F602}" type="presParOf" srcId="{938F8141-9403-4348-BB36-2A9943A0D616}" destId="{68E6919C-ACF9-4EC7-9469-76D1586E20FD}" srcOrd="8" destOrd="0" presId="urn:microsoft.com/office/officeart/2005/8/layout/process2"/>
    <dgm:cxn modelId="{7CDBC1E9-1F05-4B7C-AF31-BD61860A4564}" type="presParOf" srcId="{938F8141-9403-4348-BB36-2A9943A0D616}" destId="{E597934E-0F44-449B-9FC3-21C386061CF3}" srcOrd="9" destOrd="0" presId="urn:microsoft.com/office/officeart/2005/8/layout/process2"/>
    <dgm:cxn modelId="{6E209750-36F8-45A9-BE6C-A51086D94E61}" type="presParOf" srcId="{E597934E-0F44-449B-9FC3-21C386061CF3}" destId="{CBCF0676-E282-4D63-A8CA-FCD23DE88DA0}" srcOrd="0" destOrd="0" presId="urn:microsoft.com/office/officeart/2005/8/layout/process2"/>
    <dgm:cxn modelId="{DC7F07E6-91C6-4F38-A0AC-C4B842B1F83E}" type="presParOf" srcId="{938F8141-9403-4348-BB36-2A9943A0D616}" destId="{D8564EFF-B3F5-4B63-8EC0-4F98C2472F36}" srcOrd="10" destOrd="0" presId="urn:microsoft.com/office/officeart/2005/8/layout/process2"/>
    <dgm:cxn modelId="{072BA4E5-1C84-4004-B588-5CD47E5EE5EA}" type="presParOf" srcId="{938F8141-9403-4348-BB36-2A9943A0D616}" destId="{E4991811-EC8C-4FC4-81F2-FB2392F32B6E}" srcOrd="11" destOrd="0" presId="urn:microsoft.com/office/officeart/2005/8/layout/process2"/>
    <dgm:cxn modelId="{BC6A3F2F-149A-4072-858F-6216C120A6DF}" type="presParOf" srcId="{E4991811-EC8C-4FC4-81F2-FB2392F32B6E}" destId="{22F908D0-6466-446B-88A5-455FA192A6B7}" srcOrd="0" destOrd="0" presId="urn:microsoft.com/office/officeart/2005/8/layout/process2"/>
    <dgm:cxn modelId="{1EA349CF-6070-469D-AB91-505EF62A14BF}" type="presParOf" srcId="{938F8141-9403-4348-BB36-2A9943A0D616}" destId="{F0A843BE-65A4-429F-9144-01F8A490179E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58B80-381F-47EC-BD31-95322AE0A45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E2A007-BAAE-4B18-9E4A-73441FB4FBF8}">
      <dgm:prSet custT="1"/>
      <dgm:spPr/>
      <dgm:t>
        <a:bodyPr/>
        <a:lstStyle/>
        <a:p>
          <a:r>
            <a:rPr lang="hr-HR" sz="1600" b="1" dirty="0"/>
            <a:t>najkvalitetnije tjestenina dobiva se od brašna pšenice </a:t>
          </a:r>
          <a:r>
            <a:rPr lang="hr-HR" sz="1600" b="1" dirty="0" err="1"/>
            <a:t>Triticum</a:t>
          </a:r>
          <a:r>
            <a:rPr lang="hr-HR" sz="1600" b="1" dirty="0"/>
            <a:t> durum </a:t>
          </a:r>
          <a:endParaRPr lang="en-US" sz="1600" dirty="0"/>
        </a:p>
      </dgm:t>
    </dgm:pt>
    <dgm:pt modelId="{8C1A7381-6F2B-4D16-BC6F-C9D9393AC03A}" type="parTrans" cxnId="{D6EDBD79-1A91-4D17-BFB6-CBB288B4CF2A}">
      <dgm:prSet/>
      <dgm:spPr/>
      <dgm:t>
        <a:bodyPr/>
        <a:lstStyle/>
        <a:p>
          <a:endParaRPr lang="en-US"/>
        </a:p>
      </dgm:t>
    </dgm:pt>
    <dgm:pt modelId="{F42EAAF2-7B98-4E3D-B4C5-04B4B61CBC59}" type="sibTrans" cxnId="{D6EDBD79-1A91-4D17-BFB6-CBB288B4CF2A}">
      <dgm:prSet/>
      <dgm:spPr/>
      <dgm:t>
        <a:bodyPr/>
        <a:lstStyle/>
        <a:p>
          <a:endParaRPr lang="en-US"/>
        </a:p>
      </dgm:t>
    </dgm:pt>
    <dgm:pt modelId="{E983EDF6-CF46-46F1-AAA3-BAE19CB02DFB}">
      <dgm:prSet custT="1"/>
      <dgm:spPr/>
      <dgm:t>
        <a:bodyPr/>
        <a:lstStyle/>
        <a:p>
          <a:r>
            <a:rPr lang="hr-HR" sz="1600" b="1" dirty="0"/>
            <a:t>zbog nedostatka takve pšenice u nas se upotrebljava brašno ili krupica visoko staklaste tvrde pšenice </a:t>
          </a:r>
          <a:r>
            <a:rPr lang="hr-HR" sz="1600" b="1" dirty="0" err="1"/>
            <a:t>Triticum</a:t>
          </a:r>
          <a:r>
            <a:rPr lang="hr-HR" sz="1600" b="1" dirty="0"/>
            <a:t> </a:t>
          </a:r>
          <a:r>
            <a:rPr lang="hr-HR" sz="1600" b="1" dirty="0" err="1"/>
            <a:t>vulgare</a:t>
          </a:r>
          <a:endParaRPr lang="en-US" sz="1600" dirty="0"/>
        </a:p>
      </dgm:t>
    </dgm:pt>
    <dgm:pt modelId="{FA2377CF-D59F-4537-9226-1171CA2F1FB0}" type="parTrans" cxnId="{07FBEF36-F956-4F2B-BE46-2C197A36B9BE}">
      <dgm:prSet/>
      <dgm:spPr/>
      <dgm:t>
        <a:bodyPr/>
        <a:lstStyle/>
        <a:p>
          <a:endParaRPr lang="en-US"/>
        </a:p>
      </dgm:t>
    </dgm:pt>
    <dgm:pt modelId="{B4C30764-209F-46F5-8C6A-5DF8C0C6692C}" type="sibTrans" cxnId="{07FBEF36-F956-4F2B-BE46-2C197A36B9BE}">
      <dgm:prSet/>
      <dgm:spPr/>
      <dgm:t>
        <a:bodyPr/>
        <a:lstStyle/>
        <a:p>
          <a:endParaRPr lang="en-US"/>
        </a:p>
      </dgm:t>
    </dgm:pt>
    <dgm:pt modelId="{8B848C04-1BBD-42FE-96D1-5B509436A3E5}">
      <dgm:prSet custT="1"/>
      <dgm:spPr/>
      <dgm:t>
        <a:bodyPr/>
        <a:lstStyle/>
        <a:p>
          <a:r>
            <a:rPr lang="hr-HR" sz="1600" b="1" dirty="0"/>
            <a:t>nutricionisti preporučuju primjenu integralnog brašna od kojeg se izrađuje tamnosmeđa i integralna tjestenina</a:t>
          </a:r>
          <a:r>
            <a:rPr lang="hr-HR" sz="1400" b="1" dirty="0"/>
            <a:t>.</a:t>
          </a:r>
          <a:endParaRPr lang="en-US" sz="1400" dirty="0"/>
        </a:p>
      </dgm:t>
    </dgm:pt>
    <dgm:pt modelId="{A72EF136-A4E6-43E8-8291-44B39751904E}" type="parTrans" cxnId="{E8158FFC-8B57-433F-82F1-88C2BE871DB1}">
      <dgm:prSet/>
      <dgm:spPr/>
      <dgm:t>
        <a:bodyPr/>
        <a:lstStyle/>
        <a:p>
          <a:endParaRPr lang="en-US"/>
        </a:p>
      </dgm:t>
    </dgm:pt>
    <dgm:pt modelId="{92FCC53B-3E8C-485D-950B-84E64A0ED166}" type="sibTrans" cxnId="{E8158FFC-8B57-433F-82F1-88C2BE871DB1}">
      <dgm:prSet/>
      <dgm:spPr/>
      <dgm:t>
        <a:bodyPr/>
        <a:lstStyle/>
        <a:p>
          <a:endParaRPr lang="en-US"/>
        </a:p>
      </dgm:t>
    </dgm:pt>
    <dgm:pt modelId="{E6A792FF-B9F0-4BD2-930E-FFFAA222FD82}">
      <dgm:prSet custT="1"/>
      <dgm:spPr/>
      <dgm:t>
        <a:bodyPr/>
        <a:lstStyle/>
        <a:p>
          <a:r>
            <a:rPr lang="hr-HR" sz="1600" b="1" dirty="0"/>
            <a:t>za izradu tjestenine rabi se sviježe samljeveno namjensko brašno ili pšenična krupica s velikim </a:t>
          </a:r>
          <a:r>
            <a:rPr lang="hr-HR" sz="1600" b="1" dirty="0" err="1"/>
            <a:t>masenim</a:t>
          </a:r>
          <a:r>
            <a:rPr lang="hr-HR" sz="1600" b="1" dirty="0"/>
            <a:t> udjelom vlažnog lijepka</a:t>
          </a:r>
          <a:endParaRPr lang="en-US" sz="1600" dirty="0"/>
        </a:p>
      </dgm:t>
    </dgm:pt>
    <dgm:pt modelId="{FBCFD2B0-8839-45EB-99C1-137F096411C6}" type="parTrans" cxnId="{2B50282D-DDC7-4FC0-8218-2470A7934893}">
      <dgm:prSet/>
      <dgm:spPr/>
      <dgm:t>
        <a:bodyPr/>
        <a:lstStyle/>
        <a:p>
          <a:endParaRPr lang="en-US"/>
        </a:p>
      </dgm:t>
    </dgm:pt>
    <dgm:pt modelId="{F4A6B1CE-1038-400F-AAFB-AE844BB9BC63}" type="sibTrans" cxnId="{2B50282D-DDC7-4FC0-8218-2470A7934893}">
      <dgm:prSet/>
      <dgm:spPr/>
      <dgm:t>
        <a:bodyPr/>
        <a:lstStyle/>
        <a:p>
          <a:endParaRPr lang="en-US"/>
        </a:p>
      </dgm:t>
    </dgm:pt>
    <dgm:pt modelId="{2FD70F3B-1AFF-495E-A05A-680B5FD77457}">
      <dgm:prSet custT="1"/>
      <dgm:spPr/>
      <dgm:t>
        <a:bodyPr/>
        <a:lstStyle/>
        <a:p>
          <a:r>
            <a:rPr lang="hr-HR" sz="1600" b="1" dirty="0"/>
            <a:t>osim pšeničnoga brašna, može se upotrijebiti kukuruzno brašno, rižino brašno itd...</a:t>
          </a:r>
          <a:endParaRPr lang="en-US" sz="1600" dirty="0"/>
        </a:p>
      </dgm:t>
    </dgm:pt>
    <dgm:pt modelId="{67D87ABB-8F99-4901-8A66-F8D284FAA8A6}" type="parTrans" cxnId="{4347B6F8-2554-4359-B2A1-B284C5910E2D}">
      <dgm:prSet/>
      <dgm:spPr/>
      <dgm:t>
        <a:bodyPr/>
        <a:lstStyle/>
        <a:p>
          <a:endParaRPr lang="en-US"/>
        </a:p>
      </dgm:t>
    </dgm:pt>
    <dgm:pt modelId="{9F5C9A96-60E9-4F88-A246-662A81C775AC}" type="sibTrans" cxnId="{4347B6F8-2554-4359-B2A1-B284C5910E2D}">
      <dgm:prSet/>
      <dgm:spPr/>
      <dgm:t>
        <a:bodyPr/>
        <a:lstStyle/>
        <a:p>
          <a:endParaRPr lang="en-US"/>
        </a:p>
      </dgm:t>
    </dgm:pt>
    <dgm:pt modelId="{3C30FC50-223D-404B-A050-1BEA53058088}">
      <dgm:prSet custT="1"/>
      <dgm:spPr/>
      <dgm:t>
        <a:bodyPr/>
        <a:lstStyle/>
        <a:p>
          <a:r>
            <a:rPr lang="hr-HR" sz="1600" b="1" dirty="0"/>
            <a:t>prije miješanja tijesta, brašno se prosijava i iz njega se uklanjaju metalne primjese</a:t>
          </a:r>
          <a:endParaRPr lang="en-US" sz="1600" dirty="0"/>
        </a:p>
      </dgm:t>
    </dgm:pt>
    <dgm:pt modelId="{FBF139F6-DF25-48DD-A3AF-41DE0443A287}" type="parTrans" cxnId="{A0766713-E771-478D-8F9E-6AFBDDBCEABE}">
      <dgm:prSet/>
      <dgm:spPr/>
      <dgm:t>
        <a:bodyPr/>
        <a:lstStyle/>
        <a:p>
          <a:endParaRPr lang="en-US"/>
        </a:p>
      </dgm:t>
    </dgm:pt>
    <dgm:pt modelId="{1AB36770-FE42-44F7-AA31-6E383AD6D3E2}" type="sibTrans" cxnId="{A0766713-E771-478D-8F9E-6AFBDDBCEABE}">
      <dgm:prSet/>
      <dgm:spPr/>
      <dgm:t>
        <a:bodyPr/>
        <a:lstStyle/>
        <a:p>
          <a:endParaRPr lang="en-US"/>
        </a:p>
      </dgm:t>
    </dgm:pt>
    <dgm:pt modelId="{23DA77DA-5CC8-4E80-9405-7AEAB75E10F4}" type="pres">
      <dgm:prSet presAssocID="{F6658B80-381F-47EC-BD31-95322AE0A4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2943444-5211-40B9-B38C-267B694DB169}" type="pres">
      <dgm:prSet presAssocID="{F8E2A007-BAAE-4B18-9E4A-73441FB4FBF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922977-7F1D-4E51-9154-77160FEA731F}" type="pres">
      <dgm:prSet presAssocID="{F42EAAF2-7B98-4E3D-B4C5-04B4B61CBC59}" presName="sibTrans" presStyleLbl="sibTrans1D1" presStyleIdx="0" presStyleCnt="5"/>
      <dgm:spPr/>
      <dgm:t>
        <a:bodyPr/>
        <a:lstStyle/>
        <a:p>
          <a:endParaRPr lang="hr-HR"/>
        </a:p>
      </dgm:t>
    </dgm:pt>
    <dgm:pt modelId="{756896C2-00D9-43B5-94EE-7E2ABB83E835}" type="pres">
      <dgm:prSet presAssocID="{F42EAAF2-7B98-4E3D-B4C5-04B4B61CBC59}" presName="connectorText" presStyleLbl="sibTrans1D1" presStyleIdx="0" presStyleCnt="5"/>
      <dgm:spPr/>
      <dgm:t>
        <a:bodyPr/>
        <a:lstStyle/>
        <a:p>
          <a:endParaRPr lang="hr-HR"/>
        </a:p>
      </dgm:t>
    </dgm:pt>
    <dgm:pt modelId="{E768027D-41EA-497C-B6C3-F4EB97B427E4}" type="pres">
      <dgm:prSet presAssocID="{E983EDF6-CF46-46F1-AAA3-BAE19CB02DFB}" presName="node" presStyleLbl="node1" presStyleIdx="1" presStyleCnt="6" custScaleX="147088" custScaleY="1427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4E1F0C-D5CD-4089-B599-198119BFB8ED}" type="pres">
      <dgm:prSet presAssocID="{B4C30764-209F-46F5-8C6A-5DF8C0C6692C}" presName="sibTrans" presStyleLbl="sibTrans1D1" presStyleIdx="1" presStyleCnt="5"/>
      <dgm:spPr/>
      <dgm:t>
        <a:bodyPr/>
        <a:lstStyle/>
        <a:p>
          <a:endParaRPr lang="hr-HR"/>
        </a:p>
      </dgm:t>
    </dgm:pt>
    <dgm:pt modelId="{F238940A-84C9-482D-AC91-8A41F258F02C}" type="pres">
      <dgm:prSet presAssocID="{B4C30764-209F-46F5-8C6A-5DF8C0C6692C}" presName="connectorText" presStyleLbl="sibTrans1D1" presStyleIdx="1" presStyleCnt="5"/>
      <dgm:spPr/>
      <dgm:t>
        <a:bodyPr/>
        <a:lstStyle/>
        <a:p>
          <a:endParaRPr lang="hr-HR"/>
        </a:p>
      </dgm:t>
    </dgm:pt>
    <dgm:pt modelId="{B8E06852-5A04-4DED-B254-DF48B4D2BE69}" type="pres">
      <dgm:prSet presAssocID="{8B848C04-1BBD-42FE-96D1-5B509436A3E5}" presName="node" presStyleLbl="node1" presStyleIdx="2" presStyleCnt="6" custScaleX="132514" custScaleY="1611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96361B-7749-43B3-B375-67CE2E2017B8}" type="pres">
      <dgm:prSet presAssocID="{92FCC53B-3E8C-485D-950B-84E64A0ED166}" presName="sibTrans" presStyleLbl="sibTrans1D1" presStyleIdx="2" presStyleCnt="5"/>
      <dgm:spPr/>
      <dgm:t>
        <a:bodyPr/>
        <a:lstStyle/>
        <a:p>
          <a:endParaRPr lang="hr-HR"/>
        </a:p>
      </dgm:t>
    </dgm:pt>
    <dgm:pt modelId="{07899ED6-1D6A-4FD1-B2D5-669C6E5D6E13}" type="pres">
      <dgm:prSet presAssocID="{92FCC53B-3E8C-485D-950B-84E64A0ED166}" presName="connectorText" presStyleLbl="sibTrans1D1" presStyleIdx="2" presStyleCnt="5"/>
      <dgm:spPr/>
      <dgm:t>
        <a:bodyPr/>
        <a:lstStyle/>
        <a:p>
          <a:endParaRPr lang="hr-HR"/>
        </a:p>
      </dgm:t>
    </dgm:pt>
    <dgm:pt modelId="{3CC1D567-B25C-4B75-8AFD-4FC1377BA48C}" type="pres">
      <dgm:prSet presAssocID="{E6A792FF-B9F0-4BD2-930E-FFFAA222FD82}" presName="node" presStyleLbl="node1" presStyleIdx="3" presStyleCnt="6" custScaleX="143476" custScaleY="1167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2D9375-4977-48F3-8624-D83E4B30776E}" type="pres">
      <dgm:prSet presAssocID="{F4A6B1CE-1038-400F-AAFB-AE844BB9BC63}" presName="sibTrans" presStyleLbl="sibTrans1D1" presStyleIdx="3" presStyleCnt="5"/>
      <dgm:spPr/>
      <dgm:t>
        <a:bodyPr/>
        <a:lstStyle/>
        <a:p>
          <a:endParaRPr lang="hr-HR"/>
        </a:p>
      </dgm:t>
    </dgm:pt>
    <dgm:pt modelId="{4D51A900-188D-4096-BB2E-4522D9675684}" type="pres">
      <dgm:prSet presAssocID="{F4A6B1CE-1038-400F-AAFB-AE844BB9BC63}" presName="connectorText" presStyleLbl="sibTrans1D1" presStyleIdx="3" presStyleCnt="5"/>
      <dgm:spPr/>
      <dgm:t>
        <a:bodyPr/>
        <a:lstStyle/>
        <a:p>
          <a:endParaRPr lang="hr-HR"/>
        </a:p>
      </dgm:t>
    </dgm:pt>
    <dgm:pt modelId="{5CA16582-CB97-419B-88A0-D3D192C1A783}" type="pres">
      <dgm:prSet presAssocID="{2FD70F3B-1AFF-495E-A05A-680B5FD77457}" presName="node" presStyleLbl="node1" presStyleIdx="4" presStyleCnt="6" custScaleX="1197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BAF612-AB98-4777-AB9E-BE5278BA72A9}" type="pres">
      <dgm:prSet presAssocID="{9F5C9A96-60E9-4F88-A246-662A81C775AC}" presName="sibTrans" presStyleLbl="sibTrans1D1" presStyleIdx="4" presStyleCnt="5"/>
      <dgm:spPr/>
      <dgm:t>
        <a:bodyPr/>
        <a:lstStyle/>
        <a:p>
          <a:endParaRPr lang="hr-HR"/>
        </a:p>
      </dgm:t>
    </dgm:pt>
    <dgm:pt modelId="{072F5CF5-80C8-4C3E-B2CA-46E36D3E2415}" type="pres">
      <dgm:prSet presAssocID="{9F5C9A96-60E9-4F88-A246-662A81C775AC}" presName="connectorText" presStyleLbl="sibTrans1D1" presStyleIdx="4" presStyleCnt="5"/>
      <dgm:spPr/>
      <dgm:t>
        <a:bodyPr/>
        <a:lstStyle/>
        <a:p>
          <a:endParaRPr lang="hr-HR"/>
        </a:p>
      </dgm:t>
    </dgm:pt>
    <dgm:pt modelId="{B295A4BE-A176-4B67-9668-919183AC3E41}" type="pres">
      <dgm:prSet presAssocID="{3C30FC50-223D-404B-A050-1BEA53058088}" presName="node" presStyleLbl="node1" presStyleIdx="5" presStyleCnt="6" custScaleX="134099" custLinFactNeighborX="9874" custLinFactNeighborY="78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8158FFC-8B57-433F-82F1-88C2BE871DB1}" srcId="{F6658B80-381F-47EC-BD31-95322AE0A454}" destId="{8B848C04-1BBD-42FE-96D1-5B509436A3E5}" srcOrd="2" destOrd="0" parTransId="{A72EF136-A4E6-43E8-8291-44B39751904E}" sibTransId="{92FCC53B-3E8C-485D-950B-84E64A0ED166}"/>
    <dgm:cxn modelId="{7A541802-E989-4E3C-906C-6B00614AC783}" type="presOf" srcId="{B4C30764-209F-46F5-8C6A-5DF8C0C6692C}" destId="{F238940A-84C9-482D-AC91-8A41F258F02C}" srcOrd="1" destOrd="0" presId="urn:microsoft.com/office/officeart/2016/7/layout/RepeatingBendingProcessNew"/>
    <dgm:cxn modelId="{5F3E84B1-953B-4715-89EC-FB99A302A388}" type="presOf" srcId="{E6A792FF-B9F0-4BD2-930E-FFFAA222FD82}" destId="{3CC1D567-B25C-4B75-8AFD-4FC1377BA48C}" srcOrd="0" destOrd="0" presId="urn:microsoft.com/office/officeart/2016/7/layout/RepeatingBendingProcessNew"/>
    <dgm:cxn modelId="{C33EAB9B-DAC3-4964-B41A-4B8C11CAFA44}" type="presOf" srcId="{92FCC53B-3E8C-485D-950B-84E64A0ED166}" destId="{07899ED6-1D6A-4FD1-B2D5-669C6E5D6E13}" srcOrd="1" destOrd="0" presId="urn:microsoft.com/office/officeart/2016/7/layout/RepeatingBendingProcessNew"/>
    <dgm:cxn modelId="{07FBEF36-F956-4F2B-BE46-2C197A36B9BE}" srcId="{F6658B80-381F-47EC-BD31-95322AE0A454}" destId="{E983EDF6-CF46-46F1-AAA3-BAE19CB02DFB}" srcOrd="1" destOrd="0" parTransId="{FA2377CF-D59F-4537-9226-1171CA2F1FB0}" sibTransId="{B4C30764-209F-46F5-8C6A-5DF8C0C6692C}"/>
    <dgm:cxn modelId="{D6EDBD79-1A91-4D17-BFB6-CBB288B4CF2A}" srcId="{F6658B80-381F-47EC-BD31-95322AE0A454}" destId="{F8E2A007-BAAE-4B18-9E4A-73441FB4FBF8}" srcOrd="0" destOrd="0" parTransId="{8C1A7381-6F2B-4D16-BC6F-C9D9393AC03A}" sibTransId="{F42EAAF2-7B98-4E3D-B4C5-04B4B61CBC59}"/>
    <dgm:cxn modelId="{6100CD2A-B527-4F88-B9FF-CE6AA65BCC40}" type="presOf" srcId="{F42EAAF2-7B98-4E3D-B4C5-04B4B61CBC59}" destId="{756896C2-00D9-43B5-94EE-7E2ABB83E835}" srcOrd="1" destOrd="0" presId="urn:microsoft.com/office/officeart/2016/7/layout/RepeatingBendingProcessNew"/>
    <dgm:cxn modelId="{4347B6F8-2554-4359-B2A1-B284C5910E2D}" srcId="{F6658B80-381F-47EC-BD31-95322AE0A454}" destId="{2FD70F3B-1AFF-495E-A05A-680B5FD77457}" srcOrd="4" destOrd="0" parTransId="{67D87ABB-8F99-4901-8A66-F8D284FAA8A6}" sibTransId="{9F5C9A96-60E9-4F88-A246-662A81C775AC}"/>
    <dgm:cxn modelId="{E8A0F6DF-7A8C-4E6C-8AD5-178CCA55AE80}" type="presOf" srcId="{B4C30764-209F-46F5-8C6A-5DF8C0C6692C}" destId="{384E1F0C-D5CD-4089-B599-198119BFB8ED}" srcOrd="0" destOrd="0" presId="urn:microsoft.com/office/officeart/2016/7/layout/RepeatingBendingProcessNew"/>
    <dgm:cxn modelId="{B4FB82A1-578A-4BF7-848A-3844AD0E9D9A}" type="presOf" srcId="{E983EDF6-CF46-46F1-AAA3-BAE19CB02DFB}" destId="{E768027D-41EA-497C-B6C3-F4EB97B427E4}" srcOrd="0" destOrd="0" presId="urn:microsoft.com/office/officeart/2016/7/layout/RepeatingBendingProcessNew"/>
    <dgm:cxn modelId="{492E748D-D84F-4B12-9975-F8160F4B45FD}" type="presOf" srcId="{F4A6B1CE-1038-400F-AAFB-AE844BB9BC63}" destId="{4D51A900-188D-4096-BB2E-4522D9675684}" srcOrd="1" destOrd="0" presId="urn:microsoft.com/office/officeart/2016/7/layout/RepeatingBendingProcessNew"/>
    <dgm:cxn modelId="{3395D93A-5886-48C1-BA8C-9C937414C5F7}" type="presOf" srcId="{F8E2A007-BAAE-4B18-9E4A-73441FB4FBF8}" destId="{D2943444-5211-40B9-B38C-267B694DB169}" srcOrd="0" destOrd="0" presId="urn:microsoft.com/office/officeart/2016/7/layout/RepeatingBendingProcessNew"/>
    <dgm:cxn modelId="{2B50282D-DDC7-4FC0-8218-2470A7934893}" srcId="{F6658B80-381F-47EC-BD31-95322AE0A454}" destId="{E6A792FF-B9F0-4BD2-930E-FFFAA222FD82}" srcOrd="3" destOrd="0" parTransId="{FBCFD2B0-8839-45EB-99C1-137F096411C6}" sibTransId="{F4A6B1CE-1038-400F-AAFB-AE844BB9BC63}"/>
    <dgm:cxn modelId="{7567A8F3-2516-46FF-BA0C-C164DF5BFD7E}" type="presOf" srcId="{F42EAAF2-7B98-4E3D-B4C5-04B4B61CBC59}" destId="{C8922977-7F1D-4E51-9154-77160FEA731F}" srcOrd="0" destOrd="0" presId="urn:microsoft.com/office/officeart/2016/7/layout/RepeatingBendingProcessNew"/>
    <dgm:cxn modelId="{475BFAAE-2C63-41C6-965B-11429E32892F}" type="presOf" srcId="{9F5C9A96-60E9-4F88-A246-662A81C775AC}" destId="{8EBAF612-AB98-4777-AB9E-BE5278BA72A9}" srcOrd="0" destOrd="0" presId="urn:microsoft.com/office/officeart/2016/7/layout/RepeatingBendingProcessNew"/>
    <dgm:cxn modelId="{8303FE9B-F545-4CD2-B6B3-0809576110BA}" type="presOf" srcId="{F4A6B1CE-1038-400F-AAFB-AE844BB9BC63}" destId="{1B2D9375-4977-48F3-8624-D83E4B30776E}" srcOrd="0" destOrd="0" presId="urn:microsoft.com/office/officeart/2016/7/layout/RepeatingBendingProcessNew"/>
    <dgm:cxn modelId="{08BFC978-6E6D-41AC-99DD-8145D160CB51}" type="presOf" srcId="{8B848C04-1BBD-42FE-96D1-5B509436A3E5}" destId="{B8E06852-5A04-4DED-B254-DF48B4D2BE69}" srcOrd="0" destOrd="0" presId="urn:microsoft.com/office/officeart/2016/7/layout/RepeatingBendingProcessNew"/>
    <dgm:cxn modelId="{E05080FF-184C-4FCC-8F7D-97E012E7F962}" type="presOf" srcId="{F6658B80-381F-47EC-BD31-95322AE0A454}" destId="{23DA77DA-5CC8-4E80-9405-7AEAB75E10F4}" srcOrd="0" destOrd="0" presId="urn:microsoft.com/office/officeart/2016/7/layout/RepeatingBendingProcessNew"/>
    <dgm:cxn modelId="{DFA84376-477C-41D5-BA45-73F95C795876}" type="presOf" srcId="{2FD70F3B-1AFF-495E-A05A-680B5FD77457}" destId="{5CA16582-CB97-419B-88A0-D3D192C1A783}" srcOrd="0" destOrd="0" presId="urn:microsoft.com/office/officeart/2016/7/layout/RepeatingBendingProcessNew"/>
    <dgm:cxn modelId="{C7C3F04E-D90A-4E09-BC11-7946DBDD4A52}" type="presOf" srcId="{9F5C9A96-60E9-4F88-A246-662A81C775AC}" destId="{072F5CF5-80C8-4C3E-B2CA-46E36D3E2415}" srcOrd="1" destOrd="0" presId="urn:microsoft.com/office/officeart/2016/7/layout/RepeatingBendingProcessNew"/>
    <dgm:cxn modelId="{A0766713-E771-478D-8F9E-6AFBDDBCEABE}" srcId="{F6658B80-381F-47EC-BD31-95322AE0A454}" destId="{3C30FC50-223D-404B-A050-1BEA53058088}" srcOrd="5" destOrd="0" parTransId="{FBF139F6-DF25-48DD-A3AF-41DE0443A287}" sibTransId="{1AB36770-FE42-44F7-AA31-6E383AD6D3E2}"/>
    <dgm:cxn modelId="{17AF9D89-49C4-4CB3-B4D7-DBAE33AB94AC}" type="presOf" srcId="{3C30FC50-223D-404B-A050-1BEA53058088}" destId="{B295A4BE-A176-4B67-9668-919183AC3E41}" srcOrd="0" destOrd="0" presId="urn:microsoft.com/office/officeart/2016/7/layout/RepeatingBendingProcessNew"/>
    <dgm:cxn modelId="{61F812CD-16B4-4970-B4C2-64FD1AC15603}" type="presOf" srcId="{92FCC53B-3E8C-485D-950B-84E64A0ED166}" destId="{1B96361B-7749-43B3-B375-67CE2E2017B8}" srcOrd="0" destOrd="0" presId="urn:microsoft.com/office/officeart/2016/7/layout/RepeatingBendingProcessNew"/>
    <dgm:cxn modelId="{3C7E94C7-7B70-41BA-921F-23376707B4FE}" type="presParOf" srcId="{23DA77DA-5CC8-4E80-9405-7AEAB75E10F4}" destId="{D2943444-5211-40B9-B38C-267B694DB169}" srcOrd="0" destOrd="0" presId="urn:microsoft.com/office/officeart/2016/7/layout/RepeatingBendingProcessNew"/>
    <dgm:cxn modelId="{7D19EEED-B069-4299-AD9C-2CEB79CA0801}" type="presParOf" srcId="{23DA77DA-5CC8-4E80-9405-7AEAB75E10F4}" destId="{C8922977-7F1D-4E51-9154-77160FEA731F}" srcOrd="1" destOrd="0" presId="urn:microsoft.com/office/officeart/2016/7/layout/RepeatingBendingProcessNew"/>
    <dgm:cxn modelId="{10F0CF29-0F8E-48C5-80CB-A058A363202D}" type="presParOf" srcId="{C8922977-7F1D-4E51-9154-77160FEA731F}" destId="{756896C2-00D9-43B5-94EE-7E2ABB83E835}" srcOrd="0" destOrd="0" presId="urn:microsoft.com/office/officeart/2016/7/layout/RepeatingBendingProcessNew"/>
    <dgm:cxn modelId="{13F826C8-E56A-44BD-800B-90B396130DB7}" type="presParOf" srcId="{23DA77DA-5CC8-4E80-9405-7AEAB75E10F4}" destId="{E768027D-41EA-497C-B6C3-F4EB97B427E4}" srcOrd="2" destOrd="0" presId="urn:microsoft.com/office/officeart/2016/7/layout/RepeatingBendingProcessNew"/>
    <dgm:cxn modelId="{AA1DC868-70F9-4387-AC01-17D599A894C7}" type="presParOf" srcId="{23DA77DA-5CC8-4E80-9405-7AEAB75E10F4}" destId="{384E1F0C-D5CD-4089-B599-198119BFB8ED}" srcOrd="3" destOrd="0" presId="urn:microsoft.com/office/officeart/2016/7/layout/RepeatingBendingProcessNew"/>
    <dgm:cxn modelId="{42868ADA-68BD-49B7-A012-8C3B101F4F44}" type="presParOf" srcId="{384E1F0C-D5CD-4089-B599-198119BFB8ED}" destId="{F238940A-84C9-482D-AC91-8A41F258F02C}" srcOrd="0" destOrd="0" presId="urn:microsoft.com/office/officeart/2016/7/layout/RepeatingBendingProcessNew"/>
    <dgm:cxn modelId="{94A64CFA-153C-47EC-86D1-44C2DE74C9B1}" type="presParOf" srcId="{23DA77DA-5CC8-4E80-9405-7AEAB75E10F4}" destId="{B8E06852-5A04-4DED-B254-DF48B4D2BE69}" srcOrd="4" destOrd="0" presId="urn:microsoft.com/office/officeart/2016/7/layout/RepeatingBendingProcessNew"/>
    <dgm:cxn modelId="{FC93B968-077B-4906-AA1B-A7C2911090FE}" type="presParOf" srcId="{23DA77DA-5CC8-4E80-9405-7AEAB75E10F4}" destId="{1B96361B-7749-43B3-B375-67CE2E2017B8}" srcOrd="5" destOrd="0" presId="urn:microsoft.com/office/officeart/2016/7/layout/RepeatingBendingProcessNew"/>
    <dgm:cxn modelId="{F129AE36-B57A-4A9E-A199-5E59999B759D}" type="presParOf" srcId="{1B96361B-7749-43B3-B375-67CE2E2017B8}" destId="{07899ED6-1D6A-4FD1-B2D5-669C6E5D6E13}" srcOrd="0" destOrd="0" presId="urn:microsoft.com/office/officeart/2016/7/layout/RepeatingBendingProcessNew"/>
    <dgm:cxn modelId="{824FF5C3-F6E8-4234-9C0C-DC3C823E687F}" type="presParOf" srcId="{23DA77DA-5CC8-4E80-9405-7AEAB75E10F4}" destId="{3CC1D567-B25C-4B75-8AFD-4FC1377BA48C}" srcOrd="6" destOrd="0" presId="urn:microsoft.com/office/officeart/2016/7/layout/RepeatingBendingProcessNew"/>
    <dgm:cxn modelId="{2DFA2539-3C18-4942-92AD-63E20E9DDD3D}" type="presParOf" srcId="{23DA77DA-5CC8-4E80-9405-7AEAB75E10F4}" destId="{1B2D9375-4977-48F3-8624-D83E4B30776E}" srcOrd="7" destOrd="0" presId="urn:microsoft.com/office/officeart/2016/7/layout/RepeatingBendingProcessNew"/>
    <dgm:cxn modelId="{E1F6BF11-1500-47A2-BA03-44E47DDA3F1D}" type="presParOf" srcId="{1B2D9375-4977-48F3-8624-D83E4B30776E}" destId="{4D51A900-188D-4096-BB2E-4522D9675684}" srcOrd="0" destOrd="0" presId="urn:microsoft.com/office/officeart/2016/7/layout/RepeatingBendingProcessNew"/>
    <dgm:cxn modelId="{97131332-10C8-4514-AD87-2EC5B26C6EA3}" type="presParOf" srcId="{23DA77DA-5CC8-4E80-9405-7AEAB75E10F4}" destId="{5CA16582-CB97-419B-88A0-D3D192C1A783}" srcOrd="8" destOrd="0" presId="urn:microsoft.com/office/officeart/2016/7/layout/RepeatingBendingProcessNew"/>
    <dgm:cxn modelId="{5646019E-772E-4F1D-BF84-1FC012FA22E2}" type="presParOf" srcId="{23DA77DA-5CC8-4E80-9405-7AEAB75E10F4}" destId="{8EBAF612-AB98-4777-AB9E-BE5278BA72A9}" srcOrd="9" destOrd="0" presId="urn:microsoft.com/office/officeart/2016/7/layout/RepeatingBendingProcessNew"/>
    <dgm:cxn modelId="{0A867D2D-8768-49B7-9D16-2E995FFF3F09}" type="presParOf" srcId="{8EBAF612-AB98-4777-AB9E-BE5278BA72A9}" destId="{072F5CF5-80C8-4C3E-B2CA-46E36D3E2415}" srcOrd="0" destOrd="0" presId="urn:microsoft.com/office/officeart/2016/7/layout/RepeatingBendingProcessNew"/>
    <dgm:cxn modelId="{191F6C28-E8EF-4A88-A2C8-A2B9545B57B9}" type="presParOf" srcId="{23DA77DA-5CC8-4E80-9405-7AEAB75E10F4}" destId="{B295A4BE-A176-4B67-9668-919183AC3E4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8287C-BCF7-4512-8651-FAB64C4076E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5FACBBA-EF2E-4EC2-820B-6BD4AB1E5C8A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SORTIRANJE SIROVINA</a:t>
          </a:r>
        </a:p>
      </dgm:t>
    </dgm:pt>
    <dgm:pt modelId="{3ACDB453-4C8B-4119-8B90-DAC4C9777C2E}" type="parTrans" cxnId="{B3A47640-E3B8-47F8-893D-42C2A9A622FE}">
      <dgm:prSet/>
      <dgm:spPr/>
      <dgm:t>
        <a:bodyPr/>
        <a:lstStyle/>
        <a:p>
          <a:endParaRPr lang="hr-HR"/>
        </a:p>
      </dgm:t>
    </dgm:pt>
    <dgm:pt modelId="{DDD92CEF-6B6D-4C9E-8432-B2055D846A34}" type="sibTrans" cxnId="{B3A47640-E3B8-47F8-893D-42C2A9A622FE}">
      <dgm:prSet/>
      <dgm:spPr/>
      <dgm:t>
        <a:bodyPr/>
        <a:lstStyle/>
        <a:p>
          <a:endParaRPr lang="hr-HR"/>
        </a:p>
      </dgm:t>
    </dgm:pt>
    <dgm:pt modelId="{5471AE7B-CCA7-42C0-8A5A-F20D1CCEA7CD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ZAMJES TIJESTA </a:t>
          </a:r>
        </a:p>
      </dgm:t>
    </dgm:pt>
    <dgm:pt modelId="{0687BB8C-B5A0-40EC-B825-6EF5BE8C5F61}" type="parTrans" cxnId="{A2B10435-22D8-459B-B8BD-6A4C3FCA77AE}">
      <dgm:prSet/>
      <dgm:spPr/>
      <dgm:t>
        <a:bodyPr/>
        <a:lstStyle/>
        <a:p>
          <a:endParaRPr lang="hr-HR"/>
        </a:p>
      </dgm:t>
    </dgm:pt>
    <dgm:pt modelId="{EAB50267-5610-42AE-8249-0956FD1A8B8F}" type="sibTrans" cxnId="{A2B10435-22D8-459B-B8BD-6A4C3FCA77AE}">
      <dgm:prSet/>
      <dgm:spPr/>
      <dgm:t>
        <a:bodyPr/>
        <a:lstStyle/>
        <a:p>
          <a:endParaRPr lang="hr-HR"/>
        </a:p>
      </dgm:t>
    </dgm:pt>
    <dgm:pt modelId="{F655A234-6177-4EA1-87B3-08785C5B2162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PAKIRANJE U MODIFICIRANOJ ATMOSFERI</a:t>
          </a:r>
        </a:p>
      </dgm:t>
    </dgm:pt>
    <dgm:pt modelId="{49BB46DD-D64B-4B30-AE0C-A581B5EC294A}" type="parTrans" cxnId="{1A54F8C6-48C8-4FA8-9F07-894DF252186C}">
      <dgm:prSet/>
      <dgm:spPr/>
      <dgm:t>
        <a:bodyPr/>
        <a:lstStyle/>
        <a:p>
          <a:endParaRPr lang="hr-HR"/>
        </a:p>
      </dgm:t>
    </dgm:pt>
    <dgm:pt modelId="{EB1A03A0-CF30-45B1-8844-C5B4B68EF824}" type="sibTrans" cxnId="{1A54F8C6-48C8-4FA8-9F07-894DF252186C}">
      <dgm:prSet/>
      <dgm:spPr/>
      <dgm:t>
        <a:bodyPr/>
        <a:lstStyle/>
        <a:p>
          <a:endParaRPr lang="hr-HR"/>
        </a:p>
      </dgm:t>
    </dgm:pt>
    <dgm:pt modelId="{AA73260C-1084-4CE3-9942-A54103F9B488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PRIPREMA NADJEVA</a:t>
          </a:r>
        </a:p>
      </dgm:t>
    </dgm:pt>
    <dgm:pt modelId="{1AD1D0C3-7806-4FF3-AB8F-44038112C1BA}" type="parTrans" cxnId="{AC9D7518-027A-4528-9726-F2FF204C5BEF}">
      <dgm:prSet/>
      <dgm:spPr/>
      <dgm:t>
        <a:bodyPr/>
        <a:lstStyle/>
        <a:p>
          <a:endParaRPr lang="hr-HR"/>
        </a:p>
      </dgm:t>
    </dgm:pt>
    <dgm:pt modelId="{D2D8D127-84ED-4C63-8E3E-DFD89948FF57}" type="sibTrans" cxnId="{AC9D7518-027A-4528-9726-F2FF204C5BEF}">
      <dgm:prSet/>
      <dgm:spPr/>
      <dgm:t>
        <a:bodyPr/>
        <a:lstStyle/>
        <a:p>
          <a:endParaRPr lang="hr-HR"/>
        </a:p>
      </dgm:t>
    </dgm:pt>
    <dgm:pt modelId="{F6EFE836-23D2-485E-A6D2-497D704D5E26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HLAĐENJE</a:t>
          </a:r>
        </a:p>
      </dgm:t>
    </dgm:pt>
    <dgm:pt modelId="{9087487A-7A08-4357-84C2-9D7AED76099D}" type="parTrans" cxnId="{DB275BDB-D692-4F9B-9366-2B68D1AE35DA}">
      <dgm:prSet/>
      <dgm:spPr/>
      <dgm:t>
        <a:bodyPr/>
        <a:lstStyle/>
        <a:p>
          <a:endParaRPr lang="hr-HR"/>
        </a:p>
      </dgm:t>
    </dgm:pt>
    <dgm:pt modelId="{60C6EFCC-3E07-41EB-BF1D-DD83F32EBDAF}" type="sibTrans" cxnId="{DB275BDB-D692-4F9B-9366-2B68D1AE35DA}">
      <dgm:prSet/>
      <dgm:spPr/>
      <dgm:t>
        <a:bodyPr/>
        <a:lstStyle/>
        <a:p>
          <a:endParaRPr lang="hr-HR"/>
        </a:p>
      </dgm:t>
    </dgm:pt>
    <dgm:pt modelId="{4596074A-2421-4DD3-9253-908A6C0D16C1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PASTERIZACIJA</a:t>
          </a:r>
          <a:r>
            <a:rPr lang="hr-HR" dirty="0"/>
            <a:t> </a:t>
          </a:r>
        </a:p>
      </dgm:t>
    </dgm:pt>
    <dgm:pt modelId="{BFF6AAC8-B9BC-4CD8-A596-CB7916859613}" type="parTrans" cxnId="{63DA67D8-24A6-4247-AC71-A2FEC903D973}">
      <dgm:prSet/>
      <dgm:spPr/>
      <dgm:t>
        <a:bodyPr/>
        <a:lstStyle/>
        <a:p>
          <a:endParaRPr lang="hr-HR"/>
        </a:p>
      </dgm:t>
    </dgm:pt>
    <dgm:pt modelId="{1ADB2DF8-77BA-4801-8A07-8FA284EAFCBC}" type="sibTrans" cxnId="{63DA67D8-24A6-4247-AC71-A2FEC903D973}">
      <dgm:prSet/>
      <dgm:spPr/>
      <dgm:t>
        <a:bodyPr/>
        <a:lstStyle/>
        <a:p>
          <a:endParaRPr lang="hr-HR"/>
        </a:p>
      </dgm:t>
    </dgm:pt>
    <dgm:pt modelId="{A3EA7EED-3EF8-4284-8A1F-D892E0317C5C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PREDSUŠENJE</a:t>
          </a:r>
        </a:p>
      </dgm:t>
    </dgm:pt>
    <dgm:pt modelId="{457CB6F0-F786-442F-845F-014D20BA84D2}" type="parTrans" cxnId="{A708E40D-BEAF-4215-A70C-D04708871338}">
      <dgm:prSet/>
      <dgm:spPr/>
      <dgm:t>
        <a:bodyPr/>
        <a:lstStyle/>
        <a:p>
          <a:endParaRPr lang="hr-HR"/>
        </a:p>
      </dgm:t>
    </dgm:pt>
    <dgm:pt modelId="{C3E62AFA-72B1-4938-A145-B972326F48A6}" type="sibTrans" cxnId="{A708E40D-BEAF-4215-A70C-D04708871338}">
      <dgm:prSet/>
      <dgm:spPr/>
      <dgm:t>
        <a:bodyPr/>
        <a:lstStyle/>
        <a:p>
          <a:endParaRPr lang="hr-HR"/>
        </a:p>
      </dgm:t>
    </dgm:pt>
    <dgm:pt modelId="{F5D811DC-8245-4529-8767-ADA8C9330D81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PREŠANJE TIJESTA </a:t>
          </a:r>
        </a:p>
      </dgm:t>
    </dgm:pt>
    <dgm:pt modelId="{C325D15D-67A1-4C35-AECE-DCD6CB685C80}" type="parTrans" cxnId="{5448E854-3552-46C0-AAB6-AD70D47331BD}">
      <dgm:prSet/>
      <dgm:spPr/>
      <dgm:t>
        <a:bodyPr/>
        <a:lstStyle/>
        <a:p>
          <a:endParaRPr lang="hr-HR"/>
        </a:p>
      </dgm:t>
    </dgm:pt>
    <dgm:pt modelId="{C892E5B9-14D6-451F-8D19-B455CC1DD65A}" type="sibTrans" cxnId="{5448E854-3552-46C0-AAB6-AD70D47331BD}">
      <dgm:prSet/>
      <dgm:spPr/>
      <dgm:t>
        <a:bodyPr/>
        <a:lstStyle/>
        <a:p>
          <a:endParaRPr lang="hr-HR"/>
        </a:p>
      </dgm:t>
    </dgm:pt>
    <dgm:pt modelId="{28B27BF9-F0A9-4E21-A059-7AFE5A204A91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OBLIKOVANJE TIJESTA I DOZIRANJE NADJEVA</a:t>
          </a:r>
        </a:p>
      </dgm:t>
    </dgm:pt>
    <dgm:pt modelId="{7DA9F91D-4FDF-4FB8-8DB0-68D380F5344A}" type="parTrans" cxnId="{88B3D3CA-A0CA-4D1C-A071-0011A3E547D0}">
      <dgm:prSet/>
      <dgm:spPr/>
      <dgm:t>
        <a:bodyPr/>
        <a:lstStyle/>
        <a:p>
          <a:endParaRPr lang="hr-HR"/>
        </a:p>
      </dgm:t>
    </dgm:pt>
    <dgm:pt modelId="{FD69AE04-08AF-4F8F-96F6-1D3B5BCB8B14}" type="sibTrans" cxnId="{88B3D3CA-A0CA-4D1C-A071-0011A3E547D0}">
      <dgm:prSet/>
      <dgm:spPr/>
      <dgm:t>
        <a:bodyPr/>
        <a:lstStyle/>
        <a:p>
          <a:endParaRPr lang="hr-HR"/>
        </a:p>
      </dgm:t>
    </dgm:pt>
    <dgm:pt modelId="{EF228948-59C7-44E3-8F8B-D6560547FA51}" type="pres">
      <dgm:prSet presAssocID="{1798287C-BCF7-4512-8651-FAB64C4076EF}" presName="linearFlow" presStyleCnt="0">
        <dgm:presLayoutVars>
          <dgm:resizeHandles val="exact"/>
        </dgm:presLayoutVars>
      </dgm:prSet>
      <dgm:spPr/>
    </dgm:pt>
    <dgm:pt modelId="{2D098662-9805-4276-950D-02D690747A47}" type="pres">
      <dgm:prSet presAssocID="{AA73260C-1084-4CE3-9942-A54103F9B48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3909AD-3EDA-48EC-8A56-7E6240855425}" type="pres">
      <dgm:prSet presAssocID="{D2D8D127-84ED-4C63-8E3E-DFD89948FF57}" presName="sibTrans" presStyleLbl="sibTrans2D1" presStyleIdx="0" presStyleCnt="8"/>
      <dgm:spPr/>
      <dgm:t>
        <a:bodyPr/>
        <a:lstStyle/>
        <a:p>
          <a:endParaRPr lang="hr-HR"/>
        </a:p>
      </dgm:t>
    </dgm:pt>
    <dgm:pt modelId="{6D097D4D-F831-4487-AE95-5993E6423B1A}" type="pres">
      <dgm:prSet presAssocID="{D2D8D127-84ED-4C63-8E3E-DFD89948FF57}" presName="connectorText" presStyleLbl="sibTrans2D1" presStyleIdx="0" presStyleCnt="8"/>
      <dgm:spPr/>
      <dgm:t>
        <a:bodyPr/>
        <a:lstStyle/>
        <a:p>
          <a:endParaRPr lang="hr-HR"/>
        </a:p>
      </dgm:t>
    </dgm:pt>
    <dgm:pt modelId="{17AF0B53-6CBB-49DB-9A37-81AE7DC88248}" type="pres">
      <dgm:prSet presAssocID="{55FACBBA-EF2E-4EC2-820B-6BD4AB1E5C8A}" presName="node" presStyleLbl="node1" presStyleIdx="1" presStyleCnt="9" custScaleX="15639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99131F-7218-421A-BDE3-E5849C732308}" type="pres">
      <dgm:prSet presAssocID="{DDD92CEF-6B6D-4C9E-8432-B2055D846A34}" presName="sibTrans" presStyleLbl="sibTrans2D1" presStyleIdx="1" presStyleCnt="8"/>
      <dgm:spPr/>
      <dgm:t>
        <a:bodyPr/>
        <a:lstStyle/>
        <a:p>
          <a:endParaRPr lang="hr-HR"/>
        </a:p>
      </dgm:t>
    </dgm:pt>
    <dgm:pt modelId="{E486E5E9-B850-4CE3-8653-CBA850ED57D6}" type="pres">
      <dgm:prSet presAssocID="{DDD92CEF-6B6D-4C9E-8432-B2055D846A34}" presName="connectorText" presStyleLbl="sibTrans2D1" presStyleIdx="1" presStyleCnt="8"/>
      <dgm:spPr/>
      <dgm:t>
        <a:bodyPr/>
        <a:lstStyle/>
        <a:p>
          <a:endParaRPr lang="hr-HR"/>
        </a:p>
      </dgm:t>
    </dgm:pt>
    <dgm:pt modelId="{280EC6B9-F61B-4590-AC94-2443AA7A78E9}" type="pres">
      <dgm:prSet presAssocID="{5471AE7B-CCA7-42C0-8A5A-F20D1CCEA7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5F3EDD-61D3-4257-B9BC-1D5491BC8A34}" type="pres">
      <dgm:prSet presAssocID="{EAB50267-5610-42AE-8249-0956FD1A8B8F}" presName="sibTrans" presStyleLbl="sibTrans2D1" presStyleIdx="2" presStyleCnt="8"/>
      <dgm:spPr/>
      <dgm:t>
        <a:bodyPr/>
        <a:lstStyle/>
        <a:p>
          <a:endParaRPr lang="hr-HR"/>
        </a:p>
      </dgm:t>
    </dgm:pt>
    <dgm:pt modelId="{6A0FAE34-FEB1-4BB4-ACE7-1F750280A60F}" type="pres">
      <dgm:prSet presAssocID="{EAB50267-5610-42AE-8249-0956FD1A8B8F}" presName="connectorText" presStyleLbl="sibTrans2D1" presStyleIdx="2" presStyleCnt="8"/>
      <dgm:spPr/>
      <dgm:t>
        <a:bodyPr/>
        <a:lstStyle/>
        <a:p>
          <a:endParaRPr lang="hr-HR"/>
        </a:p>
      </dgm:t>
    </dgm:pt>
    <dgm:pt modelId="{D2F7D6B0-0CA0-4EFE-A825-117B47687D1B}" type="pres">
      <dgm:prSet presAssocID="{F5D811DC-8245-4529-8767-ADA8C9330D81}" presName="node" presStyleLbl="node1" presStyleIdx="3" presStyleCnt="9" custLinFactNeighborX="-1832" custLinFactNeighborY="12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7B5DEF-00AC-4053-A34E-8376807672CF}" type="pres">
      <dgm:prSet presAssocID="{C892E5B9-14D6-451F-8D19-B455CC1DD65A}" presName="sibTrans" presStyleLbl="sibTrans2D1" presStyleIdx="3" presStyleCnt="8"/>
      <dgm:spPr/>
      <dgm:t>
        <a:bodyPr/>
        <a:lstStyle/>
        <a:p>
          <a:endParaRPr lang="hr-HR"/>
        </a:p>
      </dgm:t>
    </dgm:pt>
    <dgm:pt modelId="{F3AD4AED-4E17-49A5-8569-6D9E7ABD592D}" type="pres">
      <dgm:prSet presAssocID="{C892E5B9-14D6-451F-8D19-B455CC1DD65A}" presName="connectorText" presStyleLbl="sibTrans2D1" presStyleIdx="3" presStyleCnt="8"/>
      <dgm:spPr/>
      <dgm:t>
        <a:bodyPr/>
        <a:lstStyle/>
        <a:p>
          <a:endParaRPr lang="hr-HR"/>
        </a:p>
      </dgm:t>
    </dgm:pt>
    <dgm:pt modelId="{74606389-AF7D-49C5-903C-75B857DA09C0}" type="pres">
      <dgm:prSet presAssocID="{28B27BF9-F0A9-4E21-A059-7AFE5A204A91}" presName="node" presStyleLbl="node1" presStyleIdx="4" presStyleCnt="9" custScaleX="22493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938C6D-37F7-456D-A538-934D22990C27}" type="pres">
      <dgm:prSet presAssocID="{FD69AE04-08AF-4F8F-96F6-1D3B5BCB8B14}" presName="sibTrans" presStyleLbl="sibTrans2D1" presStyleIdx="4" presStyleCnt="8"/>
      <dgm:spPr/>
      <dgm:t>
        <a:bodyPr/>
        <a:lstStyle/>
        <a:p>
          <a:endParaRPr lang="hr-HR"/>
        </a:p>
      </dgm:t>
    </dgm:pt>
    <dgm:pt modelId="{29C37D6A-E6C8-4B60-BAEA-9A8D723AF7E7}" type="pres">
      <dgm:prSet presAssocID="{FD69AE04-08AF-4F8F-96F6-1D3B5BCB8B14}" presName="connectorText" presStyleLbl="sibTrans2D1" presStyleIdx="4" presStyleCnt="8"/>
      <dgm:spPr/>
      <dgm:t>
        <a:bodyPr/>
        <a:lstStyle/>
        <a:p>
          <a:endParaRPr lang="hr-HR"/>
        </a:p>
      </dgm:t>
    </dgm:pt>
    <dgm:pt modelId="{BA7637ED-0D1B-4C90-96EB-FB7C40A3BB36}" type="pres">
      <dgm:prSet presAssocID="{4596074A-2421-4DD3-9253-908A6C0D16C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CCE245-A349-4F4A-ACDC-6C0C2831C36D}" type="pres">
      <dgm:prSet presAssocID="{1ADB2DF8-77BA-4801-8A07-8FA284EAFCBC}" presName="sibTrans" presStyleLbl="sibTrans2D1" presStyleIdx="5" presStyleCnt="8"/>
      <dgm:spPr/>
      <dgm:t>
        <a:bodyPr/>
        <a:lstStyle/>
        <a:p>
          <a:endParaRPr lang="hr-HR"/>
        </a:p>
      </dgm:t>
    </dgm:pt>
    <dgm:pt modelId="{4BFED8AD-0F44-4A18-BFB7-755375ECE760}" type="pres">
      <dgm:prSet presAssocID="{1ADB2DF8-77BA-4801-8A07-8FA284EAFCBC}" presName="connectorText" presStyleLbl="sibTrans2D1" presStyleIdx="5" presStyleCnt="8"/>
      <dgm:spPr/>
      <dgm:t>
        <a:bodyPr/>
        <a:lstStyle/>
        <a:p>
          <a:endParaRPr lang="hr-HR"/>
        </a:p>
      </dgm:t>
    </dgm:pt>
    <dgm:pt modelId="{83D652FE-692C-409A-A676-857B949A53B4}" type="pres">
      <dgm:prSet presAssocID="{A3EA7EED-3EF8-4284-8A1F-D892E0317C5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0A301B-D3C6-4102-980B-55E7048FC08D}" type="pres">
      <dgm:prSet presAssocID="{C3E62AFA-72B1-4938-A145-B972326F48A6}" presName="sibTrans" presStyleLbl="sibTrans2D1" presStyleIdx="6" presStyleCnt="8"/>
      <dgm:spPr/>
      <dgm:t>
        <a:bodyPr/>
        <a:lstStyle/>
        <a:p>
          <a:endParaRPr lang="hr-HR"/>
        </a:p>
      </dgm:t>
    </dgm:pt>
    <dgm:pt modelId="{6781CEF0-54A9-4F5B-A51E-6BD50FF04E03}" type="pres">
      <dgm:prSet presAssocID="{C3E62AFA-72B1-4938-A145-B972326F48A6}" presName="connectorText" presStyleLbl="sibTrans2D1" presStyleIdx="6" presStyleCnt="8"/>
      <dgm:spPr/>
      <dgm:t>
        <a:bodyPr/>
        <a:lstStyle/>
        <a:p>
          <a:endParaRPr lang="hr-HR"/>
        </a:p>
      </dgm:t>
    </dgm:pt>
    <dgm:pt modelId="{E1B0C14E-5346-4210-B74A-572DDF676C45}" type="pres">
      <dgm:prSet presAssocID="{F6EFE836-23D2-485E-A6D2-497D704D5E2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D0233D-F7D7-469B-9C19-D19FE0C0CDF3}" type="pres">
      <dgm:prSet presAssocID="{60C6EFCC-3E07-41EB-BF1D-DD83F32EBDAF}" presName="sibTrans" presStyleLbl="sibTrans2D1" presStyleIdx="7" presStyleCnt="8"/>
      <dgm:spPr/>
      <dgm:t>
        <a:bodyPr/>
        <a:lstStyle/>
        <a:p>
          <a:endParaRPr lang="hr-HR"/>
        </a:p>
      </dgm:t>
    </dgm:pt>
    <dgm:pt modelId="{794174DA-1AE3-4FA7-B7BD-4FAB62D25CAE}" type="pres">
      <dgm:prSet presAssocID="{60C6EFCC-3E07-41EB-BF1D-DD83F32EBDAF}" presName="connectorText" presStyleLbl="sibTrans2D1" presStyleIdx="7" presStyleCnt="8"/>
      <dgm:spPr/>
      <dgm:t>
        <a:bodyPr/>
        <a:lstStyle/>
        <a:p>
          <a:endParaRPr lang="hr-HR"/>
        </a:p>
      </dgm:t>
    </dgm:pt>
    <dgm:pt modelId="{3FA67BE1-AA43-42F1-BC63-5BD6F5726199}" type="pres">
      <dgm:prSet presAssocID="{F655A234-6177-4EA1-87B3-08785C5B2162}" presName="node" presStyleLbl="node1" presStyleIdx="8" presStyleCnt="9" custScaleX="25383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DCECD29-4B21-49EC-9F78-3FF56BB25EC2}" type="presOf" srcId="{DDD92CEF-6B6D-4C9E-8432-B2055D846A34}" destId="{F899131F-7218-421A-BDE3-E5849C732308}" srcOrd="0" destOrd="0" presId="urn:microsoft.com/office/officeart/2005/8/layout/process2"/>
    <dgm:cxn modelId="{DB275BDB-D692-4F9B-9366-2B68D1AE35DA}" srcId="{1798287C-BCF7-4512-8651-FAB64C4076EF}" destId="{F6EFE836-23D2-485E-A6D2-497D704D5E26}" srcOrd="7" destOrd="0" parTransId="{9087487A-7A08-4357-84C2-9D7AED76099D}" sibTransId="{60C6EFCC-3E07-41EB-BF1D-DD83F32EBDAF}"/>
    <dgm:cxn modelId="{A281BB1D-39FF-4906-A05F-5634F565144E}" type="presOf" srcId="{C3E62AFA-72B1-4938-A145-B972326F48A6}" destId="{B10A301B-D3C6-4102-980B-55E7048FC08D}" srcOrd="0" destOrd="0" presId="urn:microsoft.com/office/officeart/2005/8/layout/process2"/>
    <dgm:cxn modelId="{D8FA1D51-1688-499C-A1F4-0FCFAF3EEA8B}" type="presOf" srcId="{60C6EFCC-3E07-41EB-BF1D-DD83F32EBDAF}" destId="{794174DA-1AE3-4FA7-B7BD-4FAB62D25CAE}" srcOrd="1" destOrd="0" presId="urn:microsoft.com/office/officeart/2005/8/layout/process2"/>
    <dgm:cxn modelId="{63DA67D8-24A6-4247-AC71-A2FEC903D973}" srcId="{1798287C-BCF7-4512-8651-FAB64C4076EF}" destId="{4596074A-2421-4DD3-9253-908A6C0D16C1}" srcOrd="5" destOrd="0" parTransId="{BFF6AAC8-B9BC-4CD8-A596-CB7916859613}" sibTransId="{1ADB2DF8-77BA-4801-8A07-8FA284EAFCBC}"/>
    <dgm:cxn modelId="{D19E8FDC-7206-4E04-9B28-0D3DE9034E78}" type="presOf" srcId="{DDD92CEF-6B6D-4C9E-8432-B2055D846A34}" destId="{E486E5E9-B850-4CE3-8653-CBA850ED57D6}" srcOrd="1" destOrd="0" presId="urn:microsoft.com/office/officeart/2005/8/layout/process2"/>
    <dgm:cxn modelId="{88B3D3CA-A0CA-4D1C-A071-0011A3E547D0}" srcId="{1798287C-BCF7-4512-8651-FAB64C4076EF}" destId="{28B27BF9-F0A9-4E21-A059-7AFE5A204A91}" srcOrd="4" destOrd="0" parTransId="{7DA9F91D-4FDF-4FB8-8DB0-68D380F5344A}" sibTransId="{FD69AE04-08AF-4F8F-96F6-1D3B5BCB8B14}"/>
    <dgm:cxn modelId="{356D0B91-DFC6-43D8-9CE8-EF6CB9E4503C}" type="presOf" srcId="{1ADB2DF8-77BA-4801-8A07-8FA284EAFCBC}" destId="{AFCCE245-A349-4F4A-ACDC-6C0C2831C36D}" srcOrd="0" destOrd="0" presId="urn:microsoft.com/office/officeart/2005/8/layout/process2"/>
    <dgm:cxn modelId="{366BE58B-E652-4D4C-8B98-92D013C1952E}" type="presOf" srcId="{F655A234-6177-4EA1-87B3-08785C5B2162}" destId="{3FA67BE1-AA43-42F1-BC63-5BD6F5726199}" srcOrd="0" destOrd="0" presId="urn:microsoft.com/office/officeart/2005/8/layout/process2"/>
    <dgm:cxn modelId="{C48AAC54-FF6C-41AA-BDA6-8B3DF25777EC}" type="presOf" srcId="{4596074A-2421-4DD3-9253-908A6C0D16C1}" destId="{BA7637ED-0D1B-4C90-96EB-FB7C40A3BB36}" srcOrd="0" destOrd="0" presId="urn:microsoft.com/office/officeart/2005/8/layout/process2"/>
    <dgm:cxn modelId="{F4EAF882-48C9-4F4A-8CA9-9C90764B93AA}" type="presOf" srcId="{EAB50267-5610-42AE-8249-0956FD1A8B8F}" destId="{6A0FAE34-FEB1-4BB4-ACE7-1F750280A60F}" srcOrd="1" destOrd="0" presId="urn:microsoft.com/office/officeart/2005/8/layout/process2"/>
    <dgm:cxn modelId="{DF0D29CE-8A45-4E47-ADC4-C385D4014471}" type="presOf" srcId="{C892E5B9-14D6-451F-8D19-B455CC1DD65A}" destId="{3A7B5DEF-00AC-4053-A34E-8376807672CF}" srcOrd="0" destOrd="0" presId="urn:microsoft.com/office/officeart/2005/8/layout/process2"/>
    <dgm:cxn modelId="{7A297125-08D9-4BF4-8764-E25287DCF726}" type="presOf" srcId="{FD69AE04-08AF-4F8F-96F6-1D3B5BCB8B14}" destId="{F8938C6D-37F7-456D-A538-934D22990C27}" srcOrd="0" destOrd="0" presId="urn:microsoft.com/office/officeart/2005/8/layout/process2"/>
    <dgm:cxn modelId="{1A54F8C6-48C8-4FA8-9F07-894DF252186C}" srcId="{1798287C-BCF7-4512-8651-FAB64C4076EF}" destId="{F655A234-6177-4EA1-87B3-08785C5B2162}" srcOrd="8" destOrd="0" parTransId="{49BB46DD-D64B-4B30-AE0C-A581B5EC294A}" sibTransId="{EB1A03A0-CF30-45B1-8844-C5B4B68EF824}"/>
    <dgm:cxn modelId="{AC9D7518-027A-4528-9726-F2FF204C5BEF}" srcId="{1798287C-BCF7-4512-8651-FAB64C4076EF}" destId="{AA73260C-1084-4CE3-9942-A54103F9B488}" srcOrd="0" destOrd="0" parTransId="{1AD1D0C3-7806-4FF3-AB8F-44038112C1BA}" sibTransId="{D2D8D127-84ED-4C63-8E3E-DFD89948FF57}"/>
    <dgm:cxn modelId="{71818326-9F06-42AE-85E9-454FEE035EFA}" type="presOf" srcId="{C3E62AFA-72B1-4938-A145-B972326F48A6}" destId="{6781CEF0-54A9-4F5B-A51E-6BD50FF04E03}" srcOrd="1" destOrd="0" presId="urn:microsoft.com/office/officeart/2005/8/layout/process2"/>
    <dgm:cxn modelId="{B48785C2-65BF-4816-8CB2-ECF36BA8F5E8}" type="presOf" srcId="{28B27BF9-F0A9-4E21-A059-7AFE5A204A91}" destId="{74606389-AF7D-49C5-903C-75B857DA09C0}" srcOrd="0" destOrd="0" presId="urn:microsoft.com/office/officeart/2005/8/layout/process2"/>
    <dgm:cxn modelId="{E2E0B07E-EA4C-4AD0-B6E8-CB3627397101}" type="presOf" srcId="{FD69AE04-08AF-4F8F-96F6-1D3B5BCB8B14}" destId="{29C37D6A-E6C8-4B60-BAEA-9A8D723AF7E7}" srcOrd="1" destOrd="0" presId="urn:microsoft.com/office/officeart/2005/8/layout/process2"/>
    <dgm:cxn modelId="{672FC268-8447-410E-8888-E7D80D6DE4DB}" type="presOf" srcId="{F6EFE836-23D2-485E-A6D2-497D704D5E26}" destId="{E1B0C14E-5346-4210-B74A-572DDF676C45}" srcOrd="0" destOrd="0" presId="urn:microsoft.com/office/officeart/2005/8/layout/process2"/>
    <dgm:cxn modelId="{9F18FBD1-0C19-4206-94E3-A850E52235C8}" type="presOf" srcId="{A3EA7EED-3EF8-4284-8A1F-D892E0317C5C}" destId="{83D652FE-692C-409A-A676-857B949A53B4}" srcOrd="0" destOrd="0" presId="urn:microsoft.com/office/officeart/2005/8/layout/process2"/>
    <dgm:cxn modelId="{3D8F4E5C-3E6F-4355-A3E8-592E8FE5F005}" type="presOf" srcId="{5471AE7B-CCA7-42C0-8A5A-F20D1CCEA7CD}" destId="{280EC6B9-F61B-4590-AC94-2443AA7A78E9}" srcOrd="0" destOrd="0" presId="urn:microsoft.com/office/officeart/2005/8/layout/process2"/>
    <dgm:cxn modelId="{77954EA5-5225-475B-A0F6-05A93F7B5678}" type="presOf" srcId="{AA73260C-1084-4CE3-9942-A54103F9B488}" destId="{2D098662-9805-4276-950D-02D690747A47}" srcOrd="0" destOrd="0" presId="urn:microsoft.com/office/officeart/2005/8/layout/process2"/>
    <dgm:cxn modelId="{5CA91FAF-72D2-439F-AFB8-B4401D9C9441}" type="presOf" srcId="{D2D8D127-84ED-4C63-8E3E-DFD89948FF57}" destId="{2E3909AD-3EDA-48EC-8A56-7E6240855425}" srcOrd="0" destOrd="0" presId="urn:microsoft.com/office/officeart/2005/8/layout/process2"/>
    <dgm:cxn modelId="{ECA055E4-32E1-4D5A-B74A-4FF71828D756}" type="presOf" srcId="{D2D8D127-84ED-4C63-8E3E-DFD89948FF57}" destId="{6D097D4D-F831-4487-AE95-5993E6423B1A}" srcOrd="1" destOrd="0" presId="urn:microsoft.com/office/officeart/2005/8/layout/process2"/>
    <dgm:cxn modelId="{F77F07BF-F9CF-477B-AFC1-0D157E9E5AF9}" type="presOf" srcId="{55FACBBA-EF2E-4EC2-820B-6BD4AB1E5C8A}" destId="{17AF0B53-6CBB-49DB-9A37-81AE7DC88248}" srcOrd="0" destOrd="0" presId="urn:microsoft.com/office/officeart/2005/8/layout/process2"/>
    <dgm:cxn modelId="{8445A9F7-D9CC-464F-8137-001BA5B7C9CA}" type="presOf" srcId="{1ADB2DF8-77BA-4801-8A07-8FA284EAFCBC}" destId="{4BFED8AD-0F44-4A18-BFB7-755375ECE760}" srcOrd="1" destOrd="0" presId="urn:microsoft.com/office/officeart/2005/8/layout/process2"/>
    <dgm:cxn modelId="{A2B10435-22D8-459B-B8BD-6A4C3FCA77AE}" srcId="{1798287C-BCF7-4512-8651-FAB64C4076EF}" destId="{5471AE7B-CCA7-42C0-8A5A-F20D1CCEA7CD}" srcOrd="2" destOrd="0" parTransId="{0687BB8C-B5A0-40EC-B825-6EF5BE8C5F61}" sibTransId="{EAB50267-5610-42AE-8249-0956FD1A8B8F}"/>
    <dgm:cxn modelId="{D452A4FC-6EBB-44F9-8CFE-18B47F16BD6C}" type="presOf" srcId="{60C6EFCC-3E07-41EB-BF1D-DD83F32EBDAF}" destId="{93D0233D-F7D7-469B-9C19-D19FE0C0CDF3}" srcOrd="0" destOrd="0" presId="urn:microsoft.com/office/officeart/2005/8/layout/process2"/>
    <dgm:cxn modelId="{7FC50720-A68B-41A9-8099-C262E1F28F88}" type="presOf" srcId="{1798287C-BCF7-4512-8651-FAB64C4076EF}" destId="{EF228948-59C7-44E3-8F8B-D6560547FA51}" srcOrd="0" destOrd="0" presId="urn:microsoft.com/office/officeart/2005/8/layout/process2"/>
    <dgm:cxn modelId="{FF7A02A2-B5DC-4EED-9B1F-6FA06F86A518}" type="presOf" srcId="{EAB50267-5610-42AE-8249-0956FD1A8B8F}" destId="{825F3EDD-61D3-4257-B9BC-1D5491BC8A34}" srcOrd="0" destOrd="0" presId="urn:microsoft.com/office/officeart/2005/8/layout/process2"/>
    <dgm:cxn modelId="{835A8368-1D22-4F72-AC8B-F16BE7ABDA0B}" type="presOf" srcId="{F5D811DC-8245-4529-8767-ADA8C9330D81}" destId="{D2F7D6B0-0CA0-4EFE-A825-117B47687D1B}" srcOrd="0" destOrd="0" presId="urn:microsoft.com/office/officeart/2005/8/layout/process2"/>
    <dgm:cxn modelId="{B3A47640-E3B8-47F8-893D-42C2A9A622FE}" srcId="{1798287C-BCF7-4512-8651-FAB64C4076EF}" destId="{55FACBBA-EF2E-4EC2-820B-6BD4AB1E5C8A}" srcOrd="1" destOrd="0" parTransId="{3ACDB453-4C8B-4119-8B90-DAC4C9777C2E}" sibTransId="{DDD92CEF-6B6D-4C9E-8432-B2055D846A34}"/>
    <dgm:cxn modelId="{C47B5295-3445-4B80-A5DE-14490499C4EE}" type="presOf" srcId="{C892E5B9-14D6-451F-8D19-B455CC1DD65A}" destId="{F3AD4AED-4E17-49A5-8569-6D9E7ABD592D}" srcOrd="1" destOrd="0" presId="urn:microsoft.com/office/officeart/2005/8/layout/process2"/>
    <dgm:cxn modelId="{A708E40D-BEAF-4215-A70C-D04708871338}" srcId="{1798287C-BCF7-4512-8651-FAB64C4076EF}" destId="{A3EA7EED-3EF8-4284-8A1F-D892E0317C5C}" srcOrd="6" destOrd="0" parTransId="{457CB6F0-F786-442F-845F-014D20BA84D2}" sibTransId="{C3E62AFA-72B1-4938-A145-B972326F48A6}"/>
    <dgm:cxn modelId="{5448E854-3552-46C0-AAB6-AD70D47331BD}" srcId="{1798287C-BCF7-4512-8651-FAB64C4076EF}" destId="{F5D811DC-8245-4529-8767-ADA8C9330D81}" srcOrd="3" destOrd="0" parTransId="{C325D15D-67A1-4C35-AECE-DCD6CB685C80}" sibTransId="{C892E5B9-14D6-451F-8D19-B455CC1DD65A}"/>
    <dgm:cxn modelId="{9DADDC08-A212-4535-95E1-9D69CAA76DF3}" type="presParOf" srcId="{EF228948-59C7-44E3-8F8B-D6560547FA51}" destId="{2D098662-9805-4276-950D-02D690747A47}" srcOrd="0" destOrd="0" presId="urn:microsoft.com/office/officeart/2005/8/layout/process2"/>
    <dgm:cxn modelId="{AFE6FB87-BDCF-4622-B7D4-1BAC56BE1548}" type="presParOf" srcId="{EF228948-59C7-44E3-8F8B-D6560547FA51}" destId="{2E3909AD-3EDA-48EC-8A56-7E6240855425}" srcOrd="1" destOrd="0" presId="urn:microsoft.com/office/officeart/2005/8/layout/process2"/>
    <dgm:cxn modelId="{35CB4702-CE88-4696-882F-EFF44B6CFB7A}" type="presParOf" srcId="{2E3909AD-3EDA-48EC-8A56-7E6240855425}" destId="{6D097D4D-F831-4487-AE95-5993E6423B1A}" srcOrd="0" destOrd="0" presId="urn:microsoft.com/office/officeart/2005/8/layout/process2"/>
    <dgm:cxn modelId="{A659C5A5-D0F9-4454-B818-A0388B33F643}" type="presParOf" srcId="{EF228948-59C7-44E3-8F8B-D6560547FA51}" destId="{17AF0B53-6CBB-49DB-9A37-81AE7DC88248}" srcOrd="2" destOrd="0" presId="urn:microsoft.com/office/officeart/2005/8/layout/process2"/>
    <dgm:cxn modelId="{2D41E58D-3FA1-48E0-ACDB-98AFF174890F}" type="presParOf" srcId="{EF228948-59C7-44E3-8F8B-D6560547FA51}" destId="{F899131F-7218-421A-BDE3-E5849C732308}" srcOrd="3" destOrd="0" presId="urn:microsoft.com/office/officeart/2005/8/layout/process2"/>
    <dgm:cxn modelId="{151D2C68-CF21-4CA7-9713-B43DCF98BEFA}" type="presParOf" srcId="{F899131F-7218-421A-BDE3-E5849C732308}" destId="{E486E5E9-B850-4CE3-8653-CBA850ED57D6}" srcOrd="0" destOrd="0" presId="urn:microsoft.com/office/officeart/2005/8/layout/process2"/>
    <dgm:cxn modelId="{4A08671B-521E-4B70-AE02-A73490B6F68B}" type="presParOf" srcId="{EF228948-59C7-44E3-8F8B-D6560547FA51}" destId="{280EC6B9-F61B-4590-AC94-2443AA7A78E9}" srcOrd="4" destOrd="0" presId="urn:microsoft.com/office/officeart/2005/8/layout/process2"/>
    <dgm:cxn modelId="{23F92763-D28B-4780-B5C2-4B770538AACA}" type="presParOf" srcId="{EF228948-59C7-44E3-8F8B-D6560547FA51}" destId="{825F3EDD-61D3-4257-B9BC-1D5491BC8A34}" srcOrd="5" destOrd="0" presId="urn:microsoft.com/office/officeart/2005/8/layout/process2"/>
    <dgm:cxn modelId="{F039C3D5-44C4-4F31-B2D8-CDCEBF0C0C3F}" type="presParOf" srcId="{825F3EDD-61D3-4257-B9BC-1D5491BC8A34}" destId="{6A0FAE34-FEB1-4BB4-ACE7-1F750280A60F}" srcOrd="0" destOrd="0" presId="urn:microsoft.com/office/officeart/2005/8/layout/process2"/>
    <dgm:cxn modelId="{8AD96871-51D5-4D1A-BD50-C90CD15B5756}" type="presParOf" srcId="{EF228948-59C7-44E3-8F8B-D6560547FA51}" destId="{D2F7D6B0-0CA0-4EFE-A825-117B47687D1B}" srcOrd="6" destOrd="0" presId="urn:microsoft.com/office/officeart/2005/8/layout/process2"/>
    <dgm:cxn modelId="{5B077A99-7D24-4157-B62B-8752506B2CE7}" type="presParOf" srcId="{EF228948-59C7-44E3-8F8B-D6560547FA51}" destId="{3A7B5DEF-00AC-4053-A34E-8376807672CF}" srcOrd="7" destOrd="0" presId="urn:microsoft.com/office/officeart/2005/8/layout/process2"/>
    <dgm:cxn modelId="{23E49CB8-A917-47D0-91B0-09EA163F245A}" type="presParOf" srcId="{3A7B5DEF-00AC-4053-A34E-8376807672CF}" destId="{F3AD4AED-4E17-49A5-8569-6D9E7ABD592D}" srcOrd="0" destOrd="0" presId="urn:microsoft.com/office/officeart/2005/8/layout/process2"/>
    <dgm:cxn modelId="{F28D7CE9-5323-4DED-BE55-5B27DACEFD56}" type="presParOf" srcId="{EF228948-59C7-44E3-8F8B-D6560547FA51}" destId="{74606389-AF7D-49C5-903C-75B857DA09C0}" srcOrd="8" destOrd="0" presId="urn:microsoft.com/office/officeart/2005/8/layout/process2"/>
    <dgm:cxn modelId="{BA6E29F9-5A55-45D8-8824-D8AD2E1D7DAE}" type="presParOf" srcId="{EF228948-59C7-44E3-8F8B-D6560547FA51}" destId="{F8938C6D-37F7-456D-A538-934D22990C27}" srcOrd="9" destOrd="0" presId="urn:microsoft.com/office/officeart/2005/8/layout/process2"/>
    <dgm:cxn modelId="{6ABCFDB9-5E98-41EA-99C4-1724DDDC24B5}" type="presParOf" srcId="{F8938C6D-37F7-456D-A538-934D22990C27}" destId="{29C37D6A-E6C8-4B60-BAEA-9A8D723AF7E7}" srcOrd="0" destOrd="0" presId="urn:microsoft.com/office/officeart/2005/8/layout/process2"/>
    <dgm:cxn modelId="{83E0ADA7-E332-42DA-B14E-472CDC9CC742}" type="presParOf" srcId="{EF228948-59C7-44E3-8F8B-D6560547FA51}" destId="{BA7637ED-0D1B-4C90-96EB-FB7C40A3BB36}" srcOrd="10" destOrd="0" presId="urn:microsoft.com/office/officeart/2005/8/layout/process2"/>
    <dgm:cxn modelId="{817A6BA6-3275-458C-823D-9DC276AA9C63}" type="presParOf" srcId="{EF228948-59C7-44E3-8F8B-D6560547FA51}" destId="{AFCCE245-A349-4F4A-ACDC-6C0C2831C36D}" srcOrd="11" destOrd="0" presId="urn:microsoft.com/office/officeart/2005/8/layout/process2"/>
    <dgm:cxn modelId="{ABC595CF-7B2C-4A5C-87F5-783E1A0C880D}" type="presParOf" srcId="{AFCCE245-A349-4F4A-ACDC-6C0C2831C36D}" destId="{4BFED8AD-0F44-4A18-BFB7-755375ECE760}" srcOrd="0" destOrd="0" presId="urn:microsoft.com/office/officeart/2005/8/layout/process2"/>
    <dgm:cxn modelId="{0BEEF8AB-E8CA-4A19-A886-DDE563B95BC7}" type="presParOf" srcId="{EF228948-59C7-44E3-8F8B-D6560547FA51}" destId="{83D652FE-692C-409A-A676-857B949A53B4}" srcOrd="12" destOrd="0" presId="urn:microsoft.com/office/officeart/2005/8/layout/process2"/>
    <dgm:cxn modelId="{A6C9A301-EE40-491A-BBC8-5C9D9786B4D7}" type="presParOf" srcId="{EF228948-59C7-44E3-8F8B-D6560547FA51}" destId="{B10A301B-D3C6-4102-980B-55E7048FC08D}" srcOrd="13" destOrd="0" presId="urn:microsoft.com/office/officeart/2005/8/layout/process2"/>
    <dgm:cxn modelId="{B97BF0CC-8829-4008-A556-0F71847EC423}" type="presParOf" srcId="{B10A301B-D3C6-4102-980B-55E7048FC08D}" destId="{6781CEF0-54A9-4F5B-A51E-6BD50FF04E03}" srcOrd="0" destOrd="0" presId="urn:microsoft.com/office/officeart/2005/8/layout/process2"/>
    <dgm:cxn modelId="{A269BB9B-2802-43DB-833A-992D3535C6DE}" type="presParOf" srcId="{EF228948-59C7-44E3-8F8B-D6560547FA51}" destId="{E1B0C14E-5346-4210-B74A-572DDF676C45}" srcOrd="14" destOrd="0" presId="urn:microsoft.com/office/officeart/2005/8/layout/process2"/>
    <dgm:cxn modelId="{A1ACE80E-930E-4256-AF23-F9AE4E764A0E}" type="presParOf" srcId="{EF228948-59C7-44E3-8F8B-D6560547FA51}" destId="{93D0233D-F7D7-469B-9C19-D19FE0C0CDF3}" srcOrd="15" destOrd="0" presId="urn:microsoft.com/office/officeart/2005/8/layout/process2"/>
    <dgm:cxn modelId="{79874D61-07A3-4C5E-8E2F-0C874DCB1D58}" type="presParOf" srcId="{93D0233D-F7D7-469B-9C19-D19FE0C0CDF3}" destId="{794174DA-1AE3-4FA7-B7BD-4FAB62D25CAE}" srcOrd="0" destOrd="0" presId="urn:microsoft.com/office/officeart/2005/8/layout/process2"/>
    <dgm:cxn modelId="{61DECBE1-6310-4DD6-9B0D-827FBC1A79EE}" type="presParOf" srcId="{EF228948-59C7-44E3-8F8B-D6560547FA51}" destId="{3FA67BE1-AA43-42F1-BC63-5BD6F5726199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E7A35-EDAD-4487-BE3D-6EBC84FCB2E1}">
      <dsp:nvSpPr>
        <dsp:cNvPr id="0" name=""/>
        <dsp:cNvSpPr/>
      </dsp:nvSpPr>
      <dsp:spPr>
        <a:xfrm>
          <a:off x="682619" y="0"/>
          <a:ext cx="4572010" cy="55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PRIPREMA I DOZIRANJE SIROVINA</a:t>
          </a:r>
        </a:p>
      </dsp:txBody>
      <dsp:txXfrm>
        <a:off x="698891" y="16272"/>
        <a:ext cx="4539466" cy="523037"/>
      </dsp:txXfrm>
    </dsp:sp>
    <dsp:sp modelId="{584C0817-C680-4B04-BCFA-D7623F7A18DB}">
      <dsp:nvSpPr>
        <dsp:cNvPr id="0" name=""/>
        <dsp:cNvSpPr/>
      </dsp:nvSpPr>
      <dsp:spPr>
        <a:xfrm rot="5400000">
          <a:off x="2863180" y="571167"/>
          <a:ext cx="210888" cy="250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-5400000">
        <a:off x="2893621" y="590728"/>
        <a:ext cx="150007" cy="147622"/>
      </dsp:txXfrm>
    </dsp:sp>
    <dsp:sp modelId="{70F5A350-7A0E-4184-BC12-224808A4DB6B}">
      <dsp:nvSpPr>
        <dsp:cNvPr id="0" name=""/>
        <dsp:cNvSpPr/>
      </dsp:nvSpPr>
      <dsp:spPr>
        <a:xfrm>
          <a:off x="1444621" y="836766"/>
          <a:ext cx="3048006" cy="55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MIJEŠANJE TIJESTA </a:t>
          </a:r>
        </a:p>
      </dsp:txBody>
      <dsp:txXfrm>
        <a:off x="1460893" y="853038"/>
        <a:ext cx="3015462" cy="523037"/>
      </dsp:txXfrm>
    </dsp:sp>
    <dsp:sp modelId="{BDE7256D-24AA-47AF-B1A3-C14EAAF21C1D}">
      <dsp:nvSpPr>
        <dsp:cNvPr id="0" name=""/>
        <dsp:cNvSpPr/>
      </dsp:nvSpPr>
      <dsp:spPr>
        <a:xfrm rot="5400000">
          <a:off x="2864453" y="1406236"/>
          <a:ext cx="208342" cy="250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-5400000">
        <a:off x="2893621" y="1427071"/>
        <a:ext cx="150007" cy="145839"/>
      </dsp:txXfrm>
    </dsp:sp>
    <dsp:sp modelId="{52A08B8A-B182-49ED-87B8-70D262B1DF6A}">
      <dsp:nvSpPr>
        <dsp:cNvPr id="0" name=""/>
        <dsp:cNvSpPr/>
      </dsp:nvSpPr>
      <dsp:spPr>
        <a:xfrm>
          <a:off x="1444621" y="1670137"/>
          <a:ext cx="3048006" cy="55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PREŠANJE TIJESTA </a:t>
          </a:r>
        </a:p>
      </dsp:txBody>
      <dsp:txXfrm>
        <a:off x="1460893" y="1686409"/>
        <a:ext cx="3015462" cy="523037"/>
      </dsp:txXfrm>
    </dsp:sp>
    <dsp:sp modelId="{138AEF89-1774-4C6D-B3D6-33F06BCAB906}">
      <dsp:nvSpPr>
        <dsp:cNvPr id="0" name=""/>
        <dsp:cNvSpPr/>
      </dsp:nvSpPr>
      <dsp:spPr>
        <a:xfrm rot="5400000">
          <a:off x="2864453" y="2239608"/>
          <a:ext cx="208342" cy="250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-5400000">
        <a:off x="2893621" y="2260443"/>
        <a:ext cx="150007" cy="145839"/>
      </dsp:txXfrm>
    </dsp:sp>
    <dsp:sp modelId="{2E4567A7-71B2-48C3-A1A8-24E98A5C7F25}">
      <dsp:nvSpPr>
        <dsp:cNvPr id="0" name=""/>
        <dsp:cNvSpPr/>
      </dsp:nvSpPr>
      <dsp:spPr>
        <a:xfrm>
          <a:off x="682619" y="2503509"/>
          <a:ext cx="4572010" cy="55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OBLIKOVANJE I REZANJE TJESTENINE</a:t>
          </a:r>
        </a:p>
      </dsp:txBody>
      <dsp:txXfrm>
        <a:off x="698891" y="2519781"/>
        <a:ext cx="4539466" cy="523037"/>
      </dsp:txXfrm>
    </dsp:sp>
    <dsp:sp modelId="{DBB94F5B-FDFB-442E-BB3E-38F15DEF1EC8}">
      <dsp:nvSpPr>
        <dsp:cNvPr id="0" name=""/>
        <dsp:cNvSpPr/>
      </dsp:nvSpPr>
      <dsp:spPr>
        <a:xfrm rot="5400000">
          <a:off x="2864453" y="3072980"/>
          <a:ext cx="208342" cy="250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-5400000">
        <a:off x="2893621" y="3093815"/>
        <a:ext cx="150007" cy="145839"/>
      </dsp:txXfrm>
    </dsp:sp>
    <dsp:sp modelId="{68E6919C-ACF9-4EC7-9469-76D1586E20FD}">
      <dsp:nvSpPr>
        <dsp:cNvPr id="0" name=""/>
        <dsp:cNvSpPr/>
      </dsp:nvSpPr>
      <dsp:spPr>
        <a:xfrm>
          <a:off x="1857462" y="3336881"/>
          <a:ext cx="2222324" cy="55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PREDSUŠENJE </a:t>
          </a:r>
        </a:p>
      </dsp:txBody>
      <dsp:txXfrm>
        <a:off x="1873734" y="3353153"/>
        <a:ext cx="2189780" cy="523037"/>
      </dsp:txXfrm>
    </dsp:sp>
    <dsp:sp modelId="{E597934E-0F44-449B-9FC3-21C386061CF3}">
      <dsp:nvSpPr>
        <dsp:cNvPr id="0" name=""/>
        <dsp:cNvSpPr/>
      </dsp:nvSpPr>
      <dsp:spPr>
        <a:xfrm rot="5400000">
          <a:off x="2856672" y="3916725"/>
          <a:ext cx="223904" cy="250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-5400000">
        <a:off x="2893621" y="3929779"/>
        <a:ext cx="150007" cy="156733"/>
      </dsp:txXfrm>
    </dsp:sp>
    <dsp:sp modelId="{D8564EFF-B3F5-4B63-8EC0-4F98C2472F36}">
      <dsp:nvSpPr>
        <dsp:cNvPr id="0" name=""/>
        <dsp:cNvSpPr/>
      </dsp:nvSpPr>
      <dsp:spPr>
        <a:xfrm>
          <a:off x="1857462" y="4191000"/>
          <a:ext cx="2222324" cy="55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SUŠENJE</a:t>
          </a:r>
        </a:p>
      </dsp:txBody>
      <dsp:txXfrm>
        <a:off x="1873734" y="4207272"/>
        <a:ext cx="2189780" cy="523037"/>
      </dsp:txXfrm>
    </dsp:sp>
    <dsp:sp modelId="{E4991811-EC8C-4FC4-81F2-FB2392F32B6E}">
      <dsp:nvSpPr>
        <dsp:cNvPr id="0" name=""/>
        <dsp:cNvSpPr/>
      </dsp:nvSpPr>
      <dsp:spPr>
        <a:xfrm rot="5400000">
          <a:off x="2872234" y="4750097"/>
          <a:ext cx="192781" cy="250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 rot="-5400000">
        <a:off x="2893621" y="4778712"/>
        <a:ext cx="150007" cy="134947"/>
      </dsp:txXfrm>
    </dsp:sp>
    <dsp:sp modelId="{F0A843BE-65A4-429F-9144-01F8A490179E}">
      <dsp:nvSpPr>
        <dsp:cNvPr id="0" name=""/>
        <dsp:cNvSpPr/>
      </dsp:nvSpPr>
      <dsp:spPr>
        <a:xfrm>
          <a:off x="1292225" y="5003624"/>
          <a:ext cx="3352798" cy="55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PAKIRANJE I TRANSPORT</a:t>
          </a:r>
        </a:p>
      </dsp:txBody>
      <dsp:txXfrm>
        <a:off x="1308497" y="5019896"/>
        <a:ext cx="3320254" cy="523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2977-7F1D-4E51-9154-77160FEA731F}">
      <dsp:nvSpPr>
        <dsp:cNvPr id="0" name=""/>
        <dsp:cNvSpPr/>
      </dsp:nvSpPr>
      <dsp:spPr>
        <a:xfrm>
          <a:off x="1942257" y="750683"/>
          <a:ext cx="393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87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8580" y="794279"/>
        <a:ext cx="21223" cy="4248"/>
      </dsp:txXfrm>
    </dsp:sp>
    <dsp:sp modelId="{D2943444-5211-40B9-B38C-267B694DB169}">
      <dsp:nvSpPr>
        <dsp:cNvPr id="0" name=""/>
        <dsp:cNvSpPr/>
      </dsp:nvSpPr>
      <dsp:spPr>
        <a:xfrm>
          <a:off x="98532" y="242745"/>
          <a:ext cx="1845525" cy="110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32" tIns="94925" rIns="90432" bIns="9492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najkvalitetnije tjestenina dobiva se od brašna pšenice </a:t>
          </a:r>
          <a:r>
            <a:rPr lang="hr-HR" sz="1600" b="1" kern="1200" dirty="0" err="1"/>
            <a:t>Triticum</a:t>
          </a:r>
          <a:r>
            <a:rPr lang="hr-HR" sz="1600" b="1" kern="1200" dirty="0"/>
            <a:t> durum </a:t>
          </a:r>
          <a:endParaRPr lang="en-US" sz="1600" kern="1200" dirty="0"/>
        </a:p>
      </dsp:txBody>
      <dsp:txXfrm>
        <a:off x="98532" y="242745"/>
        <a:ext cx="1845525" cy="1107315"/>
      </dsp:txXfrm>
    </dsp:sp>
    <dsp:sp modelId="{384E1F0C-D5CD-4089-B599-198119BFB8ED}">
      <dsp:nvSpPr>
        <dsp:cNvPr id="0" name=""/>
        <dsp:cNvSpPr/>
      </dsp:nvSpPr>
      <dsp:spPr>
        <a:xfrm>
          <a:off x="1321321" y="1584794"/>
          <a:ext cx="2404479" cy="393870"/>
        </a:xfrm>
        <a:custGeom>
          <a:avLst/>
          <a:gdLst/>
          <a:ahLst/>
          <a:cxnLst/>
          <a:rect l="0" t="0" r="0" b="0"/>
          <a:pathLst>
            <a:path>
              <a:moveTo>
                <a:pt x="2404479" y="0"/>
              </a:moveTo>
              <a:lnTo>
                <a:pt x="2404479" y="214035"/>
              </a:lnTo>
              <a:lnTo>
                <a:pt x="0" y="214035"/>
              </a:lnTo>
              <a:lnTo>
                <a:pt x="0" y="39387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2520" y="1779605"/>
        <a:ext cx="122082" cy="4248"/>
      </dsp:txXfrm>
    </dsp:sp>
    <dsp:sp modelId="{E768027D-41EA-497C-B6C3-F4EB97B427E4}">
      <dsp:nvSpPr>
        <dsp:cNvPr id="0" name=""/>
        <dsp:cNvSpPr/>
      </dsp:nvSpPr>
      <dsp:spPr>
        <a:xfrm>
          <a:off x="2368528" y="6212"/>
          <a:ext cx="2714545" cy="158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32" tIns="94925" rIns="90432" bIns="9492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zbog nedostatka takve pšenice u nas se upotrebljava brašno ili krupica visoko staklaste tvrde pšenice </a:t>
          </a:r>
          <a:r>
            <a:rPr lang="hr-HR" sz="1600" b="1" kern="1200" dirty="0" err="1"/>
            <a:t>Triticum</a:t>
          </a:r>
          <a:r>
            <a:rPr lang="hr-HR" sz="1600" b="1" kern="1200" dirty="0"/>
            <a:t> </a:t>
          </a:r>
          <a:r>
            <a:rPr lang="hr-HR" sz="1600" b="1" kern="1200" dirty="0" err="1"/>
            <a:t>vulgare</a:t>
          </a:r>
          <a:endParaRPr lang="en-US" sz="1600" kern="1200" dirty="0"/>
        </a:p>
      </dsp:txBody>
      <dsp:txXfrm>
        <a:off x="2368528" y="6212"/>
        <a:ext cx="2714545" cy="1580382"/>
      </dsp:txXfrm>
    </dsp:sp>
    <dsp:sp modelId="{1B96361B-7749-43B3-B375-67CE2E2017B8}">
      <dsp:nvSpPr>
        <dsp:cNvPr id="0" name=""/>
        <dsp:cNvSpPr/>
      </dsp:nvSpPr>
      <dsp:spPr>
        <a:xfrm>
          <a:off x="2542311" y="2857813"/>
          <a:ext cx="393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87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8635" y="2901409"/>
        <a:ext cx="21223" cy="4248"/>
      </dsp:txXfrm>
    </dsp:sp>
    <dsp:sp modelId="{B8E06852-5A04-4DED-B254-DF48B4D2BE69}">
      <dsp:nvSpPr>
        <dsp:cNvPr id="0" name=""/>
        <dsp:cNvSpPr/>
      </dsp:nvSpPr>
      <dsp:spPr>
        <a:xfrm>
          <a:off x="98532" y="2011065"/>
          <a:ext cx="2445579" cy="1784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32" tIns="94925" rIns="90432" bIns="9492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nutricionisti preporučuju primjenu integralnog brašna od kojeg se izrađuje tamnosmeđa i integralna tjestenina</a:t>
          </a:r>
          <a:r>
            <a:rPr lang="hr-HR" sz="1400" b="1" kern="1200" dirty="0"/>
            <a:t>.</a:t>
          </a:r>
          <a:endParaRPr lang="en-US" sz="1400" kern="1200" dirty="0"/>
        </a:p>
      </dsp:txBody>
      <dsp:txXfrm>
        <a:off x="98532" y="2011065"/>
        <a:ext cx="2445579" cy="1784936"/>
      </dsp:txXfrm>
    </dsp:sp>
    <dsp:sp modelId="{1B2D9375-4977-48F3-8624-D83E4B30776E}">
      <dsp:nvSpPr>
        <dsp:cNvPr id="0" name=""/>
        <dsp:cNvSpPr/>
      </dsp:nvSpPr>
      <dsp:spPr>
        <a:xfrm>
          <a:off x="1203660" y="3548233"/>
          <a:ext cx="3088864" cy="639838"/>
        </a:xfrm>
        <a:custGeom>
          <a:avLst/>
          <a:gdLst/>
          <a:ahLst/>
          <a:cxnLst/>
          <a:rect l="0" t="0" r="0" b="0"/>
          <a:pathLst>
            <a:path>
              <a:moveTo>
                <a:pt x="3088864" y="0"/>
              </a:moveTo>
              <a:lnTo>
                <a:pt x="3088864" y="337019"/>
              </a:lnTo>
              <a:lnTo>
                <a:pt x="0" y="337019"/>
              </a:lnTo>
              <a:lnTo>
                <a:pt x="0" y="6398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9072" y="3866028"/>
        <a:ext cx="158039" cy="4248"/>
      </dsp:txXfrm>
    </dsp:sp>
    <dsp:sp modelId="{3CC1D567-B25C-4B75-8AFD-4FC1377BA48C}">
      <dsp:nvSpPr>
        <dsp:cNvPr id="0" name=""/>
        <dsp:cNvSpPr/>
      </dsp:nvSpPr>
      <dsp:spPr>
        <a:xfrm>
          <a:off x="2968582" y="2257033"/>
          <a:ext cx="2647885" cy="129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32" tIns="94925" rIns="90432" bIns="9492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za izradu tjestenine rabi se sviježe samljeveno namjensko brašno ili pšenična krupica s velikim </a:t>
          </a:r>
          <a:r>
            <a:rPr lang="hr-HR" sz="1600" b="1" kern="1200" dirty="0" err="1"/>
            <a:t>masenim</a:t>
          </a:r>
          <a:r>
            <a:rPr lang="hr-HR" sz="1600" b="1" kern="1200" dirty="0"/>
            <a:t> udjelom vlažnog lijepka</a:t>
          </a:r>
          <a:endParaRPr lang="en-US" sz="1600" kern="1200" dirty="0"/>
        </a:p>
      </dsp:txBody>
      <dsp:txXfrm>
        <a:off x="2968582" y="2257033"/>
        <a:ext cx="2647885" cy="1293000"/>
      </dsp:txXfrm>
    </dsp:sp>
    <dsp:sp modelId="{8EBAF612-AB98-4777-AB9E-BE5278BA72A9}">
      <dsp:nvSpPr>
        <dsp:cNvPr id="0" name=""/>
        <dsp:cNvSpPr/>
      </dsp:nvSpPr>
      <dsp:spPr>
        <a:xfrm>
          <a:off x="2306988" y="4728410"/>
          <a:ext cx="5760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148" y="45720"/>
              </a:lnTo>
              <a:lnTo>
                <a:pt x="305148" y="51932"/>
              </a:lnTo>
              <a:lnTo>
                <a:pt x="576097" y="5193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9869" y="4772005"/>
        <a:ext cx="30336" cy="4248"/>
      </dsp:txXfrm>
    </dsp:sp>
    <dsp:sp modelId="{5CA16582-CB97-419B-88A0-D3D192C1A783}">
      <dsp:nvSpPr>
        <dsp:cNvPr id="0" name=""/>
        <dsp:cNvSpPr/>
      </dsp:nvSpPr>
      <dsp:spPr>
        <a:xfrm>
          <a:off x="98532" y="4220472"/>
          <a:ext cx="2210256" cy="110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32" tIns="94925" rIns="90432" bIns="9492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osim pšeničnoga brašna, može se upotrijebiti kukuruzno brašno, rižino brašno itd...</a:t>
          </a:r>
          <a:endParaRPr lang="en-US" sz="1600" kern="1200" dirty="0"/>
        </a:p>
      </dsp:txBody>
      <dsp:txXfrm>
        <a:off x="98532" y="4220472"/>
        <a:ext cx="2210256" cy="1107315"/>
      </dsp:txXfrm>
    </dsp:sp>
    <dsp:sp modelId="{B295A4BE-A176-4B67-9668-919183AC3E41}">
      <dsp:nvSpPr>
        <dsp:cNvPr id="0" name=""/>
        <dsp:cNvSpPr/>
      </dsp:nvSpPr>
      <dsp:spPr>
        <a:xfrm>
          <a:off x="2915486" y="4226684"/>
          <a:ext cx="2474830" cy="110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32" tIns="94925" rIns="90432" bIns="9492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prije miješanja tijesta, brašno se prosijava i iz njega se uklanjaju metalne primjese</a:t>
          </a:r>
          <a:endParaRPr lang="en-US" sz="1600" kern="1200" dirty="0"/>
        </a:p>
      </dsp:txBody>
      <dsp:txXfrm>
        <a:off x="2915486" y="4226684"/>
        <a:ext cx="2474830" cy="1107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8662-9805-4276-950D-02D690747A47}">
      <dsp:nvSpPr>
        <dsp:cNvPr id="0" name=""/>
        <dsp:cNvSpPr/>
      </dsp:nvSpPr>
      <dsp:spPr>
        <a:xfrm>
          <a:off x="2089608" y="697"/>
          <a:ext cx="1758032" cy="439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tx1"/>
              </a:solidFill>
            </a:rPr>
            <a:t>PRIPREMA NADJEVA</a:t>
          </a:r>
        </a:p>
      </dsp:txBody>
      <dsp:txXfrm>
        <a:off x="2102481" y="13570"/>
        <a:ext cx="1732286" cy="413762"/>
      </dsp:txXfrm>
    </dsp:sp>
    <dsp:sp modelId="{2E3909AD-3EDA-48EC-8A56-7E6240855425}">
      <dsp:nvSpPr>
        <dsp:cNvPr id="0" name=""/>
        <dsp:cNvSpPr/>
      </dsp:nvSpPr>
      <dsp:spPr>
        <a:xfrm rot="5400000">
          <a:off x="2886217" y="451193"/>
          <a:ext cx="164815" cy="197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-5400000">
        <a:off x="2909292" y="467674"/>
        <a:ext cx="118666" cy="115371"/>
      </dsp:txXfrm>
    </dsp:sp>
    <dsp:sp modelId="{17AF0B53-6CBB-49DB-9A37-81AE7DC88248}">
      <dsp:nvSpPr>
        <dsp:cNvPr id="0" name=""/>
        <dsp:cNvSpPr/>
      </dsp:nvSpPr>
      <dsp:spPr>
        <a:xfrm>
          <a:off x="1593852" y="659959"/>
          <a:ext cx="2749544" cy="439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tx1"/>
              </a:solidFill>
            </a:rPr>
            <a:t>SORTIRANJE SIROVINA</a:t>
          </a:r>
        </a:p>
      </dsp:txBody>
      <dsp:txXfrm>
        <a:off x="1606725" y="672832"/>
        <a:ext cx="2723798" cy="413762"/>
      </dsp:txXfrm>
    </dsp:sp>
    <dsp:sp modelId="{F899131F-7218-421A-BDE3-E5849C732308}">
      <dsp:nvSpPr>
        <dsp:cNvPr id="0" name=""/>
        <dsp:cNvSpPr/>
      </dsp:nvSpPr>
      <dsp:spPr>
        <a:xfrm rot="5400000">
          <a:off x="2886217" y="1110455"/>
          <a:ext cx="164815" cy="197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-5400000">
        <a:off x="2909292" y="1126936"/>
        <a:ext cx="118666" cy="115371"/>
      </dsp:txXfrm>
    </dsp:sp>
    <dsp:sp modelId="{280EC6B9-F61B-4590-AC94-2443AA7A78E9}">
      <dsp:nvSpPr>
        <dsp:cNvPr id="0" name=""/>
        <dsp:cNvSpPr/>
      </dsp:nvSpPr>
      <dsp:spPr>
        <a:xfrm>
          <a:off x="2089608" y="1319221"/>
          <a:ext cx="1758032" cy="439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tx1"/>
              </a:solidFill>
            </a:rPr>
            <a:t>ZAMJES TIJESTA </a:t>
          </a:r>
        </a:p>
      </dsp:txBody>
      <dsp:txXfrm>
        <a:off x="2102481" y="1332094"/>
        <a:ext cx="1732286" cy="413762"/>
      </dsp:txXfrm>
    </dsp:sp>
    <dsp:sp modelId="{825F3EDD-61D3-4257-B9BC-1D5491BC8A34}">
      <dsp:nvSpPr>
        <dsp:cNvPr id="0" name=""/>
        <dsp:cNvSpPr/>
      </dsp:nvSpPr>
      <dsp:spPr>
        <a:xfrm rot="5567125">
          <a:off x="2868996" y="1771075"/>
          <a:ext cx="167050" cy="197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-5400000">
        <a:off x="2894406" y="1786468"/>
        <a:ext cx="118666" cy="116935"/>
      </dsp:txXfrm>
    </dsp:sp>
    <dsp:sp modelId="{D2F7D6B0-0CA0-4EFE-A825-117B47687D1B}">
      <dsp:nvSpPr>
        <dsp:cNvPr id="0" name=""/>
        <dsp:cNvSpPr/>
      </dsp:nvSpPr>
      <dsp:spPr>
        <a:xfrm>
          <a:off x="2057401" y="1981200"/>
          <a:ext cx="1758032" cy="439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tx1"/>
              </a:solidFill>
            </a:rPr>
            <a:t>PREŠANJE TIJESTA </a:t>
          </a:r>
        </a:p>
      </dsp:txBody>
      <dsp:txXfrm>
        <a:off x="2070274" y="1994073"/>
        <a:ext cx="1732286" cy="413762"/>
      </dsp:txXfrm>
    </dsp:sp>
    <dsp:sp modelId="{3A7B5DEF-00AC-4053-A34E-8376807672CF}">
      <dsp:nvSpPr>
        <dsp:cNvPr id="0" name=""/>
        <dsp:cNvSpPr/>
      </dsp:nvSpPr>
      <dsp:spPr>
        <a:xfrm rot="5231495">
          <a:off x="2871034" y="2430337"/>
          <a:ext cx="162974" cy="197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-5400000">
        <a:off x="2891990" y="2447768"/>
        <a:ext cx="118666" cy="114082"/>
      </dsp:txXfrm>
    </dsp:sp>
    <dsp:sp modelId="{74606389-AF7D-49C5-903C-75B857DA09C0}">
      <dsp:nvSpPr>
        <dsp:cNvPr id="0" name=""/>
        <dsp:cNvSpPr/>
      </dsp:nvSpPr>
      <dsp:spPr>
        <a:xfrm>
          <a:off x="991392" y="2637745"/>
          <a:ext cx="3954464" cy="439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tx1"/>
              </a:solidFill>
            </a:rPr>
            <a:t>OBLIKOVANJE TIJESTA I DOZIRANJE NADJEVA</a:t>
          </a:r>
        </a:p>
      </dsp:txBody>
      <dsp:txXfrm>
        <a:off x="1004265" y="2650618"/>
        <a:ext cx="3928718" cy="413762"/>
      </dsp:txXfrm>
    </dsp:sp>
    <dsp:sp modelId="{F8938C6D-37F7-456D-A538-934D22990C27}">
      <dsp:nvSpPr>
        <dsp:cNvPr id="0" name=""/>
        <dsp:cNvSpPr/>
      </dsp:nvSpPr>
      <dsp:spPr>
        <a:xfrm rot="5400000">
          <a:off x="2886217" y="3088241"/>
          <a:ext cx="164815" cy="197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-5400000">
        <a:off x="2909292" y="3104722"/>
        <a:ext cx="118666" cy="115371"/>
      </dsp:txXfrm>
    </dsp:sp>
    <dsp:sp modelId="{BA7637ED-0D1B-4C90-96EB-FB7C40A3BB36}">
      <dsp:nvSpPr>
        <dsp:cNvPr id="0" name=""/>
        <dsp:cNvSpPr/>
      </dsp:nvSpPr>
      <dsp:spPr>
        <a:xfrm>
          <a:off x="2089608" y="3297008"/>
          <a:ext cx="1758032" cy="439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tx1"/>
              </a:solidFill>
            </a:rPr>
            <a:t>PASTERIZACIJA</a:t>
          </a:r>
          <a:r>
            <a:rPr lang="hr-HR" sz="1100" kern="1200" dirty="0"/>
            <a:t> </a:t>
          </a:r>
        </a:p>
      </dsp:txBody>
      <dsp:txXfrm>
        <a:off x="2102481" y="3309881"/>
        <a:ext cx="1732286" cy="413762"/>
      </dsp:txXfrm>
    </dsp:sp>
    <dsp:sp modelId="{AFCCE245-A349-4F4A-ACDC-6C0C2831C36D}">
      <dsp:nvSpPr>
        <dsp:cNvPr id="0" name=""/>
        <dsp:cNvSpPr/>
      </dsp:nvSpPr>
      <dsp:spPr>
        <a:xfrm rot="5400000">
          <a:off x="2886217" y="3747503"/>
          <a:ext cx="164815" cy="197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-5400000">
        <a:off x="2909292" y="3763984"/>
        <a:ext cx="118666" cy="115371"/>
      </dsp:txXfrm>
    </dsp:sp>
    <dsp:sp modelId="{83D652FE-692C-409A-A676-857B949A53B4}">
      <dsp:nvSpPr>
        <dsp:cNvPr id="0" name=""/>
        <dsp:cNvSpPr/>
      </dsp:nvSpPr>
      <dsp:spPr>
        <a:xfrm>
          <a:off x="2089608" y="3956270"/>
          <a:ext cx="1758032" cy="439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tx1"/>
              </a:solidFill>
            </a:rPr>
            <a:t>PREDSUŠENJE</a:t>
          </a:r>
        </a:p>
      </dsp:txBody>
      <dsp:txXfrm>
        <a:off x="2102481" y="3969143"/>
        <a:ext cx="1732286" cy="413762"/>
      </dsp:txXfrm>
    </dsp:sp>
    <dsp:sp modelId="{B10A301B-D3C6-4102-980B-55E7048FC08D}">
      <dsp:nvSpPr>
        <dsp:cNvPr id="0" name=""/>
        <dsp:cNvSpPr/>
      </dsp:nvSpPr>
      <dsp:spPr>
        <a:xfrm rot="5400000">
          <a:off x="2886217" y="4406765"/>
          <a:ext cx="164815" cy="197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-5400000">
        <a:off x="2909292" y="4423246"/>
        <a:ext cx="118666" cy="115371"/>
      </dsp:txXfrm>
    </dsp:sp>
    <dsp:sp modelId="{E1B0C14E-5346-4210-B74A-572DDF676C45}">
      <dsp:nvSpPr>
        <dsp:cNvPr id="0" name=""/>
        <dsp:cNvSpPr/>
      </dsp:nvSpPr>
      <dsp:spPr>
        <a:xfrm>
          <a:off x="2089608" y="4615532"/>
          <a:ext cx="1758032" cy="439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tx1"/>
              </a:solidFill>
            </a:rPr>
            <a:t>HLAĐENJE</a:t>
          </a:r>
        </a:p>
      </dsp:txBody>
      <dsp:txXfrm>
        <a:off x="2102481" y="4628405"/>
        <a:ext cx="1732286" cy="413762"/>
      </dsp:txXfrm>
    </dsp:sp>
    <dsp:sp modelId="{93D0233D-F7D7-469B-9C19-D19FE0C0CDF3}">
      <dsp:nvSpPr>
        <dsp:cNvPr id="0" name=""/>
        <dsp:cNvSpPr/>
      </dsp:nvSpPr>
      <dsp:spPr>
        <a:xfrm rot="5400000">
          <a:off x="2886217" y="5066027"/>
          <a:ext cx="164815" cy="197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-5400000">
        <a:off x="2909292" y="5082508"/>
        <a:ext cx="118666" cy="115371"/>
      </dsp:txXfrm>
    </dsp:sp>
    <dsp:sp modelId="{3FA67BE1-AA43-42F1-BC63-5BD6F5726199}">
      <dsp:nvSpPr>
        <dsp:cNvPr id="0" name=""/>
        <dsp:cNvSpPr/>
      </dsp:nvSpPr>
      <dsp:spPr>
        <a:xfrm>
          <a:off x="737374" y="5274794"/>
          <a:ext cx="4462501" cy="439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tx1"/>
              </a:solidFill>
            </a:rPr>
            <a:t>PAKIRANJE U MODIFICIRANOJ ATMOSFERI</a:t>
          </a:r>
        </a:p>
      </dsp:txBody>
      <dsp:txXfrm>
        <a:off x="750247" y="5287667"/>
        <a:ext cx="4436755" cy="413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A7E95-00BD-48C2-A380-2DDD7B130F31}" type="datetimeFigureOut">
              <a:rPr lang="hr-HR" smtClean="0"/>
              <a:t>5.2.2024.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55A47-A1A2-4561-BF61-ED6BCD82A3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4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55A47-A1A2-4561-BF61-ED6BCD82A35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95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55A47-A1A2-4561-BF61-ED6BCD82A357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35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0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3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1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0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7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5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zpBEKtJFY" TargetMode="External"/><Relationship Id="rId2" Type="http://schemas.openxmlformats.org/officeDocument/2006/relationships/hyperlink" Target="https://www.youtube.com/watch?v=2H4PO4yVIs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0"/>
            <a:ext cx="5791200" cy="5791200"/>
          </a:xfrm>
        </p:spPr>
        <p:txBody>
          <a:bodyPr>
            <a:noAutofit/>
          </a:bodyPr>
          <a:lstStyle/>
          <a:p>
            <a:pPr algn="l"/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Zanimanje : </a:t>
            </a:r>
            <a:r>
              <a:rPr lang="hr-H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PEKAR</a:t>
            </a:r>
            <a: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Nastavni predmet: </a:t>
            </a:r>
            <a:r>
              <a:rPr lang="hr-H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PROIZVODNI PROCESI U PEKARSTVU II</a:t>
            </a:r>
            <a:r>
              <a:rPr lang="hr-H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Razred: </a:t>
            </a:r>
            <a:r>
              <a:rPr lang="hr-H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Naziv nastavne jedinice:    IZRADA TJESTENINE</a:t>
            </a:r>
            <a:b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pripremila: Sanja Banfić – Kontrec, </a:t>
            </a:r>
            <a:r>
              <a:rPr lang="hr-HR" sz="20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dipl.ing.prof.savjetnik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E07BA-1160-4276-C9B8-DD4D04C62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80" r="22120"/>
          <a:stretch/>
        </p:blipFill>
        <p:spPr>
          <a:xfrm>
            <a:off x="20" y="10"/>
            <a:ext cx="3490702" cy="68579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A489A59-64C0-493B-9E55-F24E0A7F575C}"/>
              </a:ext>
            </a:extLst>
          </p:cNvPr>
          <p:cNvSpPr txBox="1"/>
          <p:nvPr/>
        </p:nvSpPr>
        <p:spPr>
          <a:xfrm>
            <a:off x="419100" y="280600"/>
            <a:ext cx="422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prosijana tjestenina </a:t>
            </a:r>
          </a:p>
        </p:txBody>
      </p:sp>
      <p:pic>
        <p:nvPicPr>
          <p:cNvPr id="9218" name="Picture 2" descr="Domaca tarana sa grizom, spremljena u Nutribuletu - Coolinarika">
            <a:extLst>
              <a:ext uri="{FF2B5EF4-FFF2-40B4-BE49-F238E27FC236}">
                <a16:creationId xmlns:a16="http://schemas.microsoft.com/office/drawing/2014/main" id="{576EF904-21AB-4168-871D-91661E7B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0600"/>
            <a:ext cx="3581400" cy="2686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677638C-A3DD-4E9B-B7E4-13BBECFE5C6C}"/>
              </a:ext>
            </a:extLst>
          </p:cNvPr>
          <p:cNvSpPr txBox="1"/>
          <p:nvPr/>
        </p:nvSpPr>
        <p:spPr>
          <a:xfrm>
            <a:off x="5257800" y="2819400"/>
            <a:ext cx="137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TARANA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BBE6424-9E60-4971-8289-F53E9C07D875}"/>
              </a:ext>
            </a:extLst>
          </p:cNvPr>
          <p:cNvSpPr txBox="1"/>
          <p:nvPr/>
        </p:nvSpPr>
        <p:spPr>
          <a:xfrm>
            <a:off x="342900" y="3127800"/>
            <a:ext cx="34671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zavijena tjestenina 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9220" name="Picture 4" descr="Savjeti za pripremu i kuhanje TJESTENINE – Koliko dugo se kuha tjestenina?  – Recepti">
            <a:extLst>
              <a:ext uri="{FF2B5EF4-FFF2-40B4-BE49-F238E27FC236}">
                <a16:creationId xmlns:a16="http://schemas.microsoft.com/office/drawing/2014/main" id="{1824485E-BE17-4227-B456-4CA9E0D6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10030"/>
            <a:ext cx="4028406" cy="322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1709D00-90B6-4CE6-8009-55E634055825}"/>
              </a:ext>
            </a:extLst>
          </p:cNvPr>
          <p:cNvSpPr txBox="1"/>
          <p:nvPr/>
        </p:nvSpPr>
        <p:spPr>
          <a:xfrm>
            <a:off x="5257800" y="6276080"/>
            <a:ext cx="198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GNIJEZDA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sz="2800" b="1" u="sng" dirty="0">
                <a:latin typeface="Times New Roman" pitchFamily="18" charset="0"/>
                <a:cs typeface="Times New Roman" pitchFamily="18" charset="0"/>
              </a:rPr>
              <a:t>Prema načinu uporabe tjestenina se dijeli na :</a:t>
            </a:r>
            <a:endParaRPr lang="hr-HR" sz="2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tjesteninu za priloge</a:t>
            </a:r>
          </a:p>
          <a:p>
            <a:pPr>
              <a:buNone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5" name="Picture 4" descr="imagescfgvh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95400"/>
            <a:ext cx="46482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goveda-ju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4775" y="3810000"/>
            <a:ext cx="4086225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AD30FB2-70F3-4D26-B623-9B547BC6B7AC}"/>
              </a:ext>
            </a:extLst>
          </p:cNvPr>
          <p:cNvSpPr txBox="1"/>
          <p:nvPr/>
        </p:nvSpPr>
        <p:spPr>
          <a:xfrm>
            <a:off x="311944" y="3648075"/>
            <a:ext cx="463391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tjesteninu za juhu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930CEA8B-A2CE-4D64-B829-87F8DC36860B}"/>
              </a:ext>
            </a:extLst>
          </p:cNvPr>
          <p:cNvSpPr txBox="1"/>
          <p:nvPr/>
        </p:nvSpPr>
        <p:spPr>
          <a:xfrm>
            <a:off x="533400" y="457200"/>
            <a:ext cx="6629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u="sng" dirty="0"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Tjestenine se po obliku dijele na:</a:t>
            </a:r>
            <a:r>
              <a:rPr lang="hr-HR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hr-HR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duge</a:t>
            </a:r>
          </a:p>
          <a:p>
            <a:pPr lvl="0"/>
            <a:endParaRPr lang="hr-H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hr-H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endParaRPr lang="hr-H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hr-H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kratke </a:t>
            </a:r>
          </a:p>
        </p:txBody>
      </p:sp>
      <p:pic>
        <p:nvPicPr>
          <p:cNvPr id="10242" name="Picture 2" descr="Tjestenina različitih oblika. Vrste i sorte tjestenine">
            <a:extLst>
              <a:ext uri="{FF2B5EF4-FFF2-40B4-BE49-F238E27FC236}">
                <a16:creationId xmlns:a16="http://schemas.microsoft.com/office/drawing/2014/main" id="{8AD11A76-081F-40F7-A1FF-B02F961C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6" y="1018441"/>
            <a:ext cx="3471864" cy="208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ko kamutove testenine - školjke • Rifuzl">
            <a:extLst>
              <a:ext uri="{FF2B5EF4-FFF2-40B4-BE49-F238E27FC236}">
                <a16:creationId xmlns:a16="http://schemas.microsoft.com/office/drawing/2014/main" id="{0BE90A5C-7DF3-4868-89C2-C2524747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2301180" cy="2301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umb_stelline.png">
            <a:extLst>
              <a:ext uri="{FF2B5EF4-FFF2-40B4-BE49-F238E27FC236}">
                <a16:creationId xmlns:a16="http://schemas.microsoft.com/office/drawing/2014/main" id="{E74E6557-977E-4D7F-A6D8-F468239C7A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2500" b="13215"/>
          <a:stretch/>
        </p:blipFill>
        <p:spPr>
          <a:xfrm>
            <a:off x="4953000" y="3756442"/>
            <a:ext cx="3364604" cy="24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5F76386-59E3-4F26-830A-B05E362724C3}"/>
              </a:ext>
            </a:extLst>
          </p:cNvPr>
          <p:cNvSpPr txBox="1"/>
          <p:nvPr/>
        </p:nvSpPr>
        <p:spPr>
          <a:xfrm>
            <a:off x="3200400" y="3076515"/>
            <a:ext cx="1971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ŠPAGETE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06DBDC6-2707-4DAB-A93F-5F2B2604B2E3}"/>
              </a:ext>
            </a:extLst>
          </p:cNvPr>
          <p:cNvSpPr txBox="1"/>
          <p:nvPr/>
        </p:nvSpPr>
        <p:spPr>
          <a:xfrm>
            <a:off x="1600200" y="6252607"/>
            <a:ext cx="6248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ŠKOLJKE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</a:t>
            </a:r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ZVJEZDICE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7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238FE08-6A53-4FCC-9273-C9984C17DFF9}"/>
              </a:ext>
            </a:extLst>
          </p:cNvPr>
          <p:cNvSpPr txBox="1"/>
          <p:nvPr/>
        </p:nvSpPr>
        <p:spPr>
          <a:xfrm>
            <a:off x="304800" y="320457"/>
            <a:ext cx="8305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pune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endParaRPr lang="hr-H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ŠPAGETE  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REZANCI</a:t>
            </a:r>
            <a:endParaRPr lang="hr-HR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šuplje </a:t>
            </a:r>
          </a:p>
        </p:txBody>
      </p:sp>
      <p:sp>
        <p:nvSpPr>
          <p:cNvPr id="4" name="AutoShape 2" descr="Domaći rezanci za supu - Coolinarika">
            <a:extLst>
              <a:ext uri="{FF2B5EF4-FFF2-40B4-BE49-F238E27FC236}">
                <a16:creationId xmlns:a16="http://schemas.microsoft.com/office/drawing/2014/main" id="{9221B297-C909-47BF-8767-4ED40993DD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972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268" name="Picture 4" descr="Rezanci za supu 1mm">
            <a:extLst>
              <a:ext uri="{FF2B5EF4-FFF2-40B4-BE49-F238E27FC236}">
                <a16:creationId xmlns:a16="http://schemas.microsoft.com/office/drawing/2014/main" id="{8799A375-6583-4DE7-B261-8A3F6B0D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6397"/>
            <a:ext cx="3733800" cy="248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jestenina u obliku vijka. Vrste talijanske tjestenine. Promjene položaja  suglasnika u ruskom jeziku">
            <a:extLst>
              <a:ext uri="{FF2B5EF4-FFF2-40B4-BE49-F238E27FC236}">
                <a16:creationId xmlns:a16="http://schemas.microsoft.com/office/drawing/2014/main" id="{A9A21599-90D8-496F-AA23-7BB2C197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52624"/>
            <a:ext cx="4246960" cy="2548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Tjestenina pužići s puretinom u umaku od rajčice - OG Portal">
            <a:extLst>
              <a:ext uri="{FF2B5EF4-FFF2-40B4-BE49-F238E27FC236}">
                <a16:creationId xmlns:a16="http://schemas.microsoft.com/office/drawing/2014/main" id="{DA11A60F-4EDA-4D57-8125-4508DB87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003002" cy="2667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048B73F-E932-4CB1-BFBD-00B3EE8F6399}"/>
              </a:ext>
            </a:extLst>
          </p:cNvPr>
          <p:cNvSpPr txBox="1"/>
          <p:nvPr/>
        </p:nvSpPr>
        <p:spPr>
          <a:xfrm>
            <a:off x="1676400" y="6248400"/>
            <a:ext cx="6403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MAKARONI                                                CJEVČICE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11278" name="Picture 14" descr="Kako se zove mjesto na kojem se izrađuje tjestenina. Vrste italijanske  tjestenine">
            <a:extLst>
              <a:ext uri="{FF2B5EF4-FFF2-40B4-BE49-F238E27FC236}">
                <a16:creationId xmlns:a16="http://schemas.microsoft.com/office/drawing/2014/main" id="{6A35B04E-3E64-45C5-A0E0-CFB29AA3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58429"/>
            <a:ext cx="3429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03D2A29-64C4-49F5-A9B5-7A8262E8B473}"/>
              </a:ext>
            </a:extLst>
          </p:cNvPr>
          <p:cNvSpPr txBox="1"/>
          <p:nvPr/>
        </p:nvSpPr>
        <p:spPr>
          <a:xfrm>
            <a:off x="457200" y="3720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savijene </a:t>
            </a:r>
          </a:p>
        </p:txBody>
      </p:sp>
      <p:pic>
        <p:nvPicPr>
          <p:cNvPr id="12290" name="Picture 2" descr="Tjestenina pužići s puretinom u umaku od rajčice - OG Portal">
            <a:extLst>
              <a:ext uri="{FF2B5EF4-FFF2-40B4-BE49-F238E27FC236}">
                <a16:creationId xmlns:a16="http://schemas.microsoft.com/office/drawing/2014/main" id="{465B0801-468E-476A-8403-EF357706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284"/>
            <a:ext cx="3657600" cy="24368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Koje sve vrste tjestenine postoje? - Mr.Sc">
            <a:extLst>
              <a:ext uri="{FF2B5EF4-FFF2-40B4-BE49-F238E27FC236}">
                <a16:creationId xmlns:a16="http://schemas.microsoft.com/office/drawing/2014/main" id="{6B6779C7-CAA4-4BD4-9B68-A4973610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62640"/>
            <a:ext cx="3962400" cy="2642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7CAFDA3-B56F-4035-8628-BDF51D12AB9C}"/>
              </a:ext>
            </a:extLst>
          </p:cNvPr>
          <p:cNvSpPr txBox="1"/>
          <p:nvPr/>
        </p:nvSpPr>
        <p:spPr>
          <a:xfrm>
            <a:off x="1981200" y="3306786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PUŽIĆI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1E0C20-E6D6-4D13-AD47-908492D9AFD7}"/>
              </a:ext>
            </a:extLst>
          </p:cNvPr>
          <p:cNvSpPr txBox="1"/>
          <p:nvPr/>
        </p:nvSpPr>
        <p:spPr>
          <a:xfrm>
            <a:off x="5791200" y="5867516"/>
            <a:ext cx="129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SPIRALE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sta-Zara-tjestenina-005.jpg"/>
          <p:cNvPicPr>
            <a:picLocks noChangeAspect="1"/>
          </p:cNvPicPr>
          <p:nvPr/>
        </p:nvPicPr>
        <p:blipFill rotWithShape="1">
          <a:blip r:embed="rId2" cstate="print"/>
          <a:srcRect t="26936" b="16884"/>
          <a:stretch/>
        </p:blipFill>
        <p:spPr>
          <a:xfrm>
            <a:off x="20" y="-2"/>
            <a:ext cx="9143980" cy="342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238383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hr-HR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 izradi tjestenine ( paste ) </a:t>
            </a:r>
            <a:r>
              <a:rPr lang="hr-H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osobitno</a:t>
            </a:r>
            <a:r>
              <a:rPr lang="hr-H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 poznati Talijani koji danas izrađuju oko 300 različitih vrsta tjestenine.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Strojna proizvodnja tjestenine započela je potkraj 18. stoljeća u Italiji i Francuskoj.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9BA75A03-5A11-4086-B728-9EF909E2F140}"/>
              </a:ext>
            </a:extLst>
          </p:cNvPr>
          <p:cNvSpPr txBox="1"/>
          <p:nvPr/>
        </p:nvSpPr>
        <p:spPr>
          <a:xfrm>
            <a:off x="304800" y="304800"/>
            <a:ext cx="762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u="sng" dirty="0"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Poznate su talijanske tjestenine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hr-HR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hr-HR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6E91D0E-0B55-4E31-A495-DAB4471B47F0}"/>
              </a:ext>
            </a:extLst>
          </p:cNvPr>
          <p:cNvSpPr txBox="1"/>
          <p:nvPr/>
        </p:nvSpPr>
        <p:spPr>
          <a:xfrm>
            <a:off x="161925" y="863892"/>
            <a:ext cx="885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kratke (obične):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tagliatelle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conchiglie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fusilli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gnocchi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pipe,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farfalle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Tagliatelle - Wikipedia">
            <a:extLst>
              <a:ext uri="{FF2B5EF4-FFF2-40B4-BE49-F238E27FC236}">
                <a16:creationId xmlns:a16="http://schemas.microsoft.com/office/drawing/2014/main" id="{004209B5-495F-42BD-BE8F-EA34206A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1571063"/>
            <a:ext cx="4266527" cy="1853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426CEC83-92B3-43B1-92E0-A31893197503}"/>
              </a:ext>
            </a:extLst>
          </p:cNvPr>
          <p:cNvSpPr txBox="1"/>
          <p:nvPr/>
        </p:nvSpPr>
        <p:spPr>
          <a:xfrm>
            <a:off x="1477245" y="3424336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TAGLIATELLE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3318" name="Picture 6" descr="Conchiglie - Wikipedia">
            <a:extLst>
              <a:ext uri="{FF2B5EF4-FFF2-40B4-BE49-F238E27FC236}">
                <a16:creationId xmlns:a16="http://schemas.microsoft.com/office/drawing/2014/main" id="{91A9081B-2CE5-4787-BB52-C4B5AFB24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7476" r="16667" b="25873"/>
          <a:stretch/>
        </p:blipFill>
        <p:spPr bwMode="auto">
          <a:xfrm>
            <a:off x="4953000" y="1581150"/>
            <a:ext cx="3581400" cy="1928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8B8A0310-9EDB-42FF-807A-3653A0658DF5}"/>
              </a:ext>
            </a:extLst>
          </p:cNvPr>
          <p:cNvSpPr txBox="1"/>
          <p:nvPr/>
        </p:nvSpPr>
        <p:spPr>
          <a:xfrm>
            <a:off x="6096000" y="3384045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CONCHIGLIE 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3320" name="Picture 8" descr="Fusilli Tricolore 8 kg | Myllyn Paras">
            <a:extLst>
              <a:ext uri="{FF2B5EF4-FFF2-40B4-BE49-F238E27FC236}">
                <a16:creationId xmlns:a16="http://schemas.microsoft.com/office/drawing/2014/main" id="{AE704304-71BF-480D-9A89-2B722E9B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6" y="3806223"/>
            <a:ext cx="4480344" cy="2344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E1368E16-DE41-4F97-A78E-C2BD287AFE9C}"/>
              </a:ext>
            </a:extLst>
          </p:cNvPr>
          <p:cNvSpPr txBox="1"/>
          <p:nvPr/>
        </p:nvSpPr>
        <p:spPr>
          <a:xfrm>
            <a:off x="1695450" y="6112591"/>
            <a:ext cx="156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FUSILLI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3322" name="Picture 10" descr="The Best Easy Gluten Free Potato Gnocchi Recipe | What Is Gnocchi Made Of |  jeir.org">
            <a:extLst>
              <a:ext uri="{FF2B5EF4-FFF2-40B4-BE49-F238E27FC236}">
                <a16:creationId xmlns:a16="http://schemas.microsoft.com/office/drawing/2014/main" id="{BF057E58-7713-466C-B9CE-999F2F49D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5" b="16751"/>
          <a:stretch/>
        </p:blipFill>
        <p:spPr bwMode="auto">
          <a:xfrm>
            <a:off x="4877670" y="3708448"/>
            <a:ext cx="3863968" cy="25399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43EFD091-8A6D-4F70-B70C-5441078FED15}"/>
              </a:ext>
            </a:extLst>
          </p:cNvPr>
          <p:cNvSpPr txBox="1"/>
          <p:nvPr/>
        </p:nvSpPr>
        <p:spPr>
          <a:xfrm>
            <a:off x="6372224" y="6183868"/>
            <a:ext cx="1552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GNOCCHI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pe (pasta) - Wikiwand">
            <a:extLst>
              <a:ext uri="{FF2B5EF4-FFF2-40B4-BE49-F238E27FC236}">
                <a16:creationId xmlns:a16="http://schemas.microsoft.com/office/drawing/2014/main" id="{8885E020-A3B5-4EC5-9978-C6BC3A085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799"/>
            <a:ext cx="5275769" cy="2272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0D54578-BEFE-4EF7-B44B-8369515FA0AE}"/>
              </a:ext>
            </a:extLst>
          </p:cNvPr>
          <p:cNvSpPr txBox="1"/>
          <p:nvPr/>
        </p:nvSpPr>
        <p:spPr>
          <a:xfrm>
            <a:off x="2426711" y="2484894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PIPE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4340" name="Picture 4" descr="Farfalle - Wikipedia">
            <a:extLst>
              <a:ext uri="{FF2B5EF4-FFF2-40B4-BE49-F238E27FC236}">
                <a16:creationId xmlns:a16="http://schemas.microsoft.com/office/drawing/2014/main" id="{C7D43B2E-DD86-429B-BDBA-0CD492FD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92" y="262650"/>
            <a:ext cx="3532108" cy="2649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27E626B-AE9B-444C-A664-B5C25034F0F0}"/>
              </a:ext>
            </a:extLst>
          </p:cNvPr>
          <p:cNvSpPr txBox="1"/>
          <p:nvPr/>
        </p:nvSpPr>
        <p:spPr>
          <a:xfrm>
            <a:off x="6477000" y="2723942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FARFALLE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A338C18-BC54-4328-B8F5-386266F641FB}"/>
              </a:ext>
            </a:extLst>
          </p:cNvPr>
          <p:cNvSpPr txBox="1"/>
          <p:nvPr/>
        </p:nvSpPr>
        <p:spPr>
          <a:xfrm>
            <a:off x="266700" y="3124200"/>
            <a:ext cx="861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4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duge: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spaghetto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(špageti),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bucatini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capellini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2" name="Picture 6" descr="nazivi tjestenine">
            <a:extLst>
              <a:ext uri="{FF2B5EF4-FFF2-40B4-BE49-F238E27FC236}">
                <a16:creationId xmlns:a16="http://schemas.microsoft.com/office/drawing/2014/main" id="{6B069472-24A8-4604-8B58-7DC43039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85864"/>
            <a:ext cx="4171508" cy="2586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Bucatini - Wikipedia">
            <a:extLst>
              <a:ext uri="{FF2B5EF4-FFF2-40B4-BE49-F238E27FC236}">
                <a16:creationId xmlns:a16="http://schemas.microsoft.com/office/drawing/2014/main" id="{C7677F16-4EED-4C48-8D1F-46015AF0B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2" b="23458"/>
          <a:stretch/>
        </p:blipFill>
        <p:spPr bwMode="auto">
          <a:xfrm>
            <a:off x="4581524" y="4017050"/>
            <a:ext cx="4449289" cy="1926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F9691D-1D76-4D7F-B6A0-260A7128120A}"/>
              </a:ext>
            </a:extLst>
          </p:cNvPr>
          <p:cNvSpPr txBox="1"/>
          <p:nvPr/>
        </p:nvSpPr>
        <p:spPr>
          <a:xfrm>
            <a:off x="1478323" y="6052066"/>
            <a:ext cx="171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SPAGHETTO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1C10B4E-F94B-4979-A2B3-B7CE106CFEC5}"/>
              </a:ext>
            </a:extLst>
          </p:cNvPr>
          <p:cNvSpPr txBox="1"/>
          <p:nvPr/>
        </p:nvSpPr>
        <p:spPr>
          <a:xfrm>
            <a:off x="6252643" y="6009144"/>
            <a:ext cx="1717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BUCATINI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58039348-7B9E-46A5-9475-1235EBD03572}"/>
              </a:ext>
            </a:extLst>
          </p:cNvPr>
          <p:cNvSpPr txBox="1"/>
          <p:nvPr/>
        </p:nvSpPr>
        <p:spPr>
          <a:xfrm>
            <a:off x="228600" y="60960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tjestenine za juhu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stelline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filine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farfalline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2" name="Picture 2" descr="Stelline | Local Pasta Variety From Italy">
            <a:extLst>
              <a:ext uri="{FF2B5EF4-FFF2-40B4-BE49-F238E27FC236}">
                <a16:creationId xmlns:a16="http://schemas.microsoft.com/office/drawing/2014/main" id="{7662D2E7-2701-41A8-8895-69B484AD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7" y="1338350"/>
            <a:ext cx="4237057" cy="2191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ECCC1D2-0AB9-49E7-B737-2DE05A7AA263}"/>
              </a:ext>
            </a:extLst>
          </p:cNvPr>
          <p:cNvSpPr txBox="1"/>
          <p:nvPr/>
        </p:nvSpPr>
        <p:spPr>
          <a:xfrm>
            <a:off x="1794369" y="343703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STELLINE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Filini.jpg">
            <a:extLst>
              <a:ext uri="{FF2B5EF4-FFF2-40B4-BE49-F238E27FC236}">
                <a16:creationId xmlns:a16="http://schemas.microsoft.com/office/drawing/2014/main" id="{0BF1AAB8-5C52-49DC-B9E2-C8854A6DCE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0837" y="1116479"/>
            <a:ext cx="3535963" cy="2651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9399797-22AC-4847-A1B3-837D008500E9}"/>
              </a:ext>
            </a:extLst>
          </p:cNvPr>
          <p:cNvSpPr txBox="1"/>
          <p:nvPr/>
        </p:nvSpPr>
        <p:spPr>
          <a:xfrm>
            <a:off x="6679918" y="3735287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FILINE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012EA3F-5B71-4CE0-8155-878202E18C5C}"/>
              </a:ext>
            </a:extLst>
          </p:cNvPr>
          <p:cNvSpPr txBox="1"/>
          <p:nvPr/>
        </p:nvSpPr>
        <p:spPr>
          <a:xfrm>
            <a:off x="4038600" y="6248400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FARFALLINE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Farfalline | Share the Pasta">
            <a:extLst>
              <a:ext uri="{FF2B5EF4-FFF2-40B4-BE49-F238E27FC236}">
                <a16:creationId xmlns:a16="http://schemas.microsoft.com/office/drawing/2014/main" id="{863A95EF-80E9-4DA8-930B-81A917E80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34125" r="28157"/>
          <a:stretch/>
        </p:blipFill>
        <p:spPr bwMode="auto">
          <a:xfrm>
            <a:off x="3002562" y="3735287"/>
            <a:ext cx="3535963" cy="2545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4E80845-98A0-48B2-A86A-181CF622A8D3}"/>
              </a:ext>
            </a:extLst>
          </p:cNvPr>
          <p:cNvSpPr txBox="1"/>
          <p:nvPr/>
        </p:nvSpPr>
        <p:spPr>
          <a:xfrm>
            <a:off x="533400" y="533400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tjestenine s jajima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lasagne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(lazanje),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nidi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pastina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63098EE-80B2-4123-9E87-B134895F85C6}"/>
              </a:ext>
            </a:extLst>
          </p:cNvPr>
          <p:cNvSpPr txBox="1"/>
          <p:nvPr/>
        </p:nvSpPr>
        <p:spPr>
          <a:xfrm>
            <a:off x="1981200" y="343920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LASAGNE 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6388" name="Picture 4" descr="Nido de Tagliatelle de Trigo y Cúrcuma ECO - Casa Terra">
            <a:extLst>
              <a:ext uri="{FF2B5EF4-FFF2-40B4-BE49-F238E27FC236}">
                <a16:creationId xmlns:a16="http://schemas.microsoft.com/office/drawing/2014/main" id="{51687010-190C-40C0-9E9D-EA45F3E58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18010" r="15207" b="19778"/>
          <a:stretch/>
        </p:blipFill>
        <p:spPr bwMode="auto">
          <a:xfrm>
            <a:off x="5029200" y="953086"/>
            <a:ext cx="3522463" cy="2570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10969-lazanje-sa-sunkom_zoom.jpg">
            <a:extLst>
              <a:ext uri="{FF2B5EF4-FFF2-40B4-BE49-F238E27FC236}">
                <a16:creationId xmlns:a16="http://schemas.microsoft.com/office/drawing/2014/main" id="{5B562C5C-59D2-4FAA-B6C1-B01214B5B1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75" y="1079389"/>
            <a:ext cx="4195233" cy="235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73A373C-0CAF-4C10-BAB3-8E707AE9A2C3}"/>
              </a:ext>
            </a:extLst>
          </p:cNvPr>
          <p:cNvSpPr txBox="1"/>
          <p:nvPr/>
        </p:nvSpPr>
        <p:spPr>
          <a:xfrm>
            <a:off x="6295131" y="3477176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NIDI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6390" name="Picture 6" descr="Pastina with Egg - On The Bias">
            <a:extLst>
              <a:ext uri="{FF2B5EF4-FFF2-40B4-BE49-F238E27FC236}">
                <a16:creationId xmlns:a16="http://schemas.microsoft.com/office/drawing/2014/main" id="{A0320E9D-0D4D-4D01-A92B-B3B42318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79" y="3380824"/>
            <a:ext cx="4287139" cy="29437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E2921AFC-8D8C-40CD-BA55-EE05EC5612DD}"/>
              </a:ext>
            </a:extLst>
          </p:cNvPr>
          <p:cNvSpPr txBox="1"/>
          <p:nvPr/>
        </p:nvSpPr>
        <p:spPr>
          <a:xfrm>
            <a:off x="4524375" y="6175274"/>
            <a:ext cx="1571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PASTINA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jestenina vrste nekuhana.jpg"/>
          <p:cNvPicPr>
            <a:picLocks noChangeAspect="1"/>
          </p:cNvPicPr>
          <p:nvPr/>
        </p:nvPicPr>
        <p:blipFill rotWithShape="1">
          <a:blip r:embed="rId2" cstate="print">
            <a:alphaModFix amt="40000"/>
          </a:blip>
          <a:srcRect l="3945" r="2390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 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TJESTENINA</a:t>
            </a:r>
            <a:r>
              <a:rPr lang="hr-H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je proizvod dobiven miješanjem , oblikovanjem i sušenjem pšeničnoga namjenskoga brašna ili pšenične krupice s vodom. </a:t>
            </a:r>
          </a:p>
          <a:p>
            <a:pPr marL="0" indent="0">
              <a:buNone/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Pri izradi tjestenine mogu se upotrijebiti i drugi sastojci : svježa jaja, jaja u prahu, jajni </a:t>
            </a:r>
            <a:r>
              <a:rPr lang="hr-HR" sz="2800" dirty="0" err="1">
                <a:latin typeface="Times New Roman" pitchFamily="18" charset="0"/>
                <a:cs typeface="Times New Roman" pitchFamily="18" charset="0"/>
              </a:rPr>
              <a:t>melanž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, jaja, mlijeko i mliječni proizvodi, proizvodi od voća i povrća, meso i mesni proizvodi, biljne masti, brašno mahunarki, pšenični gluten, pšenične klice, prehrambena vlakna, začini i drugo.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2A439E1-830C-4E1E-A541-FCC002DA17FF}"/>
              </a:ext>
            </a:extLst>
          </p:cNvPr>
          <p:cNvSpPr txBox="1"/>
          <p:nvPr/>
        </p:nvSpPr>
        <p:spPr>
          <a:xfrm>
            <a:off x="381000" y="4572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punjene tjestenine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raviolo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canellone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tortellini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0" name="Picture 2" descr="Ravioli ricotta e spinaci Artigianali (1kg) congelati - In Punta di  Forchetta">
            <a:extLst>
              <a:ext uri="{FF2B5EF4-FFF2-40B4-BE49-F238E27FC236}">
                <a16:creationId xmlns:a16="http://schemas.microsoft.com/office/drawing/2014/main" id="{EF55F269-36F5-4721-8DA5-15B7F19CC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14894"/>
          <a:stretch/>
        </p:blipFill>
        <p:spPr bwMode="auto">
          <a:xfrm>
            <a:off x="152400" y="1143000"/>
            <a:ext cx="4131028" cy="25489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9E66596-E963-4F24-94EA-EFF6AE96E0D8}"/>
              </a:ext>
            </a:extLst>
          </p:cNvPr>
          <p:cNvSpPr txBox="1"/>
          <p:nvPr/>
        </p:nvSpPr>
        <p:spPr>
          <a:xfrm>
            <a:off x="1828800" y="3409950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RAVIOLO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7412" name="Picture 4" descr="Cannelloni - Wikipedia">
            <a:extLst>
              <a:ext uri="{FF2B5EF4-FFF2-40B4-BE49-F238E27FC236}">
                <a16:creationId xmlns:a16="http://schemas.microsoft.com/office/drawing/2014/main" id="{A2A44F3D-C135-4DA3-8587-777D60864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7"/>
          <a:stretch/>
        </p:blipFill>
        <p:spPr bwMode="auto">
          <a:xfrm>
            <a:off x="4283428" y="918864"/>
            <a:ext cx="4322409" cy="25101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D7A4436-1C0B-4CCE-8C25-659BEE48CDB2}"/>
              </a:ext>
            </a:extLst>
          </p:cNvPr>
          <p:cNvSpPr txBox="1"/>
          <p:nvPr/>
        </p:nvSpPr>
        <p:spPr>
          <a:xfrm>
            <a:off x="5943600" y="342900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CANELLONE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7414" name="Picture 6" descr="Tortellini e cappelletti - Venturi pasta fresca">
            <a:extLst>
              <a:ext uri="{FF2B5EF4-FFF2-40B4-BE49-F238E27FC236}">
                <a16:creationId xmlns:a16="http://schemas.microsoft.com/office/drawing/2014/main" id="{E57C40C8-AE42-4116-AF95-00AB73375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3" b="14793"/>
          <a:stretch/>
        </p:blipFill>
        <p:spPr bwMode="auto">
          <a:xfrm>
            <a:off x="2407444" y="3556515"/>
            <a:ext cx="4526756" cy="2713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125F7C12-DF5C-422B-8D78-898255DF5F76}"/>
              </a:ext>
            </a:extLst>
          </p:cNvPr>
          <p:cNvSpPr txBox="1"/>
          <p:nvPr/>
        </p:nvSpPr>
        <p:spPr>
          <a:xfrm>
            <a:off x="3879057" y="6255009"/>
            <a:ext cx="2102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TORTELLINI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Školski portal ‐ Talijanski jezik - Pasta Italiana">
            <a:extLst>
              <a:ext uri="{FF2B5EF4-FFF2-40B4-BE49-F238E27FC236}">
                <a16:creationId xmlns:a16="http://schemas.microsoft.com/office/drawing/2014/main" id="{398DBF42-356F-4C0C-AD54-076A2F29E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r="30351"/>
          <a:stretch/>
        </p:blipFill>
        <p:spPr bwMode="auto">
          <a:xfrm>
            <a:off x="20" y="10"/>
            <a:ext cx="456496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022" y="1066800"/>
            <a:ext cx="4564958" cy="55149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OSOBINE TJESTENINE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TJESTENINA je proizvod koji se priprema brzo i jednostavno, a također je slabo higroskopna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odlikuje se niskokaloričnošću i dobrom probavljivošću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primjenjuje se pri izradi raznih jela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D5777B-4BB0-4522-B518-A437FCB5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hr-HR" sz="2800" b="1" u="sng" dirty="0">
                <a:latin typeface="Times New Roman" pitchFamily="18" charset="0"/>
                <a:cs typeface="Times New Roman" pitchFamily="18" charset="0"/>
              </a:rPr>
              <a:t>TEHNOLOŠKA SHEMA PROIZVODNJE TJESTENINE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19B8147C-B0BC-4B7A-940A-19FCE1440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675544"/>
              </p:ext>
            </p:extLst>
          </p:nvPr>
        </p:nvGraphicFramePr>
        <p:xfrm>
          <a:off x="1450975" y="1219200"/>
          <a:ext cx="593725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00393123-051E-4DB0-9B4C-3715BB97F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32010"/>
            <a:ext cx="4267200" cy="381000"/>
          </a:xfrm>
        </p:spPr>
        <p:txBody>
          <a:bodyPr>
            <a:noAutofit/>
          </a:bodyPr>
          <a:lstStyle/>
          <a:p>
            <a:r>
              <a:rPr lang="hr-HR" sz="2200" b="1" u="dbl" dirty="0">
                <a:solidFill>
                  <a:srgbClr val="FF0000"/>
                </a:solidFill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PŠENIČNO</a:t>
            </a:r>
            <a:r>
              <a:rPr lang="hr-HR" sz="2400" b="1" u="dbl" dirty="0">
                <a:solidFill>
                  <a:srgbClr val="FF0000"/>
                </a:solidFill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BRAŠNO</a:t>
            </a:r>
            <a:endParaRPr lang="hr-HR" sz="2400" dirty="0"/>
          </a:p>
        </p:txBody>
      </p:sp>
      <p:graphicFrame>
        <p:nvGraphicFramePr>
          <p:cNvPr id="1030" name="Rezervirano mjesto sadržaja 2">
            <a:extLst>
              <a:ext uri="{FF2B5EF4-FFF2-40B4-BE49-F238E27FC236}">
                <a16:creationId xmlns:a16="http://schemas.microsoft.com/office/drawing/2014/main" id="{08AF201A-1772-D082-45F8-BB23A477540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7094003"/>
              </p:ext>
            </p:extLst>
          </p:nvPr>
        </p:nvGraphicFramePr>
        <p:xfrm>
          <a:off x="114301" y="1331296"/>
          <a:ext cx="5715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slov 5">
            <a:extLst>
              <a:ext uri="{FF2B5EF4-FFF2-40B4-BE49-F238E27FC236}">
                <a16:creationId xmlns:a16="http://schemas.microsoft.com/office/drawing/2014/main" id="{04CFF5D6-6552-4B38-B301-08CB0487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6629400" cy="704087"/>
          </a:xfrm>
        </p:spPr>
        <p:txBody>
          <a:bodyPr>
            <a:normAutofit fontScale="90000"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400" dirty="0">
                <a:latin typeface="Times New Roman" pitchFamily="18" charset="0"/>
                <a:cs typeface="Times New Roman" pitchFamily="18" charset="0"/>
              </a:rPr>
            </a:br>
            <a:r>
              <a:rPr lang="hr-HR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PROIZVODNJA SUŠENE TJESTENINE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400" dirty="0">
                <a:latin typeface="Times New Roman" pitchFamily="18" charset="0"/>
                <a:cs typeface="Times New Roman" pitchFamily="18" charset="0"/>
              </a:rPr>
            </a:br>
            <a:endParaRPr lang="hr-HR" dirty="0"/>
          </a:p>
        </p:txBody>
      </p:sp>
      <p:pic>
        <p:nvPicPr>
          <p:cNvPr id="1026" name="Picture 2" descr="Integralno brašno | Mlin MLINOKLAS Đurđevac">
            <a:extLst>
              <a:ext uri="{FF2B5EF4-FFF2-40B4-BE49-F238E27FC236}">
                <a16:creationId xmlns:a16="http://schemas.microsoft.com/office/drawing/2014/main" id="{BD3EBE56-8060-4D64-970D-89888BFA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21" y="2057400"/>
            <a:ext cx="2522279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pasta1klč.jpg">
            <a:extLst>
              <a:ext uri="{FF2B5EF4-FFF2-40B4-BE49-F238E27FC236}">
                <a16:creationId xmlns:a16="http://schemas.microsoft.com/office/drawing/2014/main" id="{449C59F8-C850-4A95-94CF-702A4594505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4583414"/>
            <a:ext cx="2702701" cy="91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5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1030" grpId="0">
        <p:bldAsOne/>
      </p:bldGraphic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2BD53-8D56-44F0-89EA-14263C98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09" y="250704"/>
            <a:ext cx="4443982" cy="1174991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 </a:t>
            </a:r>
          </a:p>
        </p:txBody>
      </p:sp>
      <p:pic>
        <p:nvPicPr>
          <p:cNvPr id="2050" name="Picture 2" descr="Voda - tečnost života - preporuke za dnevni unos vode - IJZCG">
            <a:extLst>
              <a:ext uri="{FF2B5EF4-FFF2-40B4-BE49-F238E27FC236}">
                <a16:creationId xmlns:a16="http://schemas.microsoft.com/office/drawing/2014/main" id="{3A02AAA5-92A3-409F-BDA3-E49D32CF6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4" r="25909"/>
          <a:stretch/>
        </p:blipFill>
        <p:spPr bwMode="auto">
          <a:xfrm>
            <a:off x="20" y="10"/>
            <a:ext cx="34929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0E30E8-7C2E-464F-8288-53E4B388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800" y="1600200"/>
            <a:ext cx="4775200" cy="441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pri izradi tjestenine bitna su količina i temperatura vode.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količina dodane vode znatno je manja nego pri izradi pekarskih proizvoda, a ovisi o kakvoći brašna i željenoj vlažnosti gotove tjestenine.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kakvoća vode koja se primjenjuje u </a:t>
            </a:r>
            <a:r>
              <a:rPr lang="hr-HR" sz="2400" b="1" dirty="0" err="1">
                <a:latin typeface="Times New Roman" pitchFamily="18" charset="0"/>
                <a:cs typeface="Times New Roman" pitchFamily="18" charset="0"/>
              </a:rPr>
              <a:t>tjesteničarstvu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mora odgovarati kakvoći vode za piće.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93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r i jaja | Microseum">
            <a:extLst>
              <a:ext uri="{FF2B5EF4-FFF2-40B4-BE49-F238E27FC236}">
                <a16:creationId xmlns:a16="http://schemas.microsoft.com/office/drawing/2014/main" id="{D4F326BB-9FD8-4872-B905-592EA1B2C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r="14591" b="-2"/>
          <a:stretch/>
        </p:blipFill>
        <p:spPr bwMode="auto">
          <a:xfrm>
            <a:off x="20" y="228600"/>
            <a:ext cx="45674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6A17CF5-268C-4C65-B147-0ACA378F5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5" r="25880"/>
          <a:stretch/>
        </p:blipFill>
        <p:spPr bwMode="auto">
          <a:xfrm>
            <a:off x="4567428" y="-7629"/>
            <a:ext cx="4576572" cy="68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072CB4E-18D9-4FB2-AD83-B18E464B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780" y="457200"/>
            <a:ext cx="5797296" cy="118872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Ostale sirovine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E25A4A-08A6-44CD-8BB0-B30DD48B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3657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ostale sirovine ( jaja, povrće, voće, mlijeko...) moraju biti pripremljene tako da se dobije homogena smjesa.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praškaste sirovine mogu se dodati izravno ili se prethodno otapaju u vodi.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povrće i voće najčešće se dodaju u obliku pirea, dok se smrznute sirovine prije doziranja otap</a:t>
            </a:r>
            <a:r>
              <a:rPr lang="hr-HR" sz="3600" b="1" dirty="0">
                <a:latin typeface="Times New Roman" pitchFamily="18" charset="0"/>
                <a:cs typeface="Times New Roman" pitchFamily="18" charset="0"/>
              </a:rPr>
              <a:t>aju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695460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3FC283-0525-417B-BC31-4983D7CE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74561"/>
            <a:ext cx="4443982" cy="844640"/>
          </a:xfrm>
        </p:spPr>
        <p:txBody>
          <a:bodyPr>
            <a:normAutofit fontScale="90000"/>
          </a:bodyPr>
          <a:lstStyle/>
          <a:p>
            <a:r>
              <a:rPr lang="hr-HR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100" dirty="0">
                <a:latin typeface="Times New Roman" pitchFamily="18" charset="0"/>
                <a:cs typeface="Times New Roman" pitchFamily="18" charset="0"/>
              </a:rPr>
            </a:br>
            <a:r>
              <a:rPr lang="hr-HR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MIJEŠANJE TIJESTA</a:t>
            </a:r>
            <a:br>
              <a:rPr lang="hr-HR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hr-HR" sz="31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FE5C04-D620-46BA-AACF-0628AA6B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534619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miješanjem tijesta dobiva se mrvičasta, sipka masa koja se preša i oblikuje u odgovarajući oblik u preši za izradu tjestenine.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dodatkom veće količine vode tijesto se lakše </a:t>
            </a:r>
            <a:r>
              <a:rPr lang="hr-HR" sz="2200" b="1" dirty="0" err="1">
                <a:latin typeface="Times New Roman" pitchFamily="18" charset="0"/>
                <a:cs typeface="Times New Roman" pitchFamily="18" charset="0"/>
              </a:rPr>
              <a:t>zamjesuje</a:t>
            </a: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 i oblikuje, ali se sirova tjestenina više lijepi i brže gubi svoj oblik.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ako se dodaje manje vode, tijesto se teže </a:t>
            </a:r>
            <a:r>
              <a:rPr lang="hr-HR" sz="2200" b="1" dirty="0" err="1">
                <a:latin typeface="Times New Roman" pitchFamily="18" charset="0"/>
                <a:cs typeface="Times New Roman" pitchFamily="18" charset="0"/>
              </a:rPr>
              <a:t>zamjesuje</a:t>
            </a: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 i oblikuje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sirova se tjestenina ne lijepi i zadržava svoj oblik.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200" b="1" dirty="0" err="1">
                <a:latin typeface="Times New Roman" pitchFamily="18" charset="0"/>
                <a:cs typeface="Times New Roman" pitchFamily="18" charset="0"/>
              </a:rPr>
              <a:t>zamjes</a:t>
            </a: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 tijesta obavlja se u </a:t>
            </a:r>
            <a:r>
              <a:rPr lang="hr-HR" sz="2200" b="1" dirty="0" err="1">
                <a:latin typeface="Times New Roman" pitchFamily="18" charset="0"/>
                <a:cs typeface="Times New Roman" pitchFamily="18" charset="0"/>
              </a:rPr>
              <a:t>mjesilici</a:t>
            </a: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 s lopaticama</a:t>
            </a:r>
            <a:endParaRPr lang="hr-HR" sz="2200" b="1" dirty="0"/>
          </a:p>
        </p:txBody>
      </p:sp>
      <p:pic>
        <p:nvPicPr>
          <p:cNvPr id="4098" name="Picture 2" descr="Miješalice za tijesto 12-18-25-38-44 kg spiralna - Project-trade d.o.o.  Ugostiteljska oprema">
            <a:extLst>
              <a:ext uri="{FF2B5EF4-FFF2-40B4-BE49-F238E27FC236}">
                <a16:creationId xmlns:a16="http://schemas.microsoft.com/office/drawing/2014/main" id="{205964CE-5A1F-4E01-901C-8303E3839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r="30339"/>
          <a:stretch/>
        </p:blipFill>
        <p:spPr bwMode="auto">
          <a:xfrm>
            <a:off x="5650990" y="10"/>
            <a:ext cx="34930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8D046D-18EF-40CA-8762-0CBFEE26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04800"/>
            <a:ext cx="5937755" cy="1188720"/>
          </a:xfrm>
        </p:spPr>
        <p:txBody>
          <a:bodyPr>
            <a:noAutofit/>
          </a:bodyPr>
          <a:lstStyle/>
          <a:p>
            <a:pPr algn="l"/>
            <a:r>
              <a:rPr lang="hr-H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 vlažnosti tijesta razlikujemo:</a:t>
            </a:r>
            <a:endParaRPr lang="hr-HR" sz="32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856658-7FB1-410B-8F96-F787904A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667" y="1676400"/>
            <a:ext cx="5937755" cy="3101983"/>
          </a:xfrm>
        </p:spPr>
        <p:txBody>
          <a:bodyPr/>
          <a:lstStyle/>
          <a:p>
            <a:pPr marL="493776" indent="-457200">
              <a:buFont typeface="+mj-lt"/>
              <a:buAutoNum type="arabicPeriod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TVRDI ZAMJES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sa vlažnošću tijesta od 20 do 30 %</a:t>
            </a:r>
          </a:p>
          <a:p>
            <a:pPr marL="493776" indent="-457200">
              <a:buFont typeface="+mj-lt"/>
              <a:buAutoNum type="arabicPeriod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SREDNJI ZAMJES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sa vlažnošću od 30 do 32 %</a:t>
            </a:r>
          </a:p>
          <a:p>
            <a:pPr marL="493776" indent="-457200">
              <a:buFont typeface="+mj-lt"/>
              <a:buAutoNum type="arabicPeriod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MEKI ZAMJES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sa vlažnošću tijesta od 32 do 34 %</a:t>
            </a:r>
          </a:p>
          <a:p>
            <a:endParaRPr lang="hr-HR" dirty="0"/>
          </a:p>
        </p:txBody>
      </p:sp>
      <p:pic>
        <p:nvPicPr>
          <p:cNvPr id="1026" name="Picture 2" descr="USPIJEVA SVAKI PUT: 7 jednostavnih trikova za savršeno tijesto - Recepti 365">
            <a:extLst>
              <a:ext uri="{FF2B5EF4-FFF2-40B4-BE49-F238E27FC236}">
                <a16:creationId xmlns:a16="http://schemas.microsoft.com/office/drawing/2014/main" id="{A72FCA2D-CF74-4136-AB17-E1158203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4239178" cy="2829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851CB3-89AA-4A8C-ABF8-4FE34C1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801"/>
            <a:ext cx="5105400" cy="1174991"/>
          </a:xfrm>
        </p:spPr>
        <p:txBody>
          <a:bodyPr>
            <a:normAutofit fontScale="90000"/>
          </a:bodyPr>
          <a:lstStyle/>
          <a:p>
            <a:r>
              <a:rPr lang="hr-HR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hr-HR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hr-HR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PREŠANJE I OBLIKOVANJE TJESTENINE</a:t>
            </a:r>
            <a:r>
              <a:rPr lang="hr-HR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9AAD61-0D1B-4436-83FF-167D95AC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8" y="1523999"/>
            <a:ext cx="5282182" cy="5298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prešanje se obavlja u cilindru preše pomoću pužnog transportera koji potiskuje tijesto do uređaja za oblikovanje tjestenine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budući da se prešanje obavlja pri povećanom tlaku, potrebno je hladiti cilindar preše propuštanjem hladne vode kroz vanjski omotač cilindra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prešanjem se iz mrvičaste mase postiže homogena masa tijesta odgovarajućih reoloških osobina</a:t>
            </a:r>
          </a:p>
          <a:p>
            <a:pPr>
              <a:lnSpc>
                <a:spcPct val="90000"/>
              </a:lnSpc>
            </a:pPr>
            <a:endParaRPr lang="hr-HR" b="1" dirty="0"/>
          </a:p>
        </p:txBody>
      </p:sp>
      <p:pic>
        <p:nvPicPr>
          <p:cNvPr id="4" name="Picture 6" descr="MAC 60">
            <a:extLst>
              <a:ext uri="{FF2B5EF4-FFF2-40B4-BE49-F238E27FC236}">
                <a16:creationId xmlns:a16="http://schemas.microsoft.com/office/drawing/2014/main" id="{95D6AD9B-4D58-4209-AE52-91B2A3526E8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r="10150"/>
          <a:stretch/>
        </p:blipFill>
        <p:spPr bwMode="auto">
          <a:xfrm>
            <a:off x="5650990" y="10"/>
            <a:ext cx="3493009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04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B9ACBD7-82F1-4846-94C6-23AE39B172A2}"/>
              </a:ext>
            </a:extLst>
          </p:cNvPr>
          <p:cNvSpPr txBox="1"/>
          <p:nvPr/>
        </p:nvSpPr>
        <p:spPr>
          <a:xfrm>
            <a:off x="457200" y="228600"/>
            <a:ext cx="8229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tjestenina se oblikuje potiskivanjem tijesta kroz kalupe s matricama koje su smještene u glavi preše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mijenjanjem matrica postižu se različiti oblici tjestenine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otvori na matricama mogu biti okrugli, pravokutni, s umetcima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prolaskom tijesta kroz matrice s </a:t>
            </a: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okruglim otvorima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dobivaju se </a:t>
            </a: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pune tjestenine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( špageti ), dok se istiskivanjem tijesta kroz matrice s </a:t>
            </a: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unutarnjim umetkom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dobivaju </a:t>
            </a: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šuplje tjestenine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( makaroni 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prolaskom tijesta kroz otvore </a:t>
            </a: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pravokutna oblika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dobivaju se </a:t>
            </a: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rezanci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C5C142FD-A898-4DC4-B950-50952BC3D586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419600"/>
            <a:ext cx="4038600" cy="2286000"/>
            <a:chOff x="0" y="0"/>
            <a:chExt cx="5328" cy="3024"/>
          </a:xfrm>
        </p:grpSpPr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936C418A-9EE0-4BDF-AB21-8769911A88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5328" cy="30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7CAAC"/>
                </a:gs>
              </a:gsLst>
              <a:lin ang="5400000" scaled="1"/>
            </a:gradFill>
            <a:ln w="12700">
              <a:solidFill>
                <a:srgbClr val="F4B083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23B0B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B2246C56-E862-40D3-9770-C99114D10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864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7" name="AutoShape 9">
              <a:extLst>
                <a:ext uri="{FF2B5EF4-FFF2-40B4-BE49-F238E27FC236}">
                  <a16:creationId xmlns:a16="http://schemas.microsoft.com/office/drawing/2014/main" id="{74BC0AA6-C305-4CFC-B34E-00D71BF94C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95432">
              <a:off x="1656" y="216"/>
              <a:ext cx="432" cy="576"/>
            </a:xfrm>
            <a:custGeom>
              <a:avLst/>
              <a:gdLst>
                <a:gd name="T0" fmla="*/ 4 w 21600"/>
                <a:gd name="T1" fmla="*/ 0 h 21600"/>
                <a:gd name="T2" fmla="*/ 1 w 21600"/>
                <a:gd name="T3" fmla="*/ 2 h 21600"/>
                <a:gd name="T4" fmla="*/ 0 w 21600"/>
                <a:gd name="T5" fmla="*/ 8 h 21600"/>
                <a:gd name="T6" fmla="*/ 1 w 21600"/>
                <a:gd name="T7" fmla="*/ 13 h 21600"/>
                <a:gd name="T8" fmla="*/ 4 w 21600"/>
                <a:gd name="T9" fmla="*/ 15 h 21600"/>
                <a:gd name="T10" fmla="*/ 7 w 21600"/>
                <a:gd name="T11" fmla="*/ 13 h 21600"/>
                <a:gd name="T12" fmla="*/ 9 w 21600"/>
                <a:gd name="T13" fmla="*/ 8 h 21600"/>
                <a:gd name="T14" fmla="*/ 7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175" y="10800"/>
                  </a:moveTo>
                  <a:cubicBezTo>
                    <a:pt x="5175" y="13907"/>
                    <a:pt x="7693" y="16425"/>
                    <a:pt x="10800" y="16425"/>
                  </a:cubicBezTo>
                  <a:cubicBezTo>
                    <a:pt x="13907" y="16425"/>
                    <a:pt x="16425" y="13907"/>
                    <a:pt x="16425" y="10800"/>
                  </a:cubicBezTo>
                  <a:cubicBezTo>
                    <a:pt x="16425" y="7693"/>
                    <a:pt x="13907" y="5175"/>
                    <a:pt x="10800" y="5175"/>
                  </a:cubicBezTo>
                  <a:cubicBezTo>
                    <a:pt x="7693" y="5175"/>
                    <a:pt x="5175" y="7693"/>
                    <a:pt x="5175" y="1080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B0EB268B-B6A0-4A50-99E0-42C3B8A04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4"/>
              <a:ext cx="924" cy="864"/>
            </a:xfrm>
            <a:custGeom>
              <a:avLst/>
              <a:gdLst>
                <a:gd name="T0" fmla="*/ 0 w 10000"/>
                <a:gd name="T1" fmla="*/ 29 h 10000"/>
                <a:gd name="T2" fmla="*/ 33 w 10000"/>
                <a:gd name="T3" fmla="*/ 29 h 10000"/>
                <a:gd name="T4" fmla="*/ 43 w 10000"/>
                <a:gd name="T5" fmla="*/ 0 h 10000"/>
                <a:gd name="T6" fmla="*/ 53 w 10000"/>
                <a:gd name="T7" fmla="*/ 29 h 10000"/>
                <a:gd name="T8" fmla="*/ 85 w 10000"/>
                <a:gd name="T9" fmla="*/ 29 h 10000"/>
                <a:gd name="T10" fmla="*/ 59 w 10000"/>
                <a:gd name="T11" fmla="*/ 46 h 10000"/>
                <a:gd name="T12" fmla="*/ 69 w 10000"/>
                <a:gd name="T13" fmla="*/ 75 h 10000"/>
                <a:gd name="T14" fmla="*/ 43 w 10000"/>
                <a:gd name="T15" fmla="*/ 57 h 10000"/>
                <a:gd name="T16" fmla="*/ 16 w 10000"/>
                <a:gd name="T17" fmla="*/ 75 h 10000"/>
                <a:gd name="T18" fmla="*/ 26 w 10000"/>
                <a:gd name="T19" fmla="*/ 46 h 10000"/>
                <a:gd name="T20" fmla="*/ 0 w 10000"/>
                <a:gd name="T21" fmla="*/ 29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19"/>
                  </a:moveTo>
                  <a:lnTo>
                    <a:pt x="3820" y="3819"/>
                  </a:lnTo>
                  <a:lnTo>
                    <a:pt x="5000" y="0"/>
                  </a:lnTo>
                  <a:lnTo>
                    <a:pt x="6180" y="3819"/>
                  </a:lnTo>
                  <a:lnTo>
                    <a:pt x="10000" y="3819"/>
                  </a:lnTo>
                  <a:lnTo>
                    <a:pt x="6905" y="6181"/>
                  </a:lnTo>
                  <a:lnTo>
                    <a:pt x="8095" y="10000"/>
                  </a:lnTo>
                  <a:lnTo>
                    <a:pt x="5000" y="7639"/>
                  </a:lnTo>
                  <a:lnTo>
                    <a:pt x="1905" y="10000"/>
                  </a:lnTo>
                  <a:lnTo>
                    <a:pt x="3095" y="6181"/>
                  </a:lnTo>
                  <a:lnTo>
                    <a:pt x="0" y="38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E0D154A5-CE01-407C-95A2-139D445A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1296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0" name="AutoShape 12">
              <a:extLst>
                <a:ext uri="{FF2B5EF4-FFF2-40B4-BE49-F238E27FC236}">
                  <a16:creationId xmlns:a16="http://schemas.microsoft.com/office/drawing/2014/main" id="{5BE44FDB-C68C-4D10-9466-82C7F0C6D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63337">
              <a:off x="1872" y="864"/>
              <a:ext cx="1152" cy="1152"/>
            </a:xfrm>
            <a:prstGeom prst="irregularSeal2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0106C8A0-9C9B-4D3F-BC7E-A61C32165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28"/>
              <a:ext cx="1152" cy="11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0643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499F9D-10B0-41B4-AA11-197B7B88F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075" y="1549587"/>
            <a:ext cx="4390263" cy="3758826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hr-HR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SVJEŽA TJESTENINA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9492589-61B4-456C-9C5A-00D6DBADA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3000" y="1600200"/>
            <a:ext cx="3290516" cy="3454026"/>
          </a:xfrm>
        </p:spPr>
        <p:txBody>
          <a:bodyPr/>
          <a:lstStyle/>
          <a:p>
            <a:pPr marL="0" indent="0">
              <a:buNone/>
            </a:pPr>
            <a:r>
              <a:rPr lang="hr-HR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SUŠENA TJESTENINA</a:t>
            </a:r>
          </a:p>
          <a:p>
            <a:endParaRPr lang="hr-HR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683DDD5E-49BB-4072-BD7E-0B35A2DC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8001000" cy="1341120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Prema tehnološkom postupku proizvodnje, tjestenina se razvrstava i stavlja na tržište : </a:t>
            </a:r>
            <a:br>
              <a:rPr lang="hr-HR" sz="2800" b="1" dirty="0">
                <a:latin typeface="Times New Roman" pitchFamily="18" charset="0"/>
                <a:cs typeface="Times New Roman" pitchFamily="18" charset="0"/>
              </a:rPr>
            </a:br>
            <a:endParaRPr lang="hr-HR" b="1" dirty="0"/>
          </a:p>
        </p:txBody>
      </p:sp>
      <p:pic>
        <p:nvPicPr>
          <p:cNvPr id="7" name="Picture 6" descr="Kako osušiti i čuvati svježu tjesteninu | Kuhar.ba - Hrana, recepti,  zdravlje">
            <a:extLst>
              <a:ext uri="{FF2B5EF4-FFF2-40B4-BE49-F238E27FC236}">
                <a16:creationId xmlns:a16="http://schemas.microsoft.com/office/drawing/2014/main" id="{F4148E4C-9E04-4887-A8B7-DF56F0CA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8" y="1895476"/>
            <a:ext cx="3285246" cy="2186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8CD08F9-2006-4526-9D04-FF6598572FD7}"/>
              </a:ext>
            </a:extLst>
          </p:cNvPr>
          <p:cNvSpPr txBox="1"/>
          <p:nvPr/>
        </p:nvSpPr>
        <p:spPr>
          <a:xfrm>
            <a:off x="0" y="4081657"/>
            <a:ext cx="3585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/>
            <a:r>
              <a:rPr lang="hr-HR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PRETKUHANA TJESTENINA</a:t>
            </a:r>
          </a:p>
        </p:txBody>
      </p:sp>
      <p:pic>
        <p:nvPicPr>
          <p:cNvPr id="2052" name="Picture 4" descr="INFOGRAFIKA] Sve vrste tjestenine">
            <a:extLst>
              <a:ext uri="{FF2B5EF4-FFF2-40B4-BE49-F238E27FC236}">
                <a16:creationId xmlns:a16="http://schemas.microsoft.com/office/drawing/2014/main" id="{C49022A4-C9DA-41DD-9227-74A0E0F2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016774"/>
            <a:ext cx="3290517" cy="219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61021045.jpg">
            <a:extLst>
              <a:ext uri="{FF2B5EF4-FFF2-40B4-BE49-F238E27FC236}">
                <a16:creationId xmlns:a16="http://schemas.microsoft.com/office/drawing/2014/main" id="{5E513C0D-0020-4A27-84B5-577D55A8D9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918" y="4462326"/>
            <a:ext cx="3432129" cy="217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F4D79157-FE76-4E8C-9F5B-4DD04001516A}"/>
              </a:ext>
            </a:extLst>
          </p:cNvPr>
          <p:cNvSpPr txBox="1"/>
          <p:nvPr/>
        </p:nvSpPr>
        <p:spPr>
          <a:xfrm>
            <a:off x="4828413" y="4184501"/>
            <a:ext cx="4595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/>
            <a:r>
              <a:rPr lang="hr-HR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BRZO ZAMRZNUTA TJESTENINA </a:t>
            </a:r>
          </a:p>
        </p:txBody>
      </p:sp>
      <p:pic>
        <p:nvPicPr>
          <p:cNvPr id="2054" name="Picture 6" descr="Ovo će vam sigurno poslužiti: Mali vodič kroz talijanske tjestenine">
            <a:extLst>
              <a:ext uri="{FF2B5EF4-FFF2-40B4-BE49-F238E27FC236}">
                <a16:creationId xmlns:a16="http://schemas.microsoft.com/office/drawing/2014/main" id="{FF79D6CB-8B08-4699-848D-643AD0A2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6792" y="3989666"/>
            <a:ext cx="2256669" cy="3385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ruppo_taglio_P120.jpg">
            <a:extLst>
              <a:ext uri="{FF2B5EF4-FFF2-40B4-BE49-F238E27FC236}">
                <a16:creationId xmlns:a16="http://schemas.microsoft.com/office/drawing/2014/main" id="{BFA77D43-85C2-4977-9220-984AB3A85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035" r="26383" b="2"/>
          <a:stretch/>
        </p:blipFill>
        <p:spPr>
          <a:xfrm>
            <a:off x="20" y="10"/>
            <a:ext cx="3492988" cy="685799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F20C4BC-74A3-4AC4-B268-121D1C65A5E5}"/>
              </a:ext>
            </a:extLst>
          </p:cNvPr>
          <p:cNvSpPr txBox="1"/>
          <p:nvPr/>
        </p:nvSpPr>
        <p:spPr>
          <a:xfrm>
            <a:off x="3657600" y="228600"/>
            <a:ext cx="5257800" cy="647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1143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motana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izrađuje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hr-H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posebnom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uređaju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cijevima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struja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zraka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usmjerava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tijesto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cijevi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tome se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dobiva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gnijezda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dobiti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ravna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tijesto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istiskuje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otvore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tlak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zakrivljeni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oblici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pužići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školjke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dobivaju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istiskivanjem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tijesta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promjenjivom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tlaku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promjenom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tlaka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mijenja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istiskivanja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tijesta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dovodi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uvijanja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izlazu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tijesta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preše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postavljen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nož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tjesteninu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odgovarajuću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duljinu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površinsko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sušenje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sirove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pomoću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neposredno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izlaska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tijesta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86A427-0A63-4D45-9570-49113FAA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2400"/>
            <a:ext cx="4709231" cy="609600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SUŠENJE TJESTENINE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9AA575D-0B9B-4C01-A329-DDD84DDBF881}"/>
              </a:ext>
            </a:extLst>
          </p:cNvPr>
          <p:cNvSpPr txBox="1"/>
          <p:nvPr/>
        </p:nvSpPr>
        <p:spPr>
          <a:xfrm>
            <a:off x="-304800" y="876300"/>
            <a:ext cx="5968273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sušenje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osjetljiv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koji se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55 </a:t>
            </a:r>
            <a:r>
              <a:rPr lang="hr-HR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°C</a:t>
            </a:r>
          </a:p>
          <a:p>
            <a:pPr marL="51435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kvaliteta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ovisi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pravilnom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sušenju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prebrzo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sušenje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dovodi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pucanja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presporo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sušenje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uzrokuje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deformaciju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lijepljenje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kvarenje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tijekom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sušenja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vlaga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premješta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unutarnjih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vanjskim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slojevima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vlažnosti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slojeva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premještanja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vlage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područja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koncentracije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područje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koncentracije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zavisi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ukupne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vlažnosti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vlažnosti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pojedinih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slojeva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029" y="964692"/>
            <a:ext cx="2990088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73" y="1128683"/>
            <a:ext cx="27432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dry_racks.jpg">
            <a:extLst>
              <a:ext uri="{FF2B5EF4-FFF2-40B4-BE49-F238E27FC236}">
                <a16:creationId xmlns:a16="http://schemas.microsoft.com/office/drawing/2014/main" id="{33282BBD-0CDE-40B7-9749-185E65010F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917" y="1721214"/>
            <a:ext cx="2496312" cy="34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ografija MojeTestenine.">
            <a:extLst>
              <a:ext uri="{FF2B5EF4-FFF2-40B4-BE49-F238E27FC236}">
                <a16:creationId xmlns:a16="http://schemas.microsoft.com/office/drawing/2014/main" id="{ACA5DA5D-E4A5-4EFF-BCCD-A5825A790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7775" b="2"/>
          <a:stretch/>
        </p:blipFill>
        <p:spPr bwMode="auto">
          <a:xfrm>
            <a:off x="20" y="10"/>
            <a:ext cx="56532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Rectangle 4107">
            <a:extLst>
              <a:ext uri="{FF2B5EF4-FFF2-40B4-BE49-F238E27FC236}">
                <a16:creationId xmlns:a16="http://schemas.microsoft.com/office/drawing/2014/main" id="{68D8C857-9447-4941-8520-9A44A926F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6740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286" y="685800"/>
            <a:ext cx="3339656" cy="57150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obzirom na temperaturu zraka za sušenje razlikuju se tri načina    sušenja :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hr-H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Sušenje na niskim temperaturama  </a:t>
            </a:r>
            <a:r>
              <a:rPr lang="hr-H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temperatura zraka za sušenje iznosi 50 – 55 ° C </a:t>
            </a:r>
          </a:p>
          <a:p>
            <a:pPr marL="36576" indent="0">
              <a:lnSpc>
                <a:spcPct val="90000"/>
              </a:lnSpc>
              <a:buNone/>
            </a:pPr>
            <a:endParaRPr lang="hr-H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lnSpc>
                <a:spcPct val="90000"/>
              </a:lnSpc>
              <a:buNone/>
            </a:pPr>
            <a:r>
              <a:rPr lang="hr-H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Sušenje na srednjim temperaturama </a:t>
            </a:r>
            <a:r>
              <a:rPr lang="hr-HR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temperatura zraka za sušenje oko 70 ° C 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hr-H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Sušenje na visokim temperaturama </a:t>
            </a:r>
            <a:r>
              <a:rPr lang="hr-H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temperatura zraka za sušenje više od 80 ° C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812A8ED-E009-492A-8185-208C76CC843B}"/>
              </a:ext>
            </a:extLst>
          </p:cNvPr>
          <p:cNvSpPr txBox="1"/>
          <p:nvPr/>
        </p:nvSpPr>
        <p:spPr>
          <a:xfrm>
            <a:off x="228600" y="304800"/>
            <a:ext cx="8534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Povećanjem temperature sušenja iznad 80°C skraćuje se vrijeme sušenja, ali pritom treba izbjeći naglo izdvajanje vlage iz tijesta koje može uzrokovati pucanje tjestenine. </a:t>
            </a:r>
          </a:p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Vrijeme trajanja sušenja ovisi o vrsti tjestenine koja se suši. </a:t>
            </a:r>
          </a:p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Tako se kratka tjestenina (pužići) suši kraće vrijeme, a duga tjestenina (špageti) dulje vrijeme.</a:t>
            </a:r>
            <a:b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b="1" u="dash" dirty="0"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Proces sušenja obavlja se u trima fazama</a:t>
            </a:r>
            <a:r>
              <a:rPr lang="hr-HR" sz="2400" b="1" u="dbl" dirty="0"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hr-HR" sz="2400" b="1" u="dbl" dirty="0"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1.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presušenje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(intenzivno sušenje)</a:t>
            </a:r>
            <a:b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2. sušenje</a:t>
            </a:r>
            <a:b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3. stabiliziranje tjestenine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Tjestenina &quot;Drina&quot; iz goraždanskog pogona ide na tržište Austrije i  Švicarske (VIDEO)">
            <a:extLst>
              <a:ext uri="{FF2B5EF4-FFF2-40B4-BE49-F238E27FC236}">
                <a16:creationId xmlns:a16="http://schemas.microsoft.com/office/drawing/2014/main" id="{0159F3BC-5629-40F4-82F6-0205B44C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51" y="3764954"/>
            <a:ext cx="4820101" cy="2864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1E2C710-1812-405E-94A1-1492420E06CC}"/>
              </a:ext>
            </a:extLst>
          </p:cNvPr>
          <p:cNvSpPr txBox="1"/>
          <p:nvPr/>
        </p:nvSpPr>
        <p:spPr>
          <a:xfrm>
            <a:off x="0" y="152400"/>
            <a:ext cx="4286250" cy="559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Predsušenjem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kratkom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udio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tjestenini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smanjuje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30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22 %. </a:t>
            </a:r>
            <a:endParaRPr lang="hr-HR" sz="22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 bi se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spriječilo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pucanje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predsušenja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slijedi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odmaranje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znojenje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Tijekom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sušenja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izmjenjuju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periodi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sušenja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odmaranja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kraju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sušenja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produljuje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odmaranja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skraćuje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sušenja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udio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tjestenini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smanji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 – 14 %,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stabiliziranje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Stabilizi</a:t>
            </a:r>
            <a:r>
              <a:rPr lang="hr-HR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anjem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ravnotežna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vlažnost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samoj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tjestenini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dolazi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njezina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hlađenja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6" descr="stroj za tjesteninu_2">
            <a:extLst>
              <a:ext uri="{FF2B5EF4-FFF2-40B4-BE49-F238E27FC236}">
                <a16:creationId xmlns:a16="http://schemas.microsoft.com/office/drawing/2014/main" id="{E19E1895-B087-4F92-8055-5919F52BF73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13876" b="1"/>
          <a:stretch/>
        </p:blipFill>
        <p:spPr bwMode="auto">
          <a:xfrm>
            <a:off x="4038600" y="10"/>
            <a:ext cx="5386578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deksirajbnm,..jpg"/>
          <p:cNvPicPr>
            <a:picLocks noChangeAspect="1"/>
          </p:cNvPicPr>
          <p:nvPr/>
        </p:nvPicPr>
        <p:blipFill rotWithShape="1">
          <a:blip r:embed="rId2" cstate="print"/>
          <a:srcRect t="2690" r="-1" b="-1"/>
          <a:stretch/>
        </p:blipFill>
        <p:spPr>
          <a:xfrm>
            <a:off x="20" y="10"/>
            <a:ext cx="4546834" cy="3428989"/>
          </a:xfrm>
          <a:prstGeom prst="rect">
            <a:avLst/>
          </a:prstGeom>
        </p:spPr>
      </p:pic>
      <p:pic>
        <p:nvPicPr>
          <p:cNvPr id="5" name="Picture 4" descr="Marodi-002.jpg"/>
          <p:cNvPicPr>
            <a:picLocks noChangeAspect="1"/>
          </p:cNvPicPr>
          <p:nvPr/>
        </p:nvPicPr>
        <p:blipFill rotWithShape="1">
          <a:blip r:embed="rId3" cstate="print"/>
          <a:srcRect l="550"/>
          <a:stretch/>
        </p:blipFill>
        <p:spPr>
          <a:xfrm>
            <a:off x="4597146" y="-1"/>
            <a:ext cx="4546854" cy="3428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686800" cy="23838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hr-H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Dobro ohlađena tjestenina pakira se u plastičnu ambalažu.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 gotovog proizvoda najčešće je 0,5 kg.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239800800clarum_pakovanje.jpg"/>
          <p:cNvPicPr>
            <a:picLocks noChangeAspect="1"/>
          </p:cNvPicPr>
          <p:nvPr/>
        </p:nvPicPr>
        <p:blipFill rotWithShape="1">
          <a:blip r:embed="rId2" cstate="print"/>
          <a:srcRect r="550"/>
          <a:stretch/>
        </p:blipFill>
        <p:spPr>
          <a:xfrm>
            <a:off x="20" y="10"/>
            <a:ext cx="4546834" cy="342898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30B9792-9381-45D2-A90B-6BE6AC76D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6" r="-1" b="14169"/>
          <a:stretch/>
        </p:blipFill>
        <p:spPr>
          <a:xfrm>
            <a:off x="4597146" y="-1"/>
            <a:ext cx="454685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305800" cy="246003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u proizvodnji tjestenine pojavljuju se novi trendovi  kojima je cilj u što kraćem roku proizvesti što veću količinu tjestenine.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Nove tehnologije proizvodnje iskorištavaju visoke temperature za sušenje tjestenine i uvode kompjutore za vođenje i praćenje tehnološkog procesa proizvodnje.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Napuštaju se stare predrasude prema kojima visoke temperature ugrožavaju nutricionističke vrijednosti proizvoda.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67C659-28DD-476A-8A6E-A42A519E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646" y="169013"/>
            <a:ext cx="4704941" cy="1188720"/>
          </a:xfrm>
        </p:spPr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PROIZVODNJA PUNJENE TJESTENINE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0E1FAA-1A19-4509-9AD2-500B53B3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7" y="1357733"/>
            <a:ext cx="3648667" cy="4890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Tjestenina može biti 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punjena nadjevom od: 1. mesa</a:t>
            </a:r>
            <a:r>
              <a:rPr lang="hr-H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mesnih prerađevina (salama, šunka)</a:t>
            </a:r>
          </a:p>
          <a:p>
            <a:pPr marL="0" indent="0">
              <a:buNone/>
            </a:pPr>
            <a:r>
              <a:rPr lang="hr-H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povrća (špinat, rajčica) </a:t>
            </a:r>
          </a:p>
          <a:p>
            <a:pPr marL="0" indent="0">
              <a:buNone/>
            </a:pPr>
            <a:r>
              <a:rPr lang="hr-H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sira (svježi sir, tvrdi sir).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" name="Rectangle 1038">
            <a:extLst>
              <a:ext uri="{FF2B5EF4-FFF2-40B4-BE49-F238E27FC236}">
                <a16:creationId xmlns:a16="http://schemas.microsoft.com/office/drawing/2014/main" id="{0B18D90C-AE04-4425-AFA1-ED9BE52A8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4196" y="2258774"/>
            <a:ext cx="1801159" cy="3623643"/>
          </a:xfrm>
          <a:prstGeom prst="rect">
            <a:avLst/>
          </a:prstGeom>
          <a:solidFill>
            <a:srgbClr val="FFFFF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Špinat mladi | bio&amp;bio">
            <a:extLst>
              <a:ext uri="{FF2B5EF4-FFF2-40B4-BE49-F238E27FC236}">
                <a16:creationId xmlns:a16="http://schemas.microsoft.com/office/drawing/2014/main" id="{562F243F-CC3C-4ED1-9236-064B70A5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845" y="3178293"/>
            <a:ext cx="1577698" cy="180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0">
            <a:extLst>
              <a:ext uri="{FF2B5EF4-FFF2-40B4-BE49-F238E27FC236}">
                <a16:creationId xmlns:a16="http://schemas.microsoft.com/office/drawing/2014/main" id="{2D0DB95F-9183-4556-81CA-530DB0FD8A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7868" y="2264063"/>
            <a:ext cx="2791269" cy="1977729"/>
          </a:xfrm>
          <a:prstGeom prst="rect">
            <a:avLst/>
          </a:prstGeom>
          <a:solidFill>
            <a:srgbClr val="FFFFF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Jaké šunky jsou ty nejlepší? Poradí Roman Paulus | Dobrá chuť | Lidovky.cz">
            <a:extLst>
              <a:ext uri="{FF2B5EF4-FFF2-40B4-BE49-F238E27FC236}">
                <a16:creationId xmlns:a16="http://schemas.microsoft.com/office/drawing/2014/main" id="{0933387A-E163-4A5D-95E4-1E09DED4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4294" y="2430847"/>
            <a:ext cx="2525514" cy="16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1042">
            <a:extLst>
              <a:ext uri="{FF2B5EF4-FFF2-40B4-BE49-F238E27FC236}">
                <a16:creationId xmlns:a16="http://schemas.microsoft.com/office/drawing/2014/main" id="{24D8F37F-8DF4-45F5-A7C8-DDA6969BE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7867" y="4402659"/>
            <a:ext cx="1334938" cy="1479758"/>
          </a:xfrm>
          <a:prstGeom prst="rect">
            <a:avLst/>
          </a:prstGeom>
          <a:solidFill>
            <a:srgbClr val="FFFFF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narski sir cijena, Tvrdi sir prodaja, Mješavina kravljeg i kozjeg mlijeka  Pasterizirano, akcija cijela Hrvatska">
            <a:extLst>
              <a:ext uri="{FF2B5EF4-FFF2-40B4-BE49-F238E27FC236}">
                <a16:creationId xmlns:a16="http://schemas.microsoft.com/office/drawing/2014/main" id="{6125C1FF-C4A3-4CB4-A33B-4740C7DB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8517" y="4599533"/>
            <a:ext cx="1099197" cy="10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1044">
            <a:extLst>
              <a:ext uri="{FF2B5EF4-FFF2-40B4-BE49-F238E27FC236}">
                <a16:creationId xmlns:a16="http://schemas.microsoft.com/office/drawing/2014/main" id="{626483F2-A98C-4420-883B-CE5F72B17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456" y="4402659"/>
            <a:ext cx="1340035" cy="1479758"/>
          </a:xfrm>
          <a:prstGeom prst="rect">
            <a:avLst/>
          </a:prstGeom>
          <a:solidFill>
            <a:srgbClr val="FFFFF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Rajčica grappolo - Voćarna.hr">
            <a:extLst>
              <a:ext uri="{FF2B5EF4-FFF2-40B4-BE49-F238E27FC236}">
                <a16:creationId xmlns:a16="http://schemas.microsoft.com/office/drawing/2014/main" id="{F249076E-2593-48F5-B76D-00A00E58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107" y="4638321"/>
            <a:ext cx="1101480" cy="10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ako napraviti domaći sir? | Mljekarsko stočarska zadruga PROIZVODI SELA">
            <a:extLst>
              <a:ext uri="{FF2B5EF4-FFF2-40B4-BE49-F238E27FC236}">
                <a16:creationId xmlns:a16="http://schemas.microsoft.com/office/drawing/2014/main" id="{A1C7766D-4C9C-4A97-B5A8-7D14A309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58" y="5289243"/>
            <a:ext cx="2723287" cy="13616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FA0076-6517-4949-AA23-D349B723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14400"/>
          </a:xfrm>
        </p:spPr>
        <p:txBody>
          <a:bodyPr>
            <a:no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Tehnološki proces proizvodnje svježe punjene tjestenine obuhvaća više faza</a:t>
            </a:r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hr-HR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65DB2D80-AB8D-40AA-9677-5EA7A5CD5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571829"/>
              </p:ext>
            </p:extLst>
          </p:nvPr>
        </p:nvGraphicFramePr>
        <p:xfrm>
          <a:off x="1371600" y="1066800"/>
          <a:ext cx="59372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8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F7BA319-767F-43DB-9EEF-5E052C72C966}"/>
              </a:ext>
            </a:extLst>
          </p:cNvPr>
          <p:cNvSpPr txBox="1"/>
          <p:nvPr/>
        </p:nvSpPr>
        <p:spPr>
          <a:xfrm>
            <a:off x="9525" y="152400"/>
            <a:ext cx="48006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rije izrade tijesta potrebno je pripremiti nadjev (uz dodatak začina) prema odgovarajućoj recepturi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preši se obavljaju </a:t>
            </a:r>
            <a:r>
              <a:rPr lang="hr-HR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zamjes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tijesta, prešanje i rezanje u duge tjestene trake </a:t>
            </a:r>
            <a:endParaRPr lang="hr-H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strojem za oblikovanje tjestene se trake pune nadjevom i oblikuju u konačni oblik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rolaskom kroz </a:t>
            </a:r>
            <a:r>
              <a:rPr lang="hr-HR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pasterizator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uništavaju se eventualno prisutni mikroorganizmi i toksini u tjestenini i ona poprima ljepši sjaj</a:t>
            </a:r>
            <a:endParaRPr lang="hr-H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budući da je svježa punjena tjestenina podložna kvarenju, pakiranje tjestenine provodi se u modificiranoj atmosferi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rije pakiranja odstranjuje se zrak i ubacuje inertni plin (ugljik (IV) oksid, dušik)</a:t>
            </a:r>
            <a:br>
              <a:rPr lang="hr-H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200" dirty="0"/>
          </a:p>
        </p:txBody>
      </p:sp>
      <p:pic>
        <p:nvPicPr>
          <p:cNvPr id="2054" name="Picture 6" descr="Keine Fotobeschreibung verfügbar.">
            <a:extLst>
              <a:ext uri="{FF2B5EF4-FFF2-40B4-BE49-F238E27FC236}">
                <a16:creationId xmlns:a16="http://schemas.microsoft.com/office/drawing/2014/main" id="{6778DD84-29D8-4CED-AA2E-C671BF818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4"/>
          <a:stretch/>
        </p:blipFill>
        <p:spPr bwMode="auto">
          <a:xfrm>
            <a:off x="4876800" y="152400"/>
            <a:ext cx="4114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vjetski je dan tjestenine!">
            <a:extLst>
              <a:ext uri="{FF2B5EF4-FFF2-40B4-BE49-F238E27FC236}">
                <a16:creationId xmlns:a16="http://schemas.microsoft.com/office/drawing/2014/main" id="{66FB4D9D-F02A-4D25-8F46-0E148BF47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r="41143" b="-1"/>
          <a:stretch/>
        </p:blipFill>
        <p:spPr bwMode="auto">
          <a:xfrm>
            <a:off x="20" y="10"/>
            <a:ext cx="34929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013" y="381000"/>
            <a:ext cx="5422392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hr-HR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400" b="1" u="sng" dirty="0">
                <a:latin typeface="Times New Roman" pitchFamily="18" charset="0"/>
                <a:cs typeface="Times New Roman" pitchFamily="18" charset="0"/>
              </a:rPr>
              <a:t>Tjestenina mora udovoljavati sljedećim zahtjevima kakvoće :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 sve vrste tjestenine moraju svojim izgledom, bojom i konzistencijom odgovarati pojedinoj vrsti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tjesteničarskog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proizvoda.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sušena tjestenina može sadržavati do 13, 5 % vode, a svježa,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pretkuhana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i brzo zamrznuta tjestenina smiju sadržavati do 30 % vode.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tjestenine ne smiju biti polomljene i ne smiju sadržavati nečistoće.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na tržište se tjestenine smiju stavljati samo kao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pakovine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9207E-33E2-4C5D-B0EA-95440AC0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6623555" cy="990600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PITANJA ZA PONAVLJANJE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5F5D1-2226-4B58-B059-EA05BB95B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5181600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r-H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Što su tjestenine ?</a:t>
            </a:r>
            <a:endParaRPr lang="hr-HR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Koji sastojci se mogu upotrijebiti kod izrade tjestenine?</a:t>
            </a:r>
            <a:endParaRPr lang="hr-HR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 možemo tjestenine podijeliti prema tehnološkom postupku proizvodnje?</a:t>
            </a:r>
            <a:endParaRPr lang="hr-HR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 ih dijelimo prema upotrijebljenim sastojcima?</a:t>
            </a:r>
            <a:endParaRPr lang="hr-HR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-90170" algn="l"/>
              </a:tabLst>
            </a:pPr>
            <a:r>
              <a:rPr lang="hr-H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 se tjestenine dijele prema načinu proizvodnje?</a:t>
            </a:r>
            <a:endParaRPr lang="hr-HR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 se tjestenine dijele prema načinu uporabe?</a:t>
            </a:r>
            <a:endParaRPr lang="hr-HR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-90170" algn="l"/>
              </a:tabLst>
            </a:pPr>
            <a:r>
              <a:rPr lang="hr-H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 tjestenine dijelimo prema obliku?</a:t>
            </a:r>
            <a:endParaRPr lang="hr-HR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-90170" algn="l"/>
              </a:tabLst>
            </a:pPr>
            <a:r>
              <a:rPr lang="hr-H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Nabroji neke talijanske tjestenine!</a:t>
            </a:r>
            <a:endParaRPr lang="hr-HR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hr-HR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DE0117-978F-490A-90C3-68FF1BFF4E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8" t="13074" r="12355" b="14584"/>
          <a:stretch>
            <a:fillRect/>
          </a:stretch>
        </p:blipFill>
        <p:spPr bwMode="auto">
          <a:xfrm>
            <a:off x="5029200" y="1176337"/>
            <a:ext cx="1447800" cy="141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68719EA-4F61-459D-AA41-78AB06814F8B}"/>
              </a:ext>
            </a:extLst>
          </p:cNvPr>
          <p:cNvSpPr txBox="1"/>
          <p:nvPr/>
        </p:nvSpPr>
        <p:spPr>
          <a:xfrm>
            <a:off x="533400" y="381000"/>
            <a:ext cx="74676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Opiši tehnološku shemu tjestenine!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Kakvo brašno se koristi za izradu tjestenina?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Opiši fazu prešanja i oblikovanja tjestenina!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Kako se provodi sušenje tjestenine?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Navedi faze proizvodnje svježe punjene tjestenine!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Što je stabiliziranje tjestenine?</a:t>
            </a:r>
          </a:p>
          <a:p>
            <a:pPr lvl="0"/>
            <a:endParaRPr lang="hr-HR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Nakon što si odgovorio na pitanja , ponovi još jednom postupak izrade tjestenina na:</a:t>
            </a:r>
          </a:p>
          <a:p>
            <a:pPr lvl="0"/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https://www.youtube.com/watch?v=2H4PO4yVIsI</a:t>
            </a:r>
            <a:endParaRPr lang="hr-H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hr-H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https://www.youtube.com/watch?v=ehzpBEKtJFY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612556-50BF-4149-9D9B-7CF06619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52400"/>
            <a:ext cx="4870955" cy="762000"/>
          </a:xfrm>
        </p:spPr>
        <p:txBody>
          <a:bodyPr>
            <a:normAutofit fontScale="90000"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400" dirty="0">
                <a:latin typeface="Times New Roman" pitchFamily="18" charset="0"/>
                <a:cs typeface="Times New Roman" pitchFamily="18" charset="0"/>
              </a:rPr>
            </a:br>
            <a:r>
              <a:rPr lang="hr-HR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VRSTE TJESTENINE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400" dirty="0">
                <a:latin typeface="Times New Roman" pitchFamily="18" charset="0"/>
                <a:cs typeface="Times New Roman" pitchFamily="18" charset="0"/>
              </a:rPr>
            </a:b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77223F3-C6BA-44E1-82BE-28FDFF7FFF31}"/>
              </a:ext>
            </a:extLst>
          </p:cNvPr>
          <p:cNvSpPr txBox="1"/>
          <p:nvPr/>
        </p:nvSpPr>
        <p:spPr>
          <a:xfrm>
            <a:off x="228600" y="1143000"/>
            <a:ext cx="853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Prema upotrijebljenim sastojcima tjestenine se razvrstavaju i stavljaju na tržište pod nekoliko naziva :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04F2C42-E6B8-4720-B6B2-2435C7CD7399}"/>
              </a:ext>
            </a:extLst>
          </p:cNvPr>
          <p:cNvSpPr txBox="1"/>
          <p:nvPr/>
        </p:nvSpPr>
        <p:spPr>
          <a:xfrm>
            <a:off x="0" y="2477563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3776" indent="-457200">
              <a:buFont typeface="+mj-lt"/>
              <a:buAutoNum type="arabicPeriod"/>
            </a:pPr>
            <a:r>
              <a:rPr lang="hr-H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OBIČNA TJESTENINA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proizvodi se miješanjem i oblikovanjem mlinskih proizvoda (brašna ili krupice) s vodom, a označuje se samo kao tjestenina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Tjestenina - najsvestranija namirnica i dugotrajan izvor energije -  Udahni.com">
            <a:extLst>
              <a:ext uri="{FF2B5EF4-FFF2-40B4-BE49-F238E27FC236}">
                <a16:creationId xmlns:a16="http://schemas.microsoft.com/office/drawing/2014/main" id="{5CE1525D-F480-42BD-A98D-AF1A22CE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7160"/>
            <a:ext cx="4724400" cy="3092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809455F-091E-4F40-AD12-861D34D9DAA3}"/>
              </a:ext>
            </a:extLst>
          </p:cNvPr>
          <p:cNvSpPr txBox="1"/>
          <p:nvPr/>
        </p:nvSpPr>
        <p:spPr>
          <a:xfrm>
            <a:off x="304800" y="328608"/>
            <a:ext cx="830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hr-H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TJESTENINA S JAJIMA</a:t>
            </a:r>
            <a:r>
              <a:rPr lang="hr-HR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mora sadržavati više od 124 g jajnog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melanža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 75 % vode ili 31 g suhe tvari jaja u prahu na 1 kg mlinskog proizvoda. </a:t>
            </a:r>
          </a:p>
        </p:txBody>
      </p:sp>
      <p:pic>
        <p:nvPicPr>
          <p:cNvPr id="5122" name="Picture 2" descr="Domaća tjestenina? Napravite sami paštu uz provjereni recept - Foodika">
            <a:extLst>
              <a:ext uri="{FF2B5EF4-FFF2-40B4-BE49-F238E27FC236}">
                <a16:creationId xmlns:a16="http://schemas.microsoft.com/office/drawing/2014/main" id="{7D09C4B3-8F0C-4EE8-B9E2-EBD5AD18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1"/>
            <a:ext cx="3429000" cy="2167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85595EF-CBBE-4FF8-80C0-AB5B548AF70E}"/>
              </a:ext>
            </a:extLst>
          </p:cNvPr>
          <p:cNvSpPr txBox="1"/>
          <p:nvPr/>
        </p:nvSpPr>
        <p:spPr>
          <a:xfrm>
            <a:off x="152400" y="3381376"/>
            <a:ext cx="883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hr-H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TJESTENINA S DODATCIMA</a:t>
            </a:r>
            <a:r>
              <a:rPr lang="hr-HR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proizvodi se od mlinskih proizvoda, vode i dodatnih sastojaka (proizvodi od voća, povrća, mesa i dr.). Mora se istaknuti dodatni sastojak tjestenine, npr. tjestenina s rajčicom i špinatom.</a:t>
            </a:r>
          </a:p>
        </p:txBody>
      </p:sp>
      <p:pic>
        <p:nvPicPr>
          <p:cNvPr id="5126" name="Picture 6" descr="Domaća tjestenina- ručno rađena">
            <a:extLst>
              <a:ext uri="{FF2B5EF4-FFF2-40B4-BE49-F238E27FC236}">
                <a16:creationId xmlns:a16="http://schemas.microsoft.com/office/drawing/2014/main" id="{40922121-1AEB-4D75-B1D3-3C430CAF3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1511" y="3781890"/>
            <a:ext cx="2307676" cy="3735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A64254C-1750-48F7-85DD-AB0524703062}"/>
              </a:ext>
            </a:extLst>
          </p:cNvPr>
          <p:cNvSpPr txBox="1"/>
          <p:nvPr/>
        </p:nvSpPr>
        <p:spPr>
          <a:xfrm>
            <a:off x="304800" y="609600"/>
            <a:ext cx="85344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hr-H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PUNJENA SE TJESTENINA</a:t>
            </a:r>
            <a:r>
              <a:rPr lang="hr-HR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proizvodi od mlinskih proizvoda, vode i drugih sastojaka, te puni različitim nadjevima i punilima.</a:t>
            </a:r>
          </a:p>
          <a:p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Postoje i druge vrste tjestenine, recimo, dijetna tjestenina (za dijabetičare).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6148" name="Picture 4" descr="Kako napraviti domaće raviole?">
            <a:extLst>
              <a:ext uri="{FF2B5EF4-FFF2-40B4-BE49-F238E27FC236}">
                <a16:creationId xmlns:a16="http://schemas.microsoft.com/office/drawing/2014/main" id="{660A4837-5220-47FA-81A3-6DB10C38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524000"/>
            <a:ext cx="4665645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94BFD15-A378-4AD0-B699-8B418C2EBDE4}"/>
              </a:ext>
            </a:extLst>
          </p:cNvPr>
          <p:cNvSpPr txBox="1"/>
          <p:nvPr/>
        </p:nvSpPr>
        <p:spPr>
          <a:xfrm>
            <a:off x="457200" y="381000"/>
            <a:ext cx="7772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u="sng" dirty="0"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Prema načinu proizvodnje postoje:</a:t>
            </a:r>
            <a:endParaRPr lang="hr-HR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hr-HR" sz="2800" b="1" u="none" strike="noStrike" dirty="0"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prešana tjestenina </a:t>
            </a:r>
          </a:p>
        </p:txBody>
      </p:sp>
      <p:pic>
        <p:nvPicPr>
          <p:cNvPr id="7170" name="Picture 2" descr="Vrste tjestenina u talijanskoj kuhinji">
            <a:extLst>
              <a:ext uri="{FF2B5EF4-FFF2-40B4-BE49-F238E27FC236}">
                <a16:creationId xmlns:a16="http://schemas.microsoft.com/office/drawing/2014/main" id="{FC256783-7A58-49D1-9754-3E8D76C4D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85999"/>
            <a:ext cx="4301614" cy="2857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48F5927-AAD4-4049-B831-B06CF0334320}"/>
              </a:ext>
            </a:extLst>
          </p:cNvPr>
          <p:cNvSpPr txBox="1"/>
          <p:nvPr/>
        </p:nvSpPr>
        <p:spPr>
          <a:xfrm>
            <a:off x="1524000" y="4956062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ŠPAGETE 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MAKARONI 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Makaroni – Wikipedia">
            <a:extLst>
              <a:ext uri="{FF2B5EF4-FFF2-40B4-BE49-F238E27FC236}">
                <a16:creationId xmlns:a16="http://schemas.microsoft.com/office/drawing/2014/main" id="{D6B09564-BE6C-4DD6-8C08-B0EFCDFF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6949"/>
            <a:ext cx="4114800" cy="2857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CCF11FE1-FF3F-4F08-8434-8AD54140C084}"/>
              </a:ext>
            </a:extLst>
          </p:cNvPr>
          <p:cNvSpPr txBox="1"/>
          <p:nvPr/>
        </p:nvSpPr>
        <p:spPr>
          <a:xfrm>
            <a:off x="304800" y="2286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valjana tjestenina </a:t>
            </a:r>
          </a:p>
        </p:txBody>
      </p:sp>
      <p:pic>
        <p:nvPicPr>
          <p:cNvPr id="8194" name="Picture 2" descr="Domaći rezanci za supu 🍜 Homemade noodles - YouTube">
            <a:extLst>
              <a:ext uri="{FF2B5EF4-FFF2-40B4-BE49-F238E27FC236}">
                <a16:creationId xmlns:a16="http://schemas.microsoft.com/office/drawing/2014/main" id="{EDFED736-645D-464B-8B67-192A8529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66700"/>
            <a:ext cx="4191000" cy="2357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D1E631E-8C56-4B48-8914-09082ED0CFCC}"/>
              </a:ext>
            </a:extLst>
          </p:cNvPr>
          <p:cNvSpPr txBox="1"/>
          <p:nvPr/>
        </p:nvSpPr>
        <p:spPr>
          <a:xfrm>
            <a:off x="304800" y="2947303"/>
            <a:ext cx="815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oblikovana tjestenina (školjke, zvjezdice, brojke, slova)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4DD52AD-DDE9-4876-9CFA-433334DF80A6}"/>
              </a:ext>
            </a:extLst>
          </p:cNvPr>
          <p:cNvSpPr txBox="1"/>
          <p:nvPr/>
        </p:nvSpPr>
        <p:spPr>
          <a:xfrm>
            <a:off x="4876800" y="2462183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REZANCI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8198" name="Picture 6" descr="Kako skuvati testeninu tako da se ne drže zajedno: koliko minuta treba  pripremiti na različite načine, uputstva sa fotografijama i video zapisima  - Zdravlje - 2022">
            <a:extLst>
              <a:ext uri="{FF2B5EF4-FFF2-40B4-BE49-F238E27FC236}">
                <a16:creationId xmlns:a16="http://schemas.microsoft.com/office/drawing/2014/main" id="{A4F952E7-7E3F-4228-BB5E-70D9FB75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424356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5C7DC715-A4C8-45BA-A1B3-6D754A3F9B7E}"/>
              </a:ext>
            </a:extLst>
          </p:cNvPr>
          <p:cNvSpPr txBox="1"/>
          <p:nvPr/>
        </p:nvSpPr>
        <p:spPr>
          <a:xfrm>
            <a:off x="3571875" y="6164312"/>
            <a:ext cx="213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ŠKOLJKE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8" descr="zvjezdice.jpg">
            <a:extLst>
              <a:ext uri="{FF2B5EF4-FFF2-40B4-BE49-F238E27FC236}">
                <a16:creationId xmlns:a16="http://schemas.microsoft.com/office/drawing/2014/main" id="{EF518D66-46A0-4815-A628-B8DECE60F4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250" t="14970" r="28125" b="16713"/>
          <a:stretch/>
        </p:blipFill>
        <p:spPr>
          <a:xfrm>
            <a:off x="9526" y="3698910"/>
            <a:ext cx="2895600" cy="2452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02BDF846-AA0E-47A9-AB1F-398A11A2A6C9}"/>
              </a:ext>
            </a:extLst>
          </p:cNvPr>
          <p:cNvSpPr txBox="1"/>
          <p:nvPr/>
        </p:nvSpPr>
        <p:spPr>
          <a:xfrm>
            <a:off x="457200" y="6096893"/>
            <a:ext cx="213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ZVJEZDICE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8200" name="Picture 8" descr="Alphabet Shaped Pasta Forming the Word PASTA Stock Image - Image of  alphabet, text: 52420563">
            <a:extLst>
              <a:ext uri="{FF2B5EF4-FFF2-40B4-BE49-F238E27FC236}">
                <a16:creationId xmlns:a16="http://schemas.microsoft.com/office/drawing/2014/main" id="{38FB40A8-0402-4D15-BFC5-8B005C38E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7"/>
          <a:stretch/>
        </p:blipFill>
        <p:spPr bwMode="auto">
          <a:xfrm>
            <a:off x="5696646" y="3891885"/>
            <a:ext cx="3142554" cy="2205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16959C7D-326A-4D2C-8300-4FA29DCA7C50}"/>
              </a:ext>
            </a:extLst>
          </p:cNvPr>
          <p:cNvSpPr txBox="1"/>
          <p:nvPr/>
        </p:nvSpPr>
        <p:spPr>
          <a:xfrm>
            <a:off x="6686550" y="6096893"/>
            <a:ext cx="213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SLOVA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913</TotalTime>
  <Words>1711</Words>
  <Application>Microsoft Office PowerPoint</Application>
  <PresentationFormat>Prikaz na zaslonu (4:3)</PresentationFormat>
  <Paragraphs>226</Paragraphs>
  <Slides>41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48" baseType="lpstr">
      <vt:lpstr>Arial</vt:lpstr>
      <vt:lpstr>Calibri</vt:lpstr>
      <vt:lpstr>Gill Sans MT</vt:lpstr>
      <vt:lpstr>Symbol</vt:lpstr>
      <vt:lpstr>Times New Roman</vt:lpstr>
      <vt:lpstr>Wingdings</vt:lpstr>
      <vt:lpstr>Paket</vt:lpstr>
      <vt:lpstr>  1. Zanimanje : PEKAR 2. Nastavni predmet: PROIZVODNI PROCESI U PEKARSTVU II  3. Razred: 3P 4. Naziv nastavne jedinice:    IZRADA TJESTENINE  pripremila: Sanja Banfić – Kontrec, dipl.ing.prof.savjetnik </vt:lpstr>
      <vt:lpstr>PowerPoint prezentacija</vt:lpstr>
      <vt:lpstr> Prema tehnološkom postupku proizvodnje, tjestenina se razvrstava i stavlja na tržište :  </vt:lpstr>
      <vt:lpstr>PowerPoint prezentacija</vt:lpstr>
      <vt:lpstr> VRSTE TJESTENINE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TEHNOLOŠKA SHEMA PROIZVODNJE TJESTENINE</vt:lpstr>
      <vt:lpstr> PROIZVODNJA SUŠENE TJESTENINE </vt:lpstr>
      <vt:lpstr>Voda </vt:lpstr>
      <vt:lpstr>Ostale sirovine </vt:lpstr>
      <vt:lpstr> MIJEŠANJE TIJESTA </vt:lpstr>
      <vt:lpstr>Prema vlažnosti tijesta razlikujemo:</vt:lpstr>
      <vt:lpstr>  PREŠANJE I OBLIKOVANJE TJESTENINE </vt:lpstr>
      <vt:lpstr>PowerPoint prezentacija</vt:lpstr>
      <vt:lpstr>PowerPoint prezentacija</vt:lpstr>
      <vt:lpstr> SUŠENJE TJESTENINE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PROIZVODNJA PUNJENE TJESTENINE</vt:lpstr>
      <vt:lpstr>Tehnološki proces proizvodnje svježe punjene tjestenine obuhvaća više faza:</vt:lpstr>
      <vt:lpstr>PowerPoint prezentacija</vt:lpstr>
      <vt:lpstr>PITANJA ZA PONAVLJANJE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TJESTENINE</dc:title>
  <dc:creator>Helena</dc:creator>
  <cp:lastModifiedBy>Korisnik</cp:lastModifiedBy>
  <cp:revision>103</cp:revision>
  <dcterms:created xsi:type="dcterms:W3CDTF">2006-08-16T00:00:00Z</dcterms:created>
  <dcterms:modified xsi:type="dcterms:W3CDTF">2024-02-05T10:24:22Z</dcterms:modified>
</cp:coreProperties>
</file>