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72" r:id="rId4"/>
    <p:sldId id="258" r:id="rId5"/>
    <p:sldId id="257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91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0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3403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9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99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19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7877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49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64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02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06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3201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5432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1582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2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09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11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486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76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34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58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47E8727-3D0C-49C5-AF25-10A9979B1B7E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E83A9D8-30C2-463E-9C24-8AFDEBDC1F6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978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99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23456-F6DF-44D7-B423-C5853CA43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500" b="1" dirty="0"/>
              <a:t>BROJEVNI SUSTAVI</a:t>
            </a:r>
          </a:p>
        </p:txBody>
      </p:sp>
      <p:pic>
        <p:nvPicPr>
          <p:cNvPr id="1026" name="Picture 2" descr="https://www.golabz.eu/sites/repository/files/styles/thumbnail_320x320/public/images/ils/d63b41db9b287e1abad5de55f7c25e26.jpg.png?itok=kendbkuZ">
            <a:extLst>
              <a:ext uri="{FF2B5EF4-FFF2-40B4-BE49-F238E27FC236}">
                <a16:creationId xmlns:a16="http://schemas.microsoft.com/office/drawing/2014/main" id="{44613270-4C84-479B-9E3F-BFC25030B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53" y="3202858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skolskiportal.hr/media/clanci/2020/01/ruke%203.jpg">
            <a:extLst>
              <a:ext uri="{FF2B5EF4-FFF2-40B4-BE49-F238E27FC236}">
                <a16:creationId xmlns:a16="http://schemas.microsoft.com/office/drawing/2014/main" id="{13DC0023-9427-4D62-AC44-CC84344EEE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" t="12339"/>
          <a:stretch/>
        </p:blipFill>
        <p:spPr bwMode="auto">
          <a:xfrm>
            <a:off x="6164826" y="3202858"/>
            <a:ext cx="445734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2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5B618BB2-1DF2-4344-9AE5-115C386C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zervirano mjesto sadržaja 5">
                <a:extLst>
                  <a:ext uri="{FF2B5EF4-FFF2-40B4-BE49-F238E27FC236}">
                    <a16:creationId xmlns:a16="http://schemas.microsoft.com/office/drawing/2014/main" id="{7EC90BB3-446A-4E77-905E-FC5FAC9D2E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3117669"/>
                <a:ext cx="11148692" cy="4153988"/>
              </a:xfrm>
            </p:spPr>
            <p:txBody>
              <a:bodyPr>
                <a:normAutofit/>
              </a:bodyPr>
              <a:lstStyle/>
              <a:p>
                <a:r>
                  <a:rPr lang="hr-HR" sz="2600" dirty="0"/>
                  <a:t>Rastavi zadane brojeve na pripadajuće težinske vrijednosti: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348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2400" dirty="0"/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10011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2400" b="0" dirty="0"/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sz="2400" dirty="0"/>
              </a:p>
              <a:p>
                <a:endParaRPr lang="hr-HR" sz="2400" dirty="0"/>
              </a:p>
              <a:p>
                <a:pPr marL="0" indent="0">
                  <a:buNone/>
                </a:pPr>
                <a:endParaRPr lang="hr-HR" sz="2400" dirty="0"/>
              </a:p>
            </p:txBody>
          </p:sp>
        </mc:Choice>
        <mc:Fallback xmlns="">
          <p:sp>
            <p:nvSpPr>
              <p:cNvPr id="6" name="Rezervirano mjesto sadržaja 5">
                <a:extLst>
                  <a:ext uri="{FF2B5EF4-FFF2-40B4-BE49-F238E27FC236}">
                    <a16:creationId xmlns:a16="http://schemas.microsoft.com/office/drawing/2014/main" id="{7EC90BB3-446A-4E77-905E-FC5FAC9D2E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3117669"/>
                <a:ext cx="11148692" cy="4153988"/>
              </a:xfrm>
              <a:blipFill>
                <a:blip r:embed="rId2"/>
                <a:stretch>
                  <a:fillRect l="-820" t="-214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8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za 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52213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dirty="0"/>
              <a:t>Što je brojevni sustav?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dirty="0"/>
              <a:t>Kako dijelimo brojevne sustave?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dirty="0"/>
              <a:t>Navedi primjere položajnih brojevnih sustava?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dirty="0"/>
              <a:t>Objasni koji znakovi pripadaju svakom od položajnih brojevnih sustava i koja je baza.</a:t>
            </a:r>
          </a:p>
        </p:txBody>
      </p:sp>
    </p:spTree>
    <p:extLst>
      <p:ext uri="{BB962C8B-B14F-4D97-AF65-F5344CB8AC3E}">
        <p14:creationId xmlns:p14="http://schemas.microsoft.com/office/powerpoint/2010/main" val="3858058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15768"/>
          </a:xfrm>
        </p:spPr>
        <p:txBody>
          <a:bodyPr>
            <a:normAutofit/>
          </a:bodyPr>
          <a:lstStyle/>
          <a:p>
            <a:pPr algn="ctr"/>
            <a:r>
              <a:rPr lang="hr-HR" sz="5500" b="1" dirty="0"/>
              <a:t>BINARNI I DEKADSKI BROJEVNI SUSTAV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616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BINARNOG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endParaRPr lang="hr-HR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i="1">
                            <a:latin typeface="Cambria Math" panose="02040503050406030204" pitchFamily="18" charset="0"/>
                          </a:rPr>
                          <m:t>101101</m:t>
                        </m:r>
                      </m:e>
                      <m:sub>
                        <m:r>
                          <a:rPr lang="hr-HR" sz="3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+0∙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+1∙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+1∙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+0∙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+1∙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hr-HR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=1∙32+1∙8+1∙4+1∙1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=32+8+4+1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=45</m:t>
                    </m:r>
                  </m:oMath>
                </a14:m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/>
          <p:cNvCxnSpPr/>
          <p:nvPr/>
        </p:nvCxnSpPr>
        <p:spPr>
          <a:xfrm flipV="1">
            <a:off x="2284650" y="3148148"/>
            <a:ext cx="844731" cy="5138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V="1">
            <a:off x="5194662" y="3148148"/>
            <a:ext cx="844731" cy="5138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utnik 8"/>
              <p:cNvSpPr/>
              <p:nvPr/>
            </p:nvSpPr>
            <p:spPr>
              <a:xfrm>
                <a:off x="1097280" y="1902174"/>
                <a:ext cx="16097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hr-H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hr-HR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 3 2 1 0</m:t>
                      </m:r>
                    </m:oMath>
                  </m:oMathPara>
                </a14:m>
                <a:endParaRPr kumimoji="0" lang="hr-H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Pravoku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902174"/>
                <a:ext cx="160973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utnik 9"/>
              <p:cNvSpPr/>
              <p:nvPr/>
            </p:nvSpPr>
            <p:spPr>
              <a:xfrm>
                <a:off x="3129381" y="2107957"/>
                <a:ext cx="1149531" cy="9318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hr-HR" sz="3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hr-HR" sz="3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45</m:t>
                          </m:r>
                        </m:e>
                        <m:sub>
                          <m:r>
                            <a:rPr kumimoji="0" lang="hr-HR" sz="33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kumimoji="0" lang="hr-H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Pravoku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381" y="2107957"/>
                <a:ext cx="1149531" cy="9318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73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BINARNOG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400" b="1" u="sng" dirty="0"/>
                  <a:t>ZADATCI ZA VJEŽBU</a:t>
                </a:r>
                <a:r>
                  <a:rPr lang="hr-HR" sz="2400" dirty="0"/>
                  <a:t>: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10101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21)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01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173)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101101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693)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41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DEKADSKOG U BINARNI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hr-HR" dirty="0"/>
              </a:p>
              <a:p>
                <a:endParaRPr lang="hr-HR" sz="26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31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1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38</m:t>
                        </m:r>
                      </m:e>
                      <m:sub>
                        <m:r>
                          <a:rPr lang="hr-HR" sz="31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31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100" i="1" dirty="0"/>
              </a:p>
              <a:p>
                <a:endParaRPr lang="hr-HR" sz="2600" i="1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6270171" y="2148787"/>
          <a:ext cx="3483429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182340">
                  <a:extLst>
                    <a:ext uri="{9D8B030D-6E8A-4147-A177-3AD203B41FA5}">
                      <a16:colId xmlns:a16="http://schemas.microsoft.com/office/drawing/2014/main" val="3169521149"/>
                    </a:ext>
                  </a:extLst>
                </a:gridCol>
                <a:gridCol w="1301089">
                  <a:extLst>
                    <a:ext uri="{9D8B030D-6E8A-4147-A177-3AD203B41FA5}">
                      <a16:colId xmlns:a16="http://schemas.microsoft.com/office/drawing/2014/main" val="4193325476"/>
                    </a:ext>
                  </a:extLst>
                </a:gridCol>
              </a:tblGrid>
              <a:tr h="88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postupak dijeljenja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ostatak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699180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: 2 = 19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93017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: 2 = 9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71311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: 2 = 4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896552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: 2 = 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87938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: 2 = 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389867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: 2 = 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44215"/>
                  </a:ext>
                </a:extLst>
              </a:tr>
            </a:tbl>
          </a:graphicData>
        </a:graphic>
      </p:graphicFrame>
      <p:cxnSp>
        <p:nvCxnSpPr>
          <p:cNvPr id="8" name="Ravni poveznik sa strelicom 7"/>
          <p:cNvCxnSpPr/>
          <p:nvPr/>
        </p:nvCxnSpPr>
        <p:spPr>
          <a:xfrm flipH="1" flipV="1">
            <a:off x="10101943" y="3108960"/>
            <a:ext cx="8708" cy="25080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0363199" y="3009041"/>
            <a:ext cx="5225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NJ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</p:txBody>
      </p:sp>
      <p:sp>
        <p:nvSpPr>
          <p:cNvPr id="11" name="Elipsa 10"/>
          <p:cNvSpPr/>
          <p:nvPr/>
        </p:nvSpPr>
        <p:spPr>
          <a:xfrm>
            <a:off x="8577943" y="2655631"/>
            <a:ext cx="1053737" cy="3213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2164080" y="2786259"/>
                <a:ext cx="1968137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hr-HR" sz="31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hr-HR" sz="31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100110</m:t>
                          </m:r>
                        </m:e>
                        <m:sub>
                          <m:r>
                            <a:rPr kumimoji="0" lang="hr-HR" sz="31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hr-HR" sz="3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080" y="2786259"/>
                <a:ext cx="1968137" cy="846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6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DEKADSKOG U BINARNI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b="1" u="sng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ZADATCI ZA VJEŽBU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: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11000)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110111)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114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sz="2400" dirty="0"/>
                  <a:t>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1110010)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676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ZA „SUSJEDA”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2742" y="1845734"/>
            <a:ext cx="9892937" cy="4023360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dirty="0"/>
              <a:t>Zadaj sam </a:t>
            </a:r>
            <a:r>
              <a:rPr lang="hr-HR" sz="2400" dirty="0">
                <a:solidFill>
                  <a:srgbClr val="FF0000"/>
                </a:solidFill>
              </a:rPr>
              <a:t>sebi</a:t>
            </a:r>
            <a:r>
              <a:rPr lang="hr-HR" sz="2400" dirty="0"/>
              <a:t> jedan broj u </a:t>
            </a:r>
            <a:r>
              <a:rPr lang="hr-HR" sz="2400" dirty="0">
                <a:solidFill>
                  <a:srgbClr val="FF0000"/>
                </a:solidFill>
              </a:rPr>
              <a:t>binarnom</a:t>
            </a:r>
            <a:r>
              <a:rPr lang="hr-HR" sz="2400" dirty="0"/>
              <a:t> brojevnom sustavu (susjed ga ne smije vidjeti </a:t>
            </a:r>
            <a:r>
              <a:rPr lang="hr-HR" sz="2400" dirty="0">
                <a:sym typeface="Wingdings" panose="05000000000000000000" pitchFamily="2" charset="2"/>
              </a:rPr>
              <a:t> )</a:t>
            </a:r>
            <a:r>
              <a:rPr lang="hr-HR" sz="2400" dirty="0"/>
              <a:t> i pretvori ga u dekadski brojevni sustav.</a:t>
            </a:r>
          </a:p>
          <a:p>
            <a:pPr marL="0" indent="0" algn="just">
              <a:buNone/>
            </a:pPr>
            <a:r>
              <a:rPr lang="hr-HR" sz="2400" dirty="0"/>
              <a:t>Nakon toga </a:t>
            </a:r>
            <a:r>
              <a:rPr lang="hr-HR" sz="2400" dirty="0">
                <a:solidFill>
                  <a:srgbClr val="92D050"/>
                </a:solidFill>
              </a:rPr>
              <a:t>dobiveni rezultat pretvaranja u dekadskom sustavu </a:t>
            </a:r>
            <a:r>
              <a:rPr lang="hr-HR" sz="2400" dirty="0"/>
              <a:t>reci svom </a:t>
            </a:r>
            <a:r>
              <a:rPr lang="hr-HR" sz="2400" dirty="0">
                <a:solidFill>
                  <a:srgbClr val="92D050"/>
                </a:solidFill>
              </a:rPr>
              <a:t>susjedu</a:t>
            </a:r>
            <a:r>
              <a:rPr lang="hr-HR" sz="2400" dirty="0"/>
              <a:t> u klupi, a on taj broj treba ponovno pretvoriti u binarni brojevni sustav.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dirty="0">
                <a:solidFill>
                  <a:schemeClr val="tx1"/>
                </a:solidFill>
              </a:rPr>
              <a:t>Provjerite jeste li na kraju dobili onaj broj kojeg je susjed sam sebi zadao.</a:t>
            </a:r>
          </a:p>
          <a:p>
            <a:br>
              <a:rPr lang="hr-HR" sz="2400" dirty="0">
                <a:solidFill>
                  <a:srgbClr val="FFC000"/>
                </a:solidFill>
              </a:rPr>
            </a:br>
            <a:endParaRPr lang="hr-HR" sz="2400" dirty="0">
              <a:solidFill>
                <a:srgbClr val="FFC000"/>
              </a:solidFill>
            </a:endParaRPr>
          </a:p>
          <a:p>
            <a:r>
              <a:rPr lang="hr-H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Ako niste, nađite grešku jer netko je sigurno pogriješio!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466" y="3936273"/>
            <a:ext cx="2377253" cy="231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6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64EF05-A6A2-4AC0-AF3E-24181B81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nastavne jedinice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7F1400-2FD7-4B82-BD74-DD2883BC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će moći:</a:t>
            </a:r>
          </a:p>
          <a:p>
            <a:pPr lvl="1"/>
            <a:r>
              <a:rPr lang="hr-HR" dirty="0"/>
              <a:t>definirati brojevni sustav</a:t>
            </a:r>
          </a:p>
          <a:p>
            <a:pPr lvl="1"/>
            <a:r>
              <a:rPr lang="hr-HR" dirty="0"/>
              <a:t>nabrojiti brojevne sustave i dati konkretan primjer za svaki brojevni sustav</a:t>
            </a:r>
          </a:p>
          <a:p>
            <a:pPr lvl="1"/>
            <a:r>
              <a:rPr lang="hr-HR" dirty="0"/>
              <a:t>objasniti pojam baze brojevnog sustava i primijeniti to na sve brojevne sustave</a:t>
            </a:r>
          </a:p>
          <a:p>
            <a:pPr lvl="1"/>
            <a:r>
              <a:rPr lang="hr-HR" dirty="0"/>
              <a:t>pretvoriti broj iz binarnog brojevnog sustava u dekadski i obrnuto</a:t>
            </a:r>
          </a:p>
          <a:p>
            <a:pPr lvl="1"/>
            <a:r>
              <a:rPr lang="hr-HR" dirty="0"/>
              <a:t>radom u paru dodatno unaprijediti suradničko učenje i usvojiti sadržaj nastavne jedinice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553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AE0C7094-CFA1-4177-908A-3B971010A443}"/>
              </a:ext>
            </a:extLst>
          </p:cNvPr>
          <p:cNvSpPr txBox="1"/>
          <p:nvPr/>
        </p:nvSpPr>
        <p:spPr>
          <a:xfrm>
            <a:off x="648928" y="1170039"/>
            <a:ext cx="1009772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dirty="0"/>
              <a:t>Možeš li objasniti pojam brojevni sustav?</a:t>
            </a:r>
          </a:p>
          <a:p>
            <a:endParaRPr lang="hr-H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dirty="0"/>
              <a:t>Poznaješ li neki brojevni sustav?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dirty="0"/>
              <a:t>Koji brojevni sustav koristimo u svakodnevnom životu?</a:t>
            </a:r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7343B45-13F5-4D7E-BB46-2C61B9D18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187" y="3429000"/>
            <a:ext cx="4760885" cy="335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6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29E9F9-1B1B-4F90-9804-EB7970A4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425"/>
          </a:xfrm>
        </p:spPr>
        <p:txBody>
          <a:bodyPr>
            <a:normAutofit/>
          </a:bodyPr>
          <a:lstStyle/>
          <a:p>
            <a:r>
              <a:rPr lang="hr-HR" sz="3600" dirty="0"/>
              <a:t>Brojevni sustav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3DACAC-EA83-493E-9DE5-851DB16C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7626"/>
            <a:ext cx="11029615" cy="3961173"/>
          </a:xfrm>
        </p:spPr>
        <p:txBody>
          <a:bodyPr/>
          <a:lstStyle/>
          <a:p>
            <a:r>
              <a:rPr lang="hr-HR" sz="2400" dirty="0"/>
              <a:t>skup znakova i pravila za pisanje tih znakova</a:t>
            </a:r>
          </a:p>
          <a:p>
            <a:r>
              <a:rPr lang="hr-HR" sz="2400" dirty="0"/>
              <a:t>kroz povijest nastaju različiti brojevni sustavi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podjela: </a:t>
            </a:r>
          </a:p>
          <a:p>
            <a:pPr marL="781200" lvl="1" indent="-457200">
              <a:buFont typeface="+mj-lt"/>
              <a:buAutoNum type="arabicPeriod"/>
            </a:pPr>
            <a:r>
              <a:rPr lang="hr-HR" sz="2200" b="1" dirty="0"/>
              <a:t>položajni (pozicijski)</a:t>
            </a:r>
            <a:r>
              <a:rPr lang="hr-HR" sz="2200" dirty="0"/>
              <a:t> </a:t>
            </a:r>
          </a:p>
          <a:p>
            <a:pPr marL="781200" lvl="1" indent="-457200">
              <a:buFont typeface="+mj-lt"/>
              <a:buAutoNum type="arabicPeriod"/>
            </a:pPr>
            <a:r>
              <a:rPr lang="hr-HR" sz="2200" b="1" dirty="0" err="1"/>
              <a:t>nepoložajni</a:t>
            </a:r>
            <a:r>
              <a:rPr lang="hr-HR" sz="2200" b="1" dirty="0"/>
              <a:t> (</a:t>
            </a:r>
            <a:r>
              <a:rPr lang="hr-HR" sz="2200" b="1" dirty="0" err="1"/>
              <a:t>nepozicijski</a:t>
            </a:r>
            <a:r>
              <a:rPr lang="hr-HR" sz="2200" b="1" dirty="0"/>
              <a:t>)</a:t>
            </a:r>
          </a:p>
          <a:p>
            <a:endParaRPr lang="hr-HR" dirty="0"/>
          </a:p>
        </p:txBody>
      </p:sp>
      <p:pic>
        <p:nvPicPr>
          <p:cNvPr id="4" name="Slika 3" descr="images.jpg">
            <a:extLst>
              <a:ext uri="{FF2B5EF4-FFF2-40B4-BE49-F238E27FC236}">
                <a16:creationId xmlns:a16="http://schemas.microsoft.com/office/drawing/2014/main" id="{A8464E28-A323-4A31-9E98-C5B2FFECC8E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2915" y="3352093"/>
            <a:ext cx="4525497" cy="1994969"/>
          </a:xfrm>
          <a:prstGeom prst="rect">
            <a:avLst/>
          </a:prstGeom>
          <a:ln w="38100">
            <a:solidFill>
              <a:srgbClr val="3E5D78"/>
            </a:solidFill>
          </a:ln>
        </p:spPr>
      </p:pic>
    </p:spTree>
    <p:extLst>
      <p:ext uri="{BB962C8B-B14F-4D97-AF65-F5344CB8AC3E}">
        <p14:creationId xmlns:p14="http://schemas.microsoft.com/office/powerpoint/2010/main" val="386047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>
            <a:extLst>
              <a:ext uri="{FF2B5EF4-FFF2-40B4-BE49-F238E27FC236}">
                <a16:creationId xmlns:a16="http://schemas.microsoft.com/office/drawing/2014/main" id="{0BF38976-356B-47DE-AF01-DBACFF23C5C1}"/>
              </a:ext>
            </a:extLst>
          </p:cNvPr>
          <p:cNvSpPr txBox="1"/>
          <p:nvPr/>
        </p:nvSpPr>
        <p:spPr>
          <a:xfrm>
            <a:off x="6494208" y="1101213"/>
            <a:ext cx="4881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NEPOLOŽAJNI BROJEVNI SUSTAVI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4610642-03F6-4A4C-8FF0-FEEBFCD3152B}"/>
              </a:ext>
            </a:extLst>
          </p:cNvPr>
          <p:cNvSpPr txBox="1"/>
          <p:nvPr/>
        </p:nvSpPr>
        <p:spPr>
          <a:xfrm>
            <a:off x="988142" y="1106129"/>
            <a:ext cx="4454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POLOŽAJNI BROJEVNI SUSTAVI</a:t>
            </a:r>
          </a:p>
          <a:p>
            <a:endParaRPr lang="hr-HR" sz="2400" dirty="0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DFB07E31-74B6-4828-811B-AC76250273FD}"/>
              </a:ext>
            </a:extLst>
          </p:cNvPr>
          <p:cNvSpPr/>
          <p:nvPr/>
        </p:nvSpPr>
        <p:spPr>
          <a:xfrm>
            <a:off x="1179871" y="2144782"/>
            <a:ext cx="4041058" cy="613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BINARNI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E90D8D55-5505-4F3D-8413-014AEAC81198}"/>
              </a:ext>
            </a:extLst>
          </p:cNvPr>
          <p:cNvSpPr/>
          <p:nvPr/>
        </p:nvSpPr>
        <p:spPr>
          <a:xfrm>
            <a:off x="1179871" y="2983812"/>
            <a:ext cx="4041058" cy="613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OKTALNI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3A5EAC82-A613-4933-868D-3568F770F699}"/>
              </a:ext>
            </a:extLst>
          </p:cNvPr>
          <p:cNvSpPr/>
          <p:nvPr/>
        </p:nvSpPr>
        <p:spPr>
          <a:xfrm>
            <a:off x="1179871" y="3805084"/>
            <a:ext cx="4041058" cy="69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DEKADSKI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2F4AFFA0-5489-423B-AD27-78D86CEABDE2}"/>
              </a:ext>
            </a:extLst>
          </p:cNvPr>
          <p:cNvSpPr/>
          <p:nvPr/>
        </p:nvSpPr>
        <p:spPr>
          <a:xfrm>
            <a:off x="1179871" y="4710830"/>
            <a:ext cx="4041058" cy="69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HEKSADEKADSKI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8CE2E8D8-086B-4052-B776-CF8BDE2D84CB}"/>
              </a:ext>
            </a:extLst>
          </p:cNvPr>
          <p:cNvSpPr/>
          <p:nvPr/>
        </p:nvSpPr>
        <p:spPr>
          <a:xfrm>
            <a:off x="6914536" y="2144782"/>
            <a:ext cx="4041058" cy="613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RIMSKI BROJEVI</a:t>
            </a:r>
          </a:p>
        </p:txBody>
      </p:sp>
    </p:spTree>
    <p:extLst>
      <p:ext uri="{BB962C8B-B14F-4D97-AF65-F5344CB8AC3E}">
        <p14:creationId xmlns:p14="http://schemas.microsoft.com/office/powerpoint/2010/main" val="351115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5C6106-EE52-4B36-8FF9-F51C9FE3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BAZA BROJEVNOG SUSTAVA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F65E0A-F691-45CF-B08E-8F004AF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116201"/>
          </a:xfrm>
        </p:spPr>
        <p:txBody>
          <a:bodyPr/>
          <a:lstStyle/>
          <a:p>
            <a:r>
              <a:rPr lang="hr-HR" sz="2400" dirty="0"/>
              <a:t>Ukupan broj različitih znakova naziva se bazom brojevnog sustava.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E3FF998-8257-4F76-B187-6D98CA7F7778}"/>
              </a:ext>
            </a:extLst>
          </p:cNvPr>
          <p:cNvSpPr/>
          <p:nvPr/>
        </p:nvSpPr>
        <p:spPr>
          <a:xfrm>
            <a:off x="1858296" y="2988449"/>
            <a:ext cx="4336026" cy="613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/>
              <a:t>BINARNI – znakovi 0 i 1 (baza 2)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03C07A8-41C0-4AFE-97E9-EB67341D749A}"/>
              </a:ext>
            </a:extLst>
          </p:cNvPr>
          <p:cNvSpPr/>
          <p:nvPr/>
        </p:nvSpPr>
        <p:spPr>
          <a:xfrm>
            <a:off x="1858296" y="3850229"/>
            <a:ext cx="5850194" cy="613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/>
              <a:t>OKTALNI – znakovi 0, 1, 2, 3, 4, 5, 6, 7 (baza 8)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409F6393-A3BB-4FD7-B0DB-5819A39ACEA9}"/>
              </a:ext>
            </a:extLst>
          </p:cNvPr>
          <p:cNvSpPr/>
          <p:nvPr/>
        </p:nvSpPr>
        <p:spPr>
          <a:xfrm>
            <a:off x="1858296" y="4712009"/>
            <a:ext cx="6558117" cy="69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/>
              <a:t>DEKADSKI - znakovi 0, 1, 2, 3, 4, 5, 6, 7, 8, 9 (baza 10)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F3D0FAEE-7A16-4D2D-9AD9-E7472320DA88}"/>
              </a:ext>
            </a:extLst>
          </p:cNvPr>
          <p:cNvSpPr/>
          <p:nvPr/>
        </p:nvSpPr>
        <p:spPr>
          <a:xfrm>
            <a:off x="1858296" y="5658263"/>
            <a:ext cx="9044588" cy="69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/>
              <a:t>HEKSADEKADSKI - znakovi 0, 1, 2, 3, 4, 5, 6, 7, 8, 9, A, B, C, D, E, F (baza 16)</a:t>
            </a:r>
          </a:p>
        </p:txBody>
      </p:sp>
    </p:spTree>
    <p:extLst>
      <p:ext uri="{BB962C8B-B14F-4D97-AF65-F5344CB8AC3E}">
        <p14:creationId xmlns:p14="http://schemas.microsoft.com/office/powerpoint/2010/main" val="264747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5B618BB2-1DF2-4344-9AE5-115C386C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zadatak: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EC90BB3-446A-4E77-905E-FC5FAC9D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48692" cy="2440665"/>
          </a:xfrm>
        </p:spPr>
        <p:txBody>
          <a:bodyPr>
            <a:normAutofit/>
          </a:bodyPr>
          <a:lstStyle/>
          <a:p>
            <a:r>
              <a:rPr lang="hr-HR" sz="2400" dirty="0"/>
              <a:t>Zapiši po jedan primjer broja napisanog u binarnom, </a:t>
            </a:r>
            <a:r>
              <a:rPr lang="hr-HR" sz="2400" dirty="0" err="1"/>
              <a:t>oktalnom</a:t>
            </a:r>
            <a:r>
              <a:rPr lang="hr-HR" sz="2400" dirty="0"/>
              <a:t>, dekadskom i </a:t>
            </a:r>
            <a:r>
              <a:rPr lang="hr-HR" sz="2400" dirty="0" err="1"/>
              <a:t>heksadekadskom</a:t>
            </a:r>
            <a:r>
              <a:rPr lang="hr-HR" sz="2400" dirty="0"/>
              <a:t> brojevnom sustavu.</a:t>
            </a:r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Zapiši jedan primjer rimskog broja.</a:t>
            </a:r>
          </a:p>
        </p:txBody>
      </p:sp>
      <p:pic>
        <p:nvPicPr>
          <p:cNvPr id="3074" name="Picture 2" descr="SAMO GENIJALCI MOGU DA RIJEŠE OVAJ ZADATAK! Matematička zavrzlama na prvi  pogled djeluje JAKO LAKO, a skoro niko ne može da je RIJEŠI! | Novi.ba">
            <a:extLst>
              <a:ext uri="{FF2B5EF4-FFF2-40B4-BE49-F238E27FC236}">
                <a16:creationId xmlns:a16="http://schemas.microsoft.com/office/drawing/2014/main" id="{4E9663A3-E6CD-4B9F-8509-0332FA294E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5" r="16160" b="4243"/>
          <a:stretch/>
        </p:blipFill>
        <p:spPr bwMode="auto">
          <a:xfrm>
            <a:off x="7354529" y="3400828"/>
            <a:ext cx="2574829" cy="259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1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potencija</a:t>
            </a:r>
          </a:p>
        </p:txBody>
      </p:sp>
      <p:pic>
        <p:nvPicPr>
          <p:cNvPr id="1026" name="Picture 2" descr="Matematika 2 - 5.1 Eksponencijalna funkcij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t="26399"/>
          <a:stretch/>
        </p:blipFill>
        <p:spPr bwMode="auto">
          <a:xfrm>
            <a:off x="687978" y="2107474"/>
            <a:ext cx="4127972" cy="15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utnik 3"/>
              <p:cNvSpPr/>
              <p:nvPr/>
            </p:nvSpPr>
            <p:spPr>
              <a:xfrm>
                <a:off x="1324930" y="3793457"/>
                <a:ext cx="256512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sz="2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26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hr-HR" sz="2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26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hr-HR" sz="2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sz="26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hr-HR" sz="2600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r-HR" sz="2600" dirty="0"/>
              </a:p>
            </p:txBody>
          </p:sp>
        </mc:Choice>
        <mc:Fallback xmlns="">
          <p:sp>
            <p:nvSpPr>
              <p:cNvPr id="4" name="Pravoku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930" y="3793457"/>
                <a:ext cx="256512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avokutnik 4"/>
              <p:cNvSpPr/>
              <p:nvPr/>
            </p:nvSpPr>
            <p:spPr>
              <a:xfrm>
                <a:off x="1333387" y="4450046"/>
                <a:ext cx="3566361" cy="496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r-HR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sz="26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hr-HR" sz="26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600" b="0" i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600" b="0" i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600" b="0" i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hr-HR" sz="2600" dirty="0"/>
                  <a:t> </a:t>
                </a:r>
                <a14:m>
                  <m:oMath xmlns:m="http://schemas.openxmlformats.org/officeDocument/2006/math">
                    <m:r>
                      <a:rPr lang="hr-HR" sz="2600" b="0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sz="2600" dirty="0"/>
                  <a:t>2 = 32</a:t>
                </a:r>
              </a:p>
            </p:txBody>
          </p:sp>
        </mc:Choice>
        <mc:Fallback xmlns="">
          <p:sp>
            <p:nvSpPr>
              <p:cNvPr id="5" name="Pravoku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387" y="4450046"/>
                <a:ext cx="3566361" cy="496931"/>
              </a:xfrm>
              <a:prstGeom prst="rect">
                <a:avLst/>
              </a:prstGeom>
              <a:blipFill>
                <a:blip r:embed="rId4"/>
                <a:stretch>
                  <a:fillRect t="-9756" b="-2926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utnik 6"/>
              <p:cNvSpPr/>
              <p:nvPr/>
            </p:nvSpPr>
            <p:spPr>
              <a:xfrm>
                <a:off x="1333387" y="5111123"/>
                <a:ext cx="285706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r-HR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hr-HR" sz="26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sz="26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hr-HR" sz="2600" i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hr-HR" sz="2600" i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600" b="0" i="0" smtClean="0">
                        <a:latin typeface="Cambria Math" panose="02040503050406030204" pitchFamily="18" charset="0"/>
                      </a:rPr>
                      <m:t>8 </m:t>
                    </m:r>
                  </m:oMath>
                </a14:m>
                <a:r>
                  <a:rPr lang="hr-HR" sz="2600" dirty="0"/>
                  <a:t>= 512</a:t>
                </a:r>
              </a:p>
            </p:txBody>
          </p:sp>
        </mc:Choice>
        <mc:Fallback xmlns="">
          <p:sp>
            <p:nvSpPr>
              <p:cNvPr id="7" name="Pravoku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387" y="5111123"/>
                <a:ext cx="2857064" cy="492443"/>
              </a:xfrm>
              <a:prstGeom prst="rect">
                <a:avLst/>
              </a:prstGeom>
              <a:blipFill>
                <a:blip r:embed="rId5"/>
                <a:stretch>
                  <a:fillRect t="-11111" r="-2991" b="-3086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Kalkulator CASIO FX-991 EX-HR Classwiz KARTON.PAK (552 funk.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07474"/>
            <a:ext cx="2130804" cy="45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a 5"/>
          <p:cNvSpPr/>
          <p:nvPr/>
        </p:nvSpPr>
        <p:spPr>
          <a:xfrm>
            <a:off x="7058930" y="4260795"/>
            <a:ext cx="505097" cy="492443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avokutnik 2">
                <a:extLst>
                  <a:ext uri="{FF2B5EF4-FFF2-40B4-BE49-F238E27FC236}">
                    <a16:creationId xmlns:a16="http://schemas.microsoft.com/office/drawing/2014/main" id="{6ECB7BEF-6791-4978-B72F-54A2871EC670}"/>
                  </a:ext>
                </a:extLst>
              </p:cNvPr>
              <p:cNvSpPr/>
              <p:nvPr/>
            </p:nvSpPr>
            <p:spPr>
              <a:xfrm>
                <a:off x="9423056" y="3409123"/>
                <a:ext cx="11613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2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hr-HR" sz="2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" name="Pravokutnik 2">
                <a:extLst>
                  <a:ext uri="{FF2B5EF4-FFF2-40B4-BE49-F238E27FC236}">
                    <a16:creationId xmlns:a16="http://schemas.microsoft.com/office/drawing/2014/main" id="{6ECB7BEF-6791-4978-B72F-54A2871EC6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056" y="3409123"/>
                <a:ext cx="116134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E8835A00-D323-4508-A984-BD4DB25D5405}"/>
                  </a:ext>
                </a:extLst>
              </p:cNvPr>
              <p:cNvSpPr/>
              <p:nvPr/>
            </p:nvSpPr>
            <p:spPr>
              <a:xfrm>
                <a:off x="9423056" y="4200851"/>
                <a:ext cx="11638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hr-H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E8835A00-D323-4508-A984-BD4DB25D54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056" y="4200851"/>
                <a:ext cx="11638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B741E6AE-2E33-4088-A4A7-2724DE855F75}"/>
                  </a:ext>
                </a:extLst>
              </p:cNvPr>
              <p:cNvSpPr/>
              <p:nvPr/>
            </p:nvSpPr>
            <p:spPr>
              <a:xfrm>
                <a:off x="1285336" y="5767712"/>
                <a:ext cx="1322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hr-H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B741E6AE-2E33-4088-A4A7-2724DE855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336" y="5767712"/>
                <a:ext cx="132215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9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77D92E-E582-4D1D-A30A-4754C32E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POLOŽAJNI BROJEVNI SUSTAVI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6938B4-FBC3-48B7-B857-A090652C0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139753"/>
          </a:xfrm>
        </p:spPr>
        <p:txBody>
          <a:bodyPr/>
          <a:lstStyle/>
          <a:p>
            <a:r>
              <a:rPr lang="hr-HR" sz="2400" dirty="0"/>
              <a:t>vrijednost znamenke ovisi o njenom položaju u zapisu broja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6C427B3-DB1F-45A1-A590-2763264E7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75" y="3089892"/>
            <a:ext cx="6038850" cy="34480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76254FD-45AE-4A0C-9E17-6FE0B65E1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244" y="4390054"/>
            <a:ext cx="68484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07194"/>
      </p:ext>
    </p:extLst>
  </p:cSld>
  <p:clrMapOvr>
    <a:masterClrMapping/>
  </p:clrMapOvr>
</p:sld>
</file>

<file path=ppt/theme/theme1.xml><?xml version="1.0" encoding="utf-8"?>
<a:theme xmlns:a="http://schemas.openxmlformats.org/drawingml/2006/main" name="Djeljenik">
  <a:themeElements>
    <a:clrScheme name="Djeljeni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jeljeni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jeljeni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TM03457464[[fn=Djeljenik]]</Template>
  <TotalTime>109</TotalTime>
  <Words>626</Words>
  <Application>Microsoft Office PowerPoint</Application>
  <PresentationFormat>Široki zaslon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26" baseType="lpstr">
      <vt:lpstr>Arial</vt:lpstr>
      <vt:lpstr>Bodoni MT</vt:lpstr>
      <vt:lpstr>Calibri</vt:lpstr>
      <vt:lpstr>Calibri Light</vt:lpstr>
      <vt:lpstr>Cambria Math</vt:lpstr>
      <vt:lpstr>Gill Sans MT</vt:lpstr>
      <vt:lpstr>Wingdings 2</vt:lpstr>
      <vt:lpstr>Djeljenik</vt:lpstr>
      <vt:lpstr>Retrospektiva</vt:lpstr>
      <vt:lpstr>BROJEVNI SUSTAVI</vt:lpstr>
      <vt:lpstr>Ishodi nastavne jedinice</vt:lpstr>
      <vt:lpstr>PowerPoint prezentacija</vt:lpstr>
      <vt:lpstr>Brojevni sustav</vt:lpstr>
      <vt:lpstr>PowerPoint prezentacija</vt:lpstr>
      <vt:lpstr>BAZA BROJEVNOG SUSTAVA</vt:lpstr>
      <vt:lpstr>zadatak:</vt:lpstr>
      <vt:lpstr>potencija</vt:lpstr>
      <vt:lpstr>POLOŽAJNI BROJEVNI SUSTAVI</vt:lpstr>
      <vt:lpstr>zadatak: </vt:lpstr>
      <vt:lpstr>pitanja za ponavljanje</vt:lpstr>
      <vt:lpstr>BINARNI I DEKADSKI BROJEVNI SUSTAV</vt:lpstr>
      <vt:lpstr>PRETVORBA IZ BINARNOG U DEKADSKI</vt:lpstr>
      <vt:lpstr>PRETVORBA IZ BINARNOG U DEKADSKI</vt:lpstr>
      <vt:lpstr>PRETVORBA IZ DEKADSKOG U BINARNI</vt:lpstr>
      <vt:lpstr>PRETVORBA IZ DEKADSKOG U BINARNI</vt:lpstr>
      <vt:lpstr>ZADATAK ZA „SUSJEDA”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BROJEVNI SUSTAVI</dc:title>
  <dc:creator>Matea Zver</dc:creator>
  <cp:lastModifiedBy>Učenik</cp:lastModifiedBy>
  <cp:revision>17</cp:revision>
  <dcterms:created xsi:type="dcterms:W3CDTF">2023-09-25T08:00:57Z</dcterms:created>
  <dcterms:modified xsi:type="dcterms:W3CDTF">2024-03-08T10:39:14Z</dcterms:modified>
</cp:coreProperties>
</file>