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4"/>
  </p:sldMasterIdLst>
  <p:sldIdLst>
    <p:sldId id="256" r:id="rId5"/>
    <p:sldId id="257" r:id="rId6"/>
    <p:sldId id="258" r:id="rId7"/>
    <p:sldId id="259" r:id="rId8"/>
    <p:sldId id="260" r:id="rId9"/>
    <p:sldId id="282" r:id="rId10"/>
    <p:sldId id="261" r:id="rId11"/>
    <p:sldId id="263" r:id="rId12"/>
    <p:sldId id="283" r:id="rId13"/>
    <p:sldId id="284" r:id="rId14"/>
    <p:sldId id="285" r:id="rId15"/>
    <p:sldId id="286" r:id="rId16"/>
    <p:sldId id="271" r:id="rId17"/>
    <p:sldId id="273" r:id="rId18"/>
    <p:sldId id="275" r:id="rId19"/>
    <p:sldId id="278" r:id="rId20"/>
    <p:sldId id="279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9CE16-3065-43B9-B836-0EC3E80EF1F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1F2089-986C-42F6-85B5-56DA8157E9CA}">
      <dgm:prSet custT="1"/>
      <dgm:spPr/>
      <dgm:t>
        <a:bodyPr/>
        <a:lstStyle/>
        <a:p>
          <a:r>
            <a:rPr lang="hr-H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BJELANČEVINE</a:t>
          </a:r>
          <a:endParaRPr lang="en-US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8FB590-DA98-4939-A2D9-FEF13A3BF7F0}" type="parTrans" cxnId="{2B1099AE-BCEE-4F54-9E32-50478BD44238}">
      <dgm:prSet/>
      <dgm:spPr/>
      <dgm:t>
        <a:bodyPr/>
        <a:lstStyle/>
        <a:p>
          <a:endParaRPr lang="en-US"/>
        </a:p>
      </dgm:t>
    </dgm:pt>
    <dgm:pt modelId="{7CC6B31D-6044-4ED2-AF8A-79D777153589}" type="sibTrans" cxnId="{2B1099AE-BCEE-4F54-9E32-50478BD44238}">
      <dgm:prSet/>
      <dgm:spPr/>
      <dgm:t>
        <a:bodyPr/>
        <a:lstStyle/>
        <a:p>
          <a:endParaRPr lang="en-US"/>
        </a:p>
      </dgm:t>
    </dgm:pt>
    <dgm:pt modelId="{4EA82278-F928-4083-BFD9-1695F67F8320}">
      <dgm:prSet custT="1"/>
      <dgm:spPr/>
      <dgm:t>
        <a:bodyPr/>
        <a:lstStyle/>
        <a:p>
          <a:r>
            <a:rPr lang="hr-HR" sz="2400" dirty="0"/>
            <a:t>sadržaj bjelančevina u brašnu je od 9 – 15%</a:t>
          </a:r>
          <a:endParaRPr lang="en-US" sz="2400" dirty="0"/>
        </a:p>
      </dgm:t>
    </dgm:pt>
    <dgm:pt modelId="{1CECB7E8-31F9-44B4-956A-1D21817F4B4B}" type="parTrans" cxnId="{5B9A9B0F-BE93-429C-B09A-DC52A15A51F9}">
      <dgm:prSet/>
      <dgm:spPr/>
      <dgm:t>
        <a:bodyPr/>
        <a:lstStyle/>
        <a:p>
          <a:endParaRPr lang="en-US"/>
        </a:p>
      </dgm:t>
    </dgm:pt>
    <dgm:pt modelId="{AAD93714-87B7-49A4-842D-FFFDCF551892}" type="sibTrans" cxnId="{5B9A9B0F-BE93-429C-B09A-DC52A15A51F9}">
      <dgm:prSet/>
      <dgm:spPr/>
      <dgm:t>
        <a:bodyPr/>
        <a:lstStyle/>
        <a:p>
          <a:endParaRPr lang="en-US"/>
        </a:p>
      </dgm:t>
    </dgm:pt>
    <dgm:pt modelId="{477C1910-4D17-446B-B0CB-6AED814AD801}">
      <dgm:prSet custT="1"/>
      <dgm:spPr/>
      <dgm:t>
        <a:bodyPr/>
        <a:lstStyle/>
        <a:p>
          <a:r>
            <a:rPr lang="hr-HR" sz="2400" dirty="0"/>
            <a:t>u brašnu se nalaze jednostavne i složene bjelančevine</a:t>
          </a:r>
          <a:endParaRPr lang="en-US" sz="2400" dirty="0"/>
        </a:p>
      </dgm:t>
    </dgm:pt>
    <dgm:pt modelId="{5CA9C9F2-54CD-4CE1-B4EA-7DE0FFB7CD09}" type="parTrans" cxnId="{BFC3345C-8787-4129-BC9F-9D557B6A13BA}">
      <dgm:prSet/>
      <dgm:spPr/>
      <dgm:t>
        <a:bodyPr/>
        <a:lstStyle/>
        <a:p>
          <a:endParaRPr lang="en-US"/>
        </a:p>
      </dgm:t>
    </dgm:pt>
    <dgm:pt modelId="{4ADDA9F1-56C6-4F27-9706-BDD6D3885390}" type="sibTrans" cxnId="{BFC3345C-8787-4129-BC9F-9D557B6A13BA}">
      <dgm:prSet/>
      <dgm:spPr/>
      <dgm:t>
        <a:bodyPr/>
        <a:lstStyle/>
        <a:p>
          <a:endParaRPr lang="en-US"/>
        </a:p>
      </dgm:t>
    </dgm:pt>
    <dgm:pt modelId="{76FC7301-D985-4C33-8C68-8A26793DE443}" type="pres">
      <dgm:prSet presAssocID="{66A9CE16-3065-43B9-B836-0EC3E80EF1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BB54CC-1506-44D5-A5A6-31B77EA6032C}" type="pres">
      <dgm:prSet presAssocID="{081F2089-986C-42F6-85B5-56DA8157E9CA}" presName="hierRoot1" presStyleCnt="0"/>
      <dgm:spPr/>
    </dgm:pt>
    <dgm:pt modelId="{43BCF954-5BF9-493D-9F96-C0988FF79DF7}" type="pres">
      <dgm:prSet presAssocID="{081F2089-986C-42F6-85B5-56DA8157E9CA}" presName="composite" presStyleCnt="0"/>
      <dgm:spPr/>
    </dgm:pt>
    <dgm:pt modelId="{F93729E4-D39E-40D3-B61A-07EF261D6F31}" type="pres">
      <dgm:prSet presAssocID="{081F2089-986C-42F6-85B5-56DA8157E9CA}" presName="background" presStyleLbl="node0" presStyleIdx="0" presStyleCnt="3"/>
      <dgm:spPr/>
    </dgm:pt>
    <dgm:pt modelId="{A3BE7EE3-5AA5-471C-9A82-C423E212E410}" type="pres">
      <dgm:prSet presAssocID="{081F2089-986C-42F6-85B5-56DA8157E9CA}" presName="text" presStyleLbl="fgAcc0" presStyleIdx="0" presStyleCnt="3" custScaleX="226626" custScaleY="99017" custLinFactX="100000" custLinFactY="-1866" custLinFactNeighborX="160917" custLinFactNeighborY="-100000">
        <dgm:presLayoutVars>
          <dgm:chPref val="3"/>
        </dgm:presLayoutVars>
      </dgm:prSet>
      <dgm:spPr/>
    </dgm:pt>
    <dgm:pt modelId="{FE14F696-92B1-4C11-ABA2-82836FB0BF30}" type="pres">
      <dgm:prSet presAssocID="{081F2089-986C-42F6-85B5-56DA8157E9CA}" presName="hierChild2" presStyleCnt="0"/>
      <dgm:spPr/>
    </dgm:pt>
    <dgm:pt modelId="{C2CCD50E-C9FE-40E1-9FCA-EF0EA29506AD}" type="pres">
      <dgm:prSet presAssocID="{4EA82278-F928-4083-BFD9-1695F67F8320}" presName="hierRoot1" presStyleCnt="0"/>
      <dgm:spPr/>
    </dgm:pt>
    <dgm:pt modelId="{FDDC814F-0458-40AA-A391-1A74990C997C}" type="pres">
      <dgm:prSet presAssocID="{4EA82278-F928-4083-BFD9-1695F67F8320}" presName="composite" presStyleCnt="0"/>
      <dgm:spPr/>
    </dgm:pt>
    <dgm:pt modelId="{7DC174A1-72D6-4295-A76B-3D22440D0610}" type="pres">
      <dgm:prSet presAssocID="{4EA82278-F928-4083-BFD9-1695F67F8320}" presName="background" presStyleLbl="node0" presStyleIdx="1" presStyleCnt="3"/>
      <dgm:spPr/>
    </dgm:pt>
    <dgm:pt modelId="{271EDF21-83D1-4CD2-A2F3-BEC193F2A430}" type="pres">
      <dgm:prSet presAssocID="{4EA82278-F928-4083-BFD9-1695F67F8320}" presName="text" presStyleLbl="fgAcc0" presStyleIdx="1" presStyleCnt="3" custAng="10800000" custFlipVert="1" custScaleX="222660" custScaleY="237807" custLinFactX="-63637" custLinFactNeighborX="-100000" custLinFactNeighborY="64526">
        <dgm:presLayoutVars>
          <dgm:chPref val="3"/>
        </dgm:presLayoutVars>
      </dgm:prSet>
      <dgm:spPr/>
    </dgm:pt>
    <dgm:pt modelId="{3DE68738-C3CB-40BC-98E0-9E85C5E8D95E}" type="pres">
      <dgm:prSet presAssocID="{4EA82278-F928-4083-BFD9-1695F67F8320}" presName="hierChild2" presStyleCnt="0"/>
      <dgm:spPr/>
    </dgm:pt>
    <dgm:pt modelId="{8D782FDC-8616-4327-A256-CBE7C59CE638}" type="pres">
      <dgm:prSet presAssocID="{477C1910-4D17-446B-B0CB-6AED814AD801}" presName="hierRoot1" presStyleCnt="0"/>
      <dgm:spPr/>
    </dgm:pt>
    <dgm:pt modelId="{4956A453-837B-4796-A857-B1DC0DC7312A}" type="pres">
      <dgm:prSet presAssocID="{477C1910-4D17-446B-B0CB-6AED814AD801}" presName="composite" presStyleCnt="0"/>
      <dgm:spPr/>
    </dgm:pt>
    <dgm:pt modelId="{1D4389F7-5F8D-47C5-9200-7CB391DB2E00}" type="pres">
      <dgm:prSet presAssocID="{477C1910-4D17-446B-B0CB-6AED814AD801}" presName="background" presStyleLbl="node0" presStyleIdx="2" presStyleCnt="3"/>
      <dgm:spPr/>
    </dgm:pt>
    <dgm:pt modelId="{000CECBE-6DB2-4753-A62C-5813EDE8CC67}" type="pres">
      <dgm:prSet presAssocID="{477C1910-4D17-446B-B0CB-6AED814AD801}" presName="text" presStyleLbl="fgAcc0" presStyleIdx="2" presStyleCnt="3" custScaleX="198978" custScaleY="176401" custLinFactNeighborX="-34937" custLinFactNeighborY="76791">
        <dgm:presLayoutVars>
          <dgm:chPref val="3"/>
        </dgm:presLayoutVars>
      </dgm:prSet>
      <dgm:spPr/>
    </dgm:pt>
    <dgm:pt modelId="{C56D9E19-D47E-484B-9607-8541DFA6CB3C}" type="pres">
      <dgm:prSet presAssocID="{477C1910-4D17-446B-B0CB-6AED814AD801}" presName="hierChild2" presStyleCnt="0"/>
      <dgm:spPr/>
    </dgm:pt>
  </dgm:ptLst>
  <dgm:cxnLst>
    <dgm:cxn modelId="{5855E706-52FE-49C9-9CD9-E0DBC880F489}" type="presOf" srcId="{66A9CE16-3065-43B9-B836-0EC3E80EF1FB}" destId="{76FC7301-D985-4C33-8C68-8A26793DE443}" srcOrd="0" destOrd="0" presId="urn:microsoft.com/office/officeart/2005/8/layout/hierarchy1"/>
    <dgm:cxn modelId="{5B9A9B0F-BE93-429C-B09A-DC52A15A51F9}" srcId="{66A9CE16-3065-43B9-B836-0EC3E80EF1FB}" destId="{4EA82278-F928-4083-BFD9-1695F67F8320}" srcOrd="1" destOrd="0" parTransId="{1CECB7E8-31F9-44B4-956A-1D21817F4B4B}" sibTransId="{AAD93714-87B7-49A4-842D-FFFDCF551892}"/>
    <dgm:cxn modelId="{BFC3345C-8787-4129-BC9F-9D557B6A13BA}" srcId="{66A9CE16-3065-43B9-B836-0EC3E80EF1FB}" destId="{477C1910-4D17-446B-B0CB-6AED814AD801}" srcOrd="2" destOrd="0" parTransId="{5CA9C9F2-54CD-4CE1-B4EA-7DE0FFB7CD09}" sibTransId="{4ADDA9F1-56C6-4F27-9706-BDD6D3885390}"/>
    <dgm:cxn modelId="{ED21614E-4BC7-43F0-A0B9-7A93BFAFECC0}" type="presOf" srcId="{477C1910-4D17-446B-B0CB-6AED814AD801}" destId="{000CECBE-6DB2-4753-A62C-5813EDE8CC67}" srcOrd="0" destOrd="0" presId="urn:microsoft.com/office/officeart/2005/8/layout/hierarchy1"/>
    <dgm:cxn modelId="{E1F22D7B-6A03-480E-8EBB-A0E96F95A9E5}" type="presOf" srcId="{081F2089-986C-42F6-85B5-56DA8157E9CA}" destId="{A3BE7EE3-5AA5-471C-9A82-C423E212E410}" srcOrd="0" destOrd="0" presId="urn:microsoft.com/office/officeart/2005/8/layout/hierarchy1"/>
    <dgm:cxn modelId="{2B1099AE-BCEE-4F54-9E32-50478BD44238}" srcId="{66A9CE16-3065-43B9-B836-0EC3E80EF1FB}" destId="{081F2089-986C-42F6-85B5-56DA8157E9CA}" srcOrd="0" destOrd="0" parTransId="{ED8FB590-DA98-4939-A2D9-FEF13A3BF7F0}" sibTransId="{7CC6B31D-6044-4ED2-AF8A-79D777153589}"/>
    <dgm:cxn modelId="{69EBB4B7-01C5-4FE4-B3B0-ECF26AE5DFB1}" type="presOf" srcId="{4EA82278-F928-4083-BFD9-1695F67F8320}" destId="{271EDF21-83D1-4CD2-A2F3-BEC193F2A430}" srcOrd="0" destOrd="0" presId="urn:microsoft.com/office/officeart/2005/8/layout/hierarchy1"/>
    <dgm:cxn modelId="{113D8C53-09AB-48F6-A49E-75FFDD2AE896}" type="presParOf" srcId="{76FC7301-D985-4C33-8C68-8A26793DE443}" destId="{3DBB54CC-1506-44D5-A5A6-31B77EA6032C}" srcOrd="0" destOrd="0" presId="urn:microsoft.com/office/officeart/2005/8/layout/hierarchy1"/>
    <dgm:cxn modelId="{F9F82775-6997-408C-869B-9E29F1C649CD}" type="presParOf" srcId="{3DBB54CC-1506-44D5-A5A6-31B77EA6032C}" destId="{43BCF954-5BF9-493D-9F96-C0988FF79DF7}" srcOrd="0" destOrd="0" presId="urn:microsoft.com/office/officeart/2005/8/layout/hierarchy1"/>
    <dgm:cxn modelId="{38793DDB-289A-44BD-8BED-9755282FD2CE}" type="presParOf" srcId="{43BCF954-5BF9-493D-9F96-C0988FF79DF7}" destId="{F93729E4-D39E-40D3-B61A-07EF261D6F31}" srcOrd="0" destOrd="0" presId="urn:microsoft.com/office/officeart/2005/8/layout/hierarchy1"/>
    <dgm:cxn modelId="{B8F2D93F-1A63-4006-9B83-56ED13F3AB36}" type="presParOf" srcId="{43BCF954-5BF9-493D-9F96-C0988FF79DF7}" destId="{A3BE7EE3-5AA5-471C-9A82-C423E212E410}" srcOrd="1" destOrd="0" presId="urn:microsoft.com/office/officeart/2005/8/layout/hierarchy1"/>
    <dgm:cxn modelId="{17D9C043-4168-453F-B179-AA76ACD6CD78}" type="presParOf" srcId="{3DBB54CC-1506-44D5-A5A6-31B77EA6032C}" destId="{FE14F696-92B1-4C11-ABA2-82836FB0BF30}" srcOrd="1" destOrd="0" presId="urn:microsoft.com/office/officeart/2005/8/layout/hierarchy1"/>
    <dgm:cxn modelId="{D11C99F9-57E5-4A49-A389-BC2C47F38948}" type="presParOf" srcId="{76FC7301-D985-4C33-8C68-8A26793DE443}" destId="{C2CCD50E-C9FE-40E1-9FCA-EF0EA29506AD}" srcOrd="1" destOrd="0" presId="urn:microsoft.com/office/officeart/2005/8/layout/hierarchy1"/>
    <dgm:cxn modelId="{7405E4D7-EBA4-44DB-B467-E23C9D440318}" type="presParOf" srcId="{C2CCD50E-C9FE-40E1-9FCA-EF0EA29506AD}" destId="{FDDC814F-0458-40AA-A391-1A74990C997C}" srcOrd="0" destOrd="0" presId="urn:microsoft.com/office/officeart/2005/8/layout/hierarchy1"/>
    <dgm:cxn modelId="{15719862-EBD1-46FE-88DB-46CE4CC17E3E}" type="presParOf" srcId="{FDDC814F-0458-40AA-A391-1A74990C997C}" destId="{7DC174A1-72D6-4295-A76B-3D22440D0610}" srcOrd="0" destOrd="0" presId="urn:microsoft.com/office/officeart/2005/8/layout/hierarchy1"/>
    <dgm:cxn modelId="{F410BAC9-F53F-4BE2-8EB6-6102FD030740}" type="presParOf" srcId="{FDDC814F-0458-40AA-A391-1A74990C997C}" destId="{271EDF21-83D1-4CD2-A2F3-BEC193F2A430}" srcOrd="1" destOrd="0" presId="urn:microsoft.com/office/officeart/2005/8/layout/hierarchy1"/>
    <dgm:cxn modelId="{406527AA-8404-4652-9F88-ADB20F762D4F}" type="presParOf" srcId="{C2CCD50E-C9FE-40E1-9FCA-EF0EA29506AD}" destId="{3DE68738-C3CB-40BC-98E0-9E85C5E8D95E}" srcOrd="1" destOrd="0" presId="urn:microsoft.com/office/officeart/2005/8/layout/hierarchy1"/>
    <dgm:cxn modelId="{A7CF8EB2-D1BB-4866-BB4E-4050E04360C2}" type="presParOf" srcId="{76FC7301-D985-4C33-8C68-8A26793DE443}" destId="{8D782FDC-8616-4327-A256-CBE7C59CE638}" srcOrd="2" destOrd="0" presId="urn:microsoft.com/office/officeart/2005/8/layout/hierarchy1"/>
    <dgm:cxn modelId="{CEE1F32A-DCCC-4A70-AB1F-6DEB22F8552F}" type="presParOf" srcId="{8D782FDC-8616-4327-A256-CBE7C59CE638}" destId="{4956A453-837B-4796-A857-B1DC0DC7312A}" srcOrd="0" destOrd="0" presId="urn:microsoft.com/office/officeart/2005/8/layout/hierarchy1"/>
    <dgm:cxn modelId="{138ED1E1-7692-4511-8054-EEE01A252FBE}" type="presParOf" srcId="{4956A453-837B-4796-A857-B1DC0DC7312A}" destId="{1D4389F7-5F8D-47C5-9200-7CB391DB2E00}" srcOrd="0" destOrd="0" presId="urn:microsoft.com/office/officeart/2005/8/layout/hierarchy1"/>
    <dgm:cxn modelId="{5E602E2A-8A5A-4601-B8DD-7D6E826BE80B}" type="presParOf" srcId="{4956A453-837B-4796-A857-B1DC0DC7312A}" destId="{000CECBE-6DB2-4753-A62C-5813EDE8CC67}" srcOrd="1" destOrd="0" presId="urn:microsoft.com/office/officeart/2005/8/layout/hierarchy1"/>
    <dgm:cxn modelId="{27ED97CA-EF40-4F32-BE03-7C12421ADD1C}" type="presParOf" srcId="{8D782FDC-8616-4327-A256-CBE7C59CE638}" destId="{C56D9E19-D47E-484B-9607-8541DFA6CB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96364-4A94-4CB9-9333-B84FE6AF46E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2CB39-4440-42DC-BB79-B3A9E1C72EFA}">
      <dgm:prSet custT="1"/>
      <dgm:spPr/>
      <dgm:t>
        <a:bodyPr/>
        <a:lstStyle/>
        <a:p>
          <a:r>
            <a:rPr lang="hr-HR" sz="2400" dirty="0"/>
            <a:t>u brašnu se nalazi se u obliku škrobnih zrnaca koje se mogu vidjeti samo mikroskopom</a:t>
          </a:r>
          <a:endParaRPr lang="en-US" sz="2400" dirty="0"/>
        </a:p>
      </dgm:t>
    </dgm:pt>
    <dgm:pt modelId="{E59419B9-14D1-47D4-AB8E-83CB7701BF7F}" type="parTrans" cxnId="{3AC96658-B1C1-4452-9DDB-6BD20D8AD820}">
      <dgm:prSet/>
      <dgm:spPr/>
      <dgm:t>
        <a:bodyPr/>
        <a:lstStyle/>
        <a:p>
          <a:endParaRPr lang="en-US"/>
        </a:p>
      </dgm:t>
    </dgm:pt>
    <dgm:pt modelId="{41D3BECF-DE1B-4692-9442-B2F438EF831F}" type="sibTrans" cxnId="{3AC96658-B1C1-4452-9DDB-6BD20D8AD820}">
      <dgm:prSet/>
      <dgm:spPr/>
      <dgm:t>
        <a:bodyPr/>
        <a:lstStyle/>
        <a:p>
          <a:endParaRPr lang="en-US"/>
        </a:p>
      </dgm:t>
    </dgm:pt>
    <dgm:pt modelId="{08E588A3-C1C4-4EFE-88B7-C3C92EDDC599}">
      <dgm:prSet custT="1"/>
      <dgm:spPr/>
      <dgm:t>
        <a:bodyPr/>
        <a:lstStyle/>
        <a:p>
          <a:r>
            <a:rPr lang="hr-HR" sz="2400" dirty="0"/>
            <a:t>potječe iz brašnastog dijela zrna odnosno </a:t>
          </a:r>
          <a:r>
            <a:rPr lang="hr-HR" sz="2400" dirty="0" err="1"/>
            <a:t>endosperma</a:t>
          </a:r>
          <a:r>
            <a:rPr lang="hr-HR" sz="2400" dirty="0"/>
            <a:t> </a:t>
          </a:r>
          <a:endParaRPr lang="en-US" sz="2400" dirty="0"/>
        </a:p>
      </dgm:t>
    </dgm:pt>
    <dgm:pt modelId="{7AB6547F-3C29-4A4D-AA98-A3DBCCDA6771}" type="parTrans" cxnId="{950B2EB5-EC06-4537-BCC0-171D0E4C78B3}">
      <dgm:prSet/>
      <dgm:spPr/>
      <dgm:t>
        <a:bodyPr/>
        <a:lstStyle/>
        <a:p>
          <a:endParaRPr lang="en-US"/>
        </a:p>
      </dgm:t>
    </dgm:pt>
    <dgm:pt modelId="{C5680949-827C-4B1A-AC2B-065334D234DB}" type="sibTrans" cxnId="{950B2EB5-EC06-4537-BCC0-171D0E4C78B3}">
      <dgm:prSet/>
      <dgm:spPr/>
      <dgm:t>
        <a:bodyPr/>
        <a:lstStyle/>
        <a:p>
          <a:endParaRPr lang="en-US"/>
        </a:p>
      </dgm:t>
    </dgm:pt>
    <dgm:pt modelId="{BBD4C090-375F-4C86-B46F-FFEC82539851}">
      <dgm:prSet custT="1"/>
      <dgm:spPr/>
      <dgm:t>
        <a:bodyPr/>
        <a:lstStyle/>
        <a:p>
          <a:r>
            <a:rPr lang="hr-HR" sz="2400" dirty="0"/>
            <a:t>u jezgri zrna stvarao se procesom fotosinteze , postepeno u slojevima </a:t>
          </a:r>
          <a:endParaRPr lang="en-US" sz="2400" dirty="0"/>
        </a:p>
      </dgm:t>
    </dgm:pt>
    <dgm:pt modelId="{6FA75D17-ECCE-4FAA-AD38-413AA92E47B9}" type="parTrans" cxnId="{257411A6-4AC3-4286-9196-EF6A53E32B89}">
      <dgm:prSet/>
      <dgm:spPr/>
      <dgm:t>
        <a:bodyPr/>
        <a:lstStyle/>
        <a:p>
          <a:endParaRPr lang="en-US"/>
        </a:p>
      </dgm:t>
    </dgm:pt>
    <dgm:pt modelId="{93403C7D-03BF-435C-A729-406E565285FD}" type="sibTrans" cxnId="{257411A6-4AC3-4286-9196-EF6A53E32B89}">
      <dgm:prSet/>
      <dgm:spPr/>
      <dgm:t>
        <a:bodyPr/>
        <a:lstStyle/>
        <a:p>
          <a:endParaRPr lang="en-US"/>
        </a:p>
      </dgm:t>
    </dgm:pt>
    <dgm:pt modelId="{39524FA9-2242-4411-8EE9-3D6EFFDB561C}" type="pres">
      <dgm:prSet presAssocID="{11E96364-4A94-4CB9-9333-B84FE6AF46E6}" presName="diagram" presStyleCnt="0">
        <dgm:presLayoutVars>
          <dgm:dir/>
          <dgm:resizeHandles val="exact"/>
        </dgm:presLayoutVars>
      </dgm:prSet>
      <dgm:spPr/>
    </dgm:pt>
    <dgm:pt modelId="{30831A98-4238-474B-A507-A53299C72599}" type="pres">
      <dgm:prSet presAssocID="{6D62CB39-4440-42DC-BB79-B3A9E1C72EFA}" presName="node" presStyleLbl="node1" presStyleIdx="0" presStyleCnt="3" custScaleX="127536" custScaleY="162974">
        <dgm:presLayoutVars>
          <dgm:bulletEnabled val="1"/>
        </dgm:presLayoutVars>
      </dgm:prSet>
      <dgm:spPr/>
    </dgm:pt>
    <dgm:pt modelId="{5CE6DCA8-074E-459F-B877-BBE97900FBF4}" type="pres">
      <dgm:prSet presAssocID="{41D3BECF-DE1B-4692-9442-B2F438EF831F}" presName="sibTrans" presStyleLbl="sibTrans2D1" presStyleIdx="0" presStyleCnt="2"/>
      <dgm:spPr/>
    </dgm:pt>
    <dgm:pt modelId="{97276DCF-6E82-4398-B7AB-C07B5027B0EB}" type="pres">
      <dgm:prSet presAssocID="{41D3BECF-DE1B-4692-9442-B2F438EF831F}" presName="connectorText" presStyleLbl="sibTrans2D1" presStyleIdx="0" presStyleCnt="2"/>
      <dgm:spPr/>
    </dgm:pt>
    <dgm:pt modelId="{315F0587-CC9C-4EF0-BC0B-2E660F238C66}" type="pres">
      <dgm:prSet presAssocID="{08E588A3-C1C4-4EFE-88B7-C3C92EDDC599}" presName="node" presStyleLbl="node1" presStyleIdx="1" presStyleCnt="3" custScaleX="129121" custScaleY="145671">
        <dgm:presLayoutVars>
          <dgm:bulletEnabled val="1"/>
        </dgm:presLayoutVars>
      </dgm:prSet>
      <dgm:spPr/>
    </dgm:pt>
    <dgm:pt modelId="{98C24034-BBF6-4A6C-A652-CDC2DF27B516}" type="pres">
      <dgm:prSet presAssocID="{C5680949-827C-4B1A-AC2B-065334D234DB}" presName="sibTrans" presStyleLbl="sibTrans2D1" presStyleIdx="1" presStyleCnt="2"/>
      <dgm:spPr/>
    </dgm:pt>
    <dgm:pt modelId="{38991A15-64D3-4F41-82C1-8CDCB6CDD1A6}" type="pres">
      <dgm:prSet presAssocID="{C5680949-827C-4B1A-AC2B-065334D234DB}" presName="connectorText" presStyleLbl="sibTrans2D1" presStyleIdx="1" presStyleCnt="2"/>
      <dgm:spPr/>
    </dgm:pt>
    <dgm:pt modelId="{9E37E4A1-A979-4838-95F5-230EA63E0A6C}" type="pres">
      <dgm:prSet presAssocID="{BBD4C090-375F-4C86-B46F-FFEC82539851}" presName="node" presStyleLbl="node1" presStyleIdx="2" presStyleCnt="3" custScaleX="172202" custScaleY="148132" custLinFactNeighborX="11745" custLinFactNeighborY="-4539">
        <dgm:presLayoutVars>
          <dgm:bulletEnabled val="1"/>
        </dgm:presLayoutVars>
      </dgm:prSet>
      <dgm:spPr/>
    </dgm:pt>
  </dgm:ptLst>
  <dgm:cxnLst>
    <dgm:cxn modelId="{D3848565-6CB5-4A89-B6EA-C5C66E2E7066}" type="presOf" srcId="{C5680949-827C-4B1A-AC2B-065334D234DB}" destId="{98C24034-BBF6-4A6C-A652-CDC2DF27B516}" srcOrd="0" destOrd="0" presId="urn:microsoft.com/office/officeart/2005/8/layout/process5"/>
    <dgm:cxn modelId="{270C8F49-356C-471E-91A8-52BA5766512A}" type="presOf" srcId="{BBD4C090-375F-4C86-B46F-FFEC82539851}" destId="{9E37E4A1-A979-4838-95F5-230EA63E0A6C}" srcOrd="0" destOrd="0" presId="urn:microsoft.com/office/officeart/2005/8/layout/process5"/>
    <dgm:cxn modelId="{F9077C6D-B0D5-4B51-9093-A1A16E463DE0}" type="presOf" srcId="{11E96364-4A94-4CB9-9333-B84FE6AF46E6}" destId="{39524FA9-2242-4411-8EE9-3D6EFFDB561C}" srcOrd="0" destOrd="0" presId="urn:microsoft.com/office/officeart/2005/8/layout/process5"/>
    <dgm:cxn modelId="{3AC96658-B1C1-4452-9DDB-6BD20D8AD820}" srcId="{11E96364-4A94-4CB9-9333-B84FE6AF46E6}" destId="{6D62CB39-4440-42DC-BB79-B3A9E1C72EFA}" srcOrd="0" destOrd="0" parTransId="{E59419B9-14D1-47D4-AB8E-83CB7701BF7F}" sibTransId="{41D3BECF-DE1B-4692-9442-B2F438EF831F}"/>
    <dgm:cxn modelId="{7F4B9581-66DD-4343-ABF7-48AF02B4A307}" type="presOf" srcId="{41D3BECF-DE1B-4692-9442-B2F438EF831F}" destId="{97276DCF-6E82-4398-B7AB-C07B5027B0EB}" srcOrd="1" destOrd="0" presId="urn:microsoft.com/office/officeart/2005/8/layout/process5"/>
    <dgm:cxn modelId="{A5D6FD97-1894-4DF0-BA9D-D4FB575EDE73}" type="presOf" srcId="{6D62CB39-4440-42DC-BB79-B3A9E1C72EFA}" destId="{30831A98-4238-474B-A507-A53299C72599}" srcOrd="0" destOrd="0" presId="urn:microsoft.com/office/officeart/2005/8/layout/process5"/>
    <dgm:cxn modelId="{257411A6-4AC3-4286-9196-EF6A53E32B89}" srcId="{11E96364-4A94-4CB9-9333-B84FE6AF46E6}" destId="{BBD4C090-375F-4C86-B46F-FFEC82539851}" srcOrd="2" destOrd="0" parTransId="{6FA75D17-ECCE-4FAA-AD38-413AA92E47B9}" sibTransId="{93403C7D-03BF-435C-A729-406E565285FD}"/>
    <dgm:cxn modelId="{943750A6-B24C-4FFA-8057-36ADB15092A7}" type="presOf" srcId="{08E588A3-C1C4-4EFE-88B7-C3C92EDDC599}" destId="{315F0587-CC9C-4EF0-BC0B-2E660F238C66}" srcOrd="0" destOrd="0" presId="urn:microsoft.com/office/officeart/2005/8/layout/process5"/>
    <dgm:cxn modelId="{950B2EB5-EC06-4537-BCC0-171D0E4C78B3}" srcId="{11E96364-4A94-4CB9-9333-B84FE6AF46E6}" destId="{08E588A3-C1C4-4EFE-88B7-C3C92EDDC599}" srcOrd="1" destOrd="0" parTransId="{7AB6547F-3C29-4A4D-AA98-A3DBCCDA6771}" sibTransId="{C5680949-827C-4B1A-AC2B-065334D234DB}"/>
    <dgm:cxn modelId="{615375C1-7A28-48F1-B7ED-0381326ECE0B}" type="presOf" srcId="{41D3BECF-DE1B-4692-9442-B2F438EF831F}" destId="{5CE6DCA8-074E-459F-B877-BBE97900FBF4}" srcOrd="0" destOrd="0" presId="urn:microsoft.com/office/officeart/2005/8/layout/process5"/>
    <dgm:cxn modelId="{A4CE02EC-9ECD-4F4E-8F46-852A2DBA9C0C}" type="presOf" srcId="{C5680949-827C-4B1A-AC2B-065334D234DB}" destId="{38991A15-64D3-4F41-82C1-8CDCB6CDD1A6}" srcOrd="1" destOrd="0" presId="urn:microsoft.com/office/officeart/2005/8/layout/process5"/>
    <dgm:cxn modelId="{E78D151A-52A5-4DD4-A670-1E32EE98E52F}" type="presParOf" srcId="{39524FA9-2242-4411-8EE9-3D6EFFDB561C}" destId="{30831A98-4238-474B-A507-A53299C72599}" srcOrd="0" destOrd="0" presId="urn:microsoft.com/office/officeart/2005/8/layout/process5"/>
    <dgm:cxn modelId="{F167630E-8B2E-4957-8F46-BF0650F90337}" type="presParOf" srcId="{39524FA9-2242-4411-8EE9-3D6EFFDB561C}" destId="{5CE6DCA8-074E-459F-B877-BBE97900FBF4}" srcOrd="1" destOrd="0" presId="urn:microsoft.com/office/officeart/2005/8/layout/process5"/>
    <dgm:cxn modelId="{42448B00-6CA2-403B-9980-2C4F27323BCE}" type="presParOf" srcId="{5CE6DCA8-074E-459F-B877-BBE97900FBF4}" destId="{97276DCF-6E82-4398-B7AB-C07B5027B0EB}" srcOrd="0" destOrd="0" presId="urn:microsoft.com/office/officeart/2005/8/layout/process5"/>
    <dgm:cxn modelId="{F6F99F5B-2436-4986-9F3C-0B1FD171C7AB}" type="presParOf" srcId="{39524FA9-2242-4411-8EE9-3D6EFFDB561C}" destId="{315F0587-CC9C-4EF0-BC0B-2E660F238C66}" srcOrd="2" destOrd="0" presId="urn:microsoft.com/office/officeart/2005/8/layout/process5"/>
    <dgm:cxn modelId="{FA1FA9B7-8780-42AD-8F28-09D0F8CB5E09}" type="presParOf" srcId="{39524FA9-2242-4411-8EE9-3D6EFFDB561C}" destId="{98C24034-BBF6-4A6C-A652-CDC2DF27B516}" srcOrd="3" destOrd="0" presId="urn:microsoft.com/office/officeart/2005/8/layout/process5"/>
    <dgm:cxn modelId="{179DAA0C-6DE8-4FD0-9AF5-736C996E81AC}" type="presParOf" srcId="{98C24034-BBF6-4A6C-A652-CDC2DF27B516}" destId="{38991A15-64D3-4F41-82C1-8CDCB6CDD1A6}" srcOrd="0" destOrd="0" presId="urn:microsoft.com/office/officeart/2005/8/layout/process5"/>
    <dgm:cxn modelId="{B543FC2F-51BB-48A0-8DAB-3F21064EAA40}" type="presParOf" srcId="{39524FA9-2242-4411-8EE9-3D6EFFDB561C}" destId="{9E37E4A1-A979-4838-95F5-230EA63E0A6C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363D1-83CA-4585-ADDB-9D3E67E951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A27047-3869-42FA-AF5C-56411FF12E0B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zagrijavanjem u vodi bubre , povećavaju svoj volumen za oko 30%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0C80B-B21D-42F9-9F6D-8BCBD0C3376B}" type="parTrans" cxnId="{9E6CDCCA-3C59-4338-BEFC-ED44E524A441}">
      <dgm:prSet/>
      <dgm:spPr/>
      <dgm:t>
        <a:bodyPr/>
        <a:lstStyle/>
        <a:p>
          <a:endParaRPr lang="en-US"/>
        </a:p>
      </dgm:t>
    </dgm:pt>
    <dgm:pt modelId="{C81319CC-E5AB-4636-B5CF-98BD6D5E789D}" type="sibTrans" cxnId="{9E6CDCCA-3C59-4338-BEFC-ED44E524A441}">
      <dgm:prSet/>
      <dgm:spPr/>
      <dgm:t>
        <a:bodyPr/>
        <a:lstStyle/>
        <a:p>
          <a:endParaRPr lang="en-US"/>
        </a:p>
      </dgm:t>
    </dgm:pt>
    <dgm:pt modelId="{4D7134F0-938E-4BF4-99ED-C3076DC4D4D4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pri temperaturi od 60 – 80˚c dolazi do pucanja vanjske opne zrna , sadržaj zrna se izlijeva i stvara se ljepljiva masa koja se naziva škrobni lijepak , a taj proces naziva se </a:t>
          </a:r>
          <a:r>
            <a:rPr lang="hr-H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klajsterizacija</a:t>
          </a:r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škroba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0B4F8-5306-469D-B623-522554898AAD}" type="parTrans" cxnId="{0A503251-FC6F-4200-9A69-7C1CF7AF1C8C}">
      <dgm:prSet/>
      <dgm:spPr/>
      <dgm:t>
        <a:bodyPr/>
        <a:lstStyle/>
        <a:p>
          <a:endParaRPr lang="en-US"/>
        </a:p>
      </dgm:t>
    </dgm:pt>
    <dgm:pt modelId="{7B7CC54C-87BE-4A56-9543-32F4FE165476}" type="sibTrans" cxnId="{0A503251-FC6F-4200-9A69-7C1CF7AF1C8C}">
      <dgm:prSet/>
      <dgm:spPr/>
      <dgm:t>
        <a:bodyPr/>
        <a:lstStyle/>
        <a:p>
          <a:endParaRPr lang="en-US"/>
        </a:p>
      </dgm:t>
    </dgm:pt>
    <dgm:pt modelId="{9980AE4A-625E-43ED-8365-A52F4EC71923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tim procesom dolazi i do aktiviranja enzima u brašnu , koji razgrađuju škrob na manje jedinice, koje organizam može iskoristiti , dok škrob , kao složeni ugljikohidrat ne može probaviti , nego ga mora prethodno razgraditi na jednostavnije spojeve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A732C-3BC4-4558-BF38-BA1BFDEA5164}" type="parTrans" cxnId="{5A4208CA-098E-4117-8CED-62D6B9B376FC}">
      <dgm:prSet/>
      <dgm:spPr/>
      <dgm:t>
        <a:bodyPr/>
        <a:lstStyle/>
        <a:p>
          <a:endParaRPr lang="en-US"/>
        </a:p>
      </dgm:t>
    </dgm:pt>
    <dgm:pt modelId="{A014E46B-9449-4F21-9E6A-9D7913441334}" type="sibTrans" cxnId="{5A4208CA-098E-4117-8CED-62D6B9B376FC}">
      <dgm:prSet/>
      <dgm:spPr/>
      <dgm:t>
        <a:bodyPr/>
        <a:lstStyle/>
        <a:p>
          <a:endParaRPr lang="en-US"/>
        </a:p>
      </dgm:t>
    </dgm:pt>
    <dgm:pt modelId="{9E73E23A-E93F-4886-BD65-A8D096D02ECD}" type="pres">
      <dgm:prSet presAssocID="{44A363D1-83CA-4585-ADDB-9D3E67E9515B}" presName="linear" presStyleCnt="0">
        <dgm:presLayoutVars>
          <dgm:animLvl val="lvl"/>
          <dgm:resizeHandles val="exact"/>
        </dgm:presLayoutVars>
      </dgm:prSet>
      <dgm:spPr/>
    </dgm:pt>
    <dgm:pt modelId="{8CFC6C4F-35D2-49A1-B662-281BC1E0234F}" type="pres">
      <dgm:prSet presAssocID="{EDA27047-3869-42FA-AF5C-56411FF12E0B}" presName="parentText" presStyleLbl="node1" presStyleIdx="0" presStyleCnt="3" custLinFactNeighborY="-20700">
        <dgm:presLayoutVars>
          <dgm:chMax val="0"/>
          <dgm:bulletEnabled val="1"/>
        </dgm:presLayoutVars>
      </dgm:prSet>
      <dgm:spPr/>
    </dgm:pt>
    <dgm:pt modelId="{D6D3BE9D-E278-4E87-ADE1-4B1A66AF5301}" type="pres">
      <dgm:prSet presAssocID="{C81319CC-E5AB-4636-B5CF-98BD6D5E789D}" presName="spacer" presStyleCnt="0"/>
      <dgm:spPr/>
    </dgm:pt>
    <dgm:pt modelId="{D3BCC6CB-D4C0-4E4A-85A4-48F2817B2D84}" type="pres">
      <dgm:prSet presAssocID="{4D7134F0-938E-4BF4-99ED-C3076DC4D4D4}" presName="parentText" presStyleLbl="node1" presStyleIdx="1" presStyleCnt="3" custLinFactY="4069" custLinFactNeighborX="-159" custLinFactNeighborY="100000">
        <dgm:presLayoutVars>
          <dgm:chMax val="0"/>
          <dgm:bulletEnabled val="1"/>
        </dgm:presLayoutVars>
      </dgm:prSet>
      <dgm:spPr/>
    </dgm:pt>
    <dgm:pt modelId="{32356FAD-6A8D-428F-95C9-9D992FAD615E}" type="pres">
      <dgm:prSet presAssocID="{7B7CC54C-87BE-4A56-9543-32F4FE165476}" presName="spacer" presStyleCnt="0"/>
      <dgm:spPr/>
    </dgm:pt>
    <dgm:pt modelId="{533B5776-E94D-4777-A1E7-86409EB4A651}" type="pres">
      <dgm:prSet presAssocID="{9980AE4A-625E-43ED-8365-A52F4EC71923}" presName="parentText" presStyleLbl="node1" presStyleIdx="2" presStyleCnt="3" custLinFactY="14511" custLinFactNeighborX="-478" custLinFactNeighborY="100000">
        <dgm:presLayoutVars>
          <dgm:chMax val="0"/>
          <dgm:bulletEnabled val="1"/>
        </dgm:presLayoutVars>
      </dgm:prSet>
      <dgm:spPr/>
    </dgm:pt>
  </dgm:ptLst>
  <dgm:cxnLst>
    <dgm:cxn modelId="{20678165-9A17-4496-A542-15771C004CD2}" type="presOf" srcId="{EDA27047-3869-42FA-AF5C-56411FF12E0B}" destId="{8CFC6C4F-35D2-49A1-B662-281BC1E0234F}" srcOrd="0" destOrd="0" presId="urn:microsoft.com/office/officeart/2005/8/layout/vList2"/>
    <dgm:cxn modelId="{FC454D47-B202-406E-9EA6-25342DDB2647}" type="presOf" srcId="{4D7134F0-938E-4BF4-99ED-C3076DC4D4D4}" destId="{D3BCC6CB-D4C0-4E4A-85A4-48F2817B2D84}" srcOrd="0" destOrd="0" presId="urn:microsoft.com/office/officeart/2005/8/layout/vList2"/>
    <dgm:cxn modelId="{0A503251-FC6F-4200-9A69-7C1CF7AF1C8C}" srcId="{44A363D1-83CA-4585-ADDB-9D3E67E9515B}" destId="{4D7134F0-938E-4BF4-99ED-C3076DC4D4D4}" srcOrd="1" destOrd="0" parTransId="{6E70B4F8-5306-469D-B623-522554898AAD}" sibTransId="{7B7CC54C-87BE-4A56-9543-32F4FE165476}"/>
    <dgm:cxn modelId="{5A4208CA-098E-4117-8CED-62D6B9B376FC}" srcId="{44A363D1-83CA-4585-ADDB-9D3E67E9515B}" destId="{9980AE4A-625E-43ED-8365-A52F4EC71923}" srcOrd="2" destOrd="0" parTransId="{906A732C-3BC4-4558-BF38-BA1BFDEA5164}" sibTransId="{A014E46B-9449-4F21-9E6A-9D7913441334}"/>
    <dgm:cxn modelId="{9E6CDCCA-3C59-4338-BEFC-ED44E524A441}" srcId="{44A363D1-83CA-4585-ADDB-9D3E67E9515B}" destId="{EDA27047-3869-42FA-AF5C-56411FF12E0B}" srcOrd="0" destOrd="0" parTransId="{B230C80B-B21D-42F9-9F6D-8BCBD0C3376B}" sibTransId="{C81319CC-E5AB-4636-B5CF-98BD6D5E789D}"/>
    <dgm:cxn modelId="{DC8A95D0-0AE1-4A35-8359-C227B0D35139}" type="presOf" srcId="{44A363D1-83CA-4585-ADDB-9D3E67E9515B}" destId="{9E73E23A-E93F-4886-BD65-A8D096D02ECD}" srcOrd="0" destOrd="0" presId="urn:microsoft.com/office/officeart/2005/8/layout/vList2"/>
    <dgm:cxn modelId="{1436F6E6-4EC0-4462-93DA-F3E30563E8B8}" type="presOf" srcId="{9980AE4A-625E-43ED-8365-A52F4EC71923}" destId="{533B5776-E94D-4777-A1E7-86409EB4A651}" srcOrd="0" destOrd="0" presId="urn:microsoft.com/office/officeart/2005/8/layout/vList2"/>
    <dgm:cxn modelId="{E74CEFB3-7B51-4CE0-9073-D7536CA08AF2}" type="presParOf" srcId="{9E73E23A-E93F-4886-BD65-A8D096D02ECD}" destId="{8CFC6C4F-35D2-49A1-B662-281BC1E0234F}" srcOrd="0" destOrd="0" presId="urn:microsoft.com/office/officeart/2005/8/layout/vList2"/>
    <dgm:cxn modelId="{16AC01C7-702A-438C-B1EC-A6FEBF04D4CA}" type="presParOf" srcId="{9E73E23A-E93F-4886-BD65-A8D096D02ECD}" destId="{D6D3BE9D-E278-4E87-ADE1-4B1A66AF5301}" srcOrd="1" destOrd="0" presId="urn:microsoft.com/office/officeart/2005/8/layout/vList2"/>
    <dgm:cxn modelId="{467FB787-E545-4991-A530-927B385B1D44}" type="presParOf" srcId="{9E73E23A-E93F-4886-BD65-A8D096D02ECD}" destId="{D3BCC6CB-D4C0-4E4A-85A4-48F2817B2D84}" srcOrd="2" destOrd="0" presId="urn:microsoft.com/office/officeart/2005/8/layout/vList2"/>
    <dgm:cxn modelId="{9FDC1055-4160-424A-9A9C-8757791448C1}" type="presParOf" srcId="{9E73E23A-E93F-4886-BD65-A8D096D02ECD}" destId="{32356FAD-6A8D-428F-95C9-9D992FAD615E}" srcOrd="3" destOrd="0" presId="urn:microsoft.com/office/officeart/2005/8/layout/vList2"/>
    <dgm:cxn modelId="{48BA7C6D-0D02-4B86-8DCC-5E1EA953479A}" type="presParOf" srcId="{9E73E23A-E93F-4886-BD65-A8D096D02ECD}" destId="{533B5776-E94D-4777-A1E7-86409EB4A6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862C0-376C-41ED-8E0C-E414637854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FC403-9D4E-45CF-92BC-1C7238EC467C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 brašnu su to soli elemenata kalija , kalcija, magnezija , fosfora, željeza i drugih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48C14-270D-4F07-AD79-FC1584A02F9D}" type="parTrans" cxnId="{D3423836-B86D-411B-A106-D6564B5FA692}">
      <dgm:prSet/>
      <dgm:spPr/>
      <dgm:t>
        <a:bodyPr/>
        <a:lstStyle/>
        <a:p>
          <a:endParaRPr lang="en-US"/>
        </a:p>
      </dgm:t>
    </dgm:pt>
    <dgm:pt modelId="{379A315B-D2AD-4409-8EDD-87E875A0392B}" type="sibTrans" cxnId="{D3423836-B86D-411B-A106-D6564B5FA692}">
      <dgm:prSet/>
      <dgm:spPr/>
      <dgm:t>
        <a:bodyPr/>
        <a:lstStyle/>
        <a:p>
          <a:endParaRPr lang="en-US"/>
        </a:p>
      </dgm:t>
    </dgm:pt>
    <dgm:pt modelId="{16A2CCA1-4C2B-46F1-8B89-AE150A6C00C6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sadržaj ovisi o sorti pšenice , klimatskim uvjetima tokom sazrijevanja kao i o tretiranju pšenice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C5E29-B925-41ED-9EBC-BACFD26CD705}" type="parTrans" cxnId="{EECFFFFB-BCC4-4324-98BD-CBCB1DB98535}">
      <dgm:prSet/>
      <dgm:spPr/>
      <dgm:t>
        <a:bodyPr/>
        <a:lstStyle/>
        <a:p>
          <a:endParaRPr lang="en-US"/>
        </a:p>
      </dgm:t>
    </dgm:pt>
    <dgm:pt modelId="{8326CDA2-A531-46F1-BDCE-4C1401F8BF49}" type="sibTrans" cxnId="{EECFFFFB-BCC4-4324-98BD-CBCB1DB98535}">
      <dgm:prSet/>
      <dgm:spPr/>
      <dgm:t>
        <a:bodyPr/>
        <a:lstStyle/>
        <a:p>
          <a:endParaRPr lang="en-US"/>
        </a:p>
      </dgm:t>
    </dgm:pt>
    <dgm:pt modelId="{531C502B-EEE8-4B7C-AB64-F7E608EF5A04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nalaze se u omotaču , </a:t>
          </a:r>
          <a:r>
            <a:rPr lang="hr-H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aleuronskom</a:t>
          </a:r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sloju , manje u jezgri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8F166-1C9E-4386-B7F3-A0C226DF33BB}" type="parTrans" cxnId="{377649D1-785F-4C52-BDAC-CD0DE1924BB7}">
      <dgm:prSet/>
      <dgm:spPr/>
      <dgm:t>
        <a:bodyPr/>
        <a:lstStyle/>
        <a:p>
          <a:endParaRPr lang="en-US"/>
        </a:p>
      </dgm:t>
    </dgm:pt>
    <dgm:pt modelId="{B266C2C0-5B5A-4064-9976-F783C74E9605}" type="sibTrans" cxnId="{377649D1-785F-4C52-BDAC-CD0DE1924BB7}">
      <dgm:prSet/>
      <dgm:spPr/>
      <dgm:t>
        <a:bodyPr/>
        <a:lstStyle/>
        <a:p>
          <a:endParaRPr lang="en-US"/>
        </a:p>
      </dgm:t>
    </dgm:pt>
    <dgm:pt modelId="{6E1EFB89-27B1-4320-B68D-52CB879B2FA1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sadržaj pepela u brašnu ovisi o stupnju </a:t>
          </a:r>
          <a:r>
            <a:rPr lang="hr-H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izmeljavanja</a:t>
          </a:r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pšenice i na temelju tog sadržaja određuje se tip brašna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4BE48-2ED4-4D61-A812-D4DD546D7B69}" type="parTrans" cxnId="{97C45035-1CE7-47B6-9F4E-6EC82E26BD2B}">
      <dgm:prSet/>
      <dgm:spPr/>
      <dgm:t>
        <a:bodyPr/>
        <a:lstStyle/>
        <a:p>
          <a:endParaRPr lang="en-US"/>
        </a:p>
      </dgm:t>
    </dgm:pt>
    <dgm:pt modelId="{9A255653-34B4-4132-9E54-DFF2D287A81A}" type="sibTrans" cxnId="{97C45035-1CE7-47B6-9F4E-6EC82E26BD2B}">
      <dgm:prSet/>
      <dgm:spPr/>
      <dgm:t>
        <a:bodyPr/>
        <a:lstStyle/>
        <a:p>
          <a:endParaRPr lang="en-US"/>
        </a:p>
      </dgm:t>
    </dgm:pt>
    <dgm:pt modelId="{D8DC8650-3996-48BD-ABAD-80CD878877E8}" type="pres">
      <dgm:prSet presAssocID="{B7F862C0-376C-41ED-8E0C-E414637854DB}" presName="linear" presStyleCnt="0">
        <dgm:presLayoutVars>
          <dgm:animLvl val="lvl"/>
          <dgm:resizeHandles val="exact"/>
        </dgm:presLayoutVars>
      </dgm:prSet>
      <dgm:spPr/>
    </dgm:pt>
    <dgm:pt modelId="{8FFAF193-D889-4C32-BED0-251B998C3991}" type="pres">
      <dgm:prSet presAssocID="{C82FC403-9D4E-45CF-92BC-1C7238EC46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C2267D-5D4B-49C3-BAEA-2BB12329DD88}" type="pres">
      <dgm:prSet presAssocID="{379A315B-D2AD-4409-8EDD-87E875A0392B}" presName="spacer" presStyleCnt="0"/>
      <dgm:spPr/>
    </dgm:pt>
    <dgm:pt modelId="{69E352A9-665B-4273-A141-88BF54164EEC}" type="pres">
      <dgm:prSet presAssocID="{16A2CCA1-4C2B-46F1-8B89-AE150A6C00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7D4F48-1C23-4AAA-BF68-67C5F06B5EAF}" type="pres">
      <dgm:prSet presAssocID="{8326CDA2-A531-46F1-BDCE-4C1401F8BF49}" presName="spacer" presStyleCnt="0"/>
      <dgm:spPr/>
    </dgm:pt>
    <dgm:pt modelId="{2CB90E11-8240-4DF7-ADFF-03445CC86B5F}" type="pres">
      <dgm:prSet presAssocID="{531C502B-EEE8-4B7C-AB64-F7E608EF5A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F73BF3-03AE-482B-ABBD-7A689AB29D52}" type="pres">
      <dgm:prSet presAssocID="{B266C2C0-5B5A-4064-9976-F783C74E9605}" presName="spacer" presStyleCnt="0"/>
      <dgm:spPr/>
    </dgm:pt>
    <dgm:pt modelId="{0751431C-EFF5-465F-B427-89CEA32109A8}" type="pres">
      <dgm:prSet presAssocID="{6E1EFB89-27B1-4320-B68D-52CB879B2FA1}" presName="parentText" presStyleLbl="node1" presStyleIdx="3" presStyleCnt="4" custLinFactY="3821" custLinFactNeighborX="1325" custLinFactNeighborY="100000">
        <dgm:presLayoutVars>
          <dgm:chMax val="0"/>
          <dgm:bulletEnabled val="1"/>
        </dgm:presLayoutVars>
      </dgm:prSet>
      <dgm:spPr/>
    </dgm:pt>
  </dgm:ptLst>
  <dgm:cxnLst>
    <dgm:cxn modelId="{012B382A-0A18-42BC-976B-FDB9D1826C16}" type="presOf" srcId="{6E1EFB89-27B1-4320-B68D-52CB879B2FA1}" destId="{0751431C-EFF5-465F-B427-89CEA32109A8}" srcOrd="0" destOrd="0" presId="urn:microsoft.com/office/officeart/2005/8/layout/vList2"/>
    <dgm:cxn modelId="{97C45035-1CE7-47B6-9F4E-6EC82E26BD2B}" srcId="{B7F862C0-376C-41ED-8E0C-E414637854DB}" destId="{6E1EFB89-27B1-4320-B68D-52CB879B2FA1}" srcOrd="3" destOrd="0" parTransId="{40D4BE48-2ED4-4D61-A812-D4DD546D7B69}" sibTransId="{9A255653-34B4-4132-9E54-DFF2D287A81A}"/>
    <dgm:cxn modelId="{D3423836-B86D-411B-A106-D6564B5FA692}" srcId="{B7F862C0-376C-41ED-8E0C-E414637854DB}" destId="{C82FC403-9D4E-45CF-92BC-1C7238EC467C}" srcOrd="0" destOrd="0" parTransId="{10F48C14-270D-4F07-AD79-FC1584A02F9D}" sibTransId="{379A315B-D2AD-4409-8EDD-87E875A0392B}"/>
    <dgm:cxn modelId="{F7AA0897-5452-4C0C-A8B7-057D1AD5C1D8}" type="presOf" srcId="{B7F862C0-376C-41ED-8E0C-E414637854DB}" destId="{D8DC8650-3996-48BD-ABAD-80CD878877E8}" srcOrd="0" destOrd="0" presId="urn:microsoft.com/office/officeart/2005/8/layout/vList2"/>
    <dgm:cxn modelId="{5176E1BE-E2E3-428B-9A5E-3B28AD077277}" type="presOf" srcId="{16A2CCA1-4C2B-46F1-8B89-AE150A6C00C6}" destId="{69E352A9-665B-4273-A141-88BF54164EEC}" srcOrd="0" destOrd="0" presId="urn:microsoft.com/office/officeart/2005/8/layout/vList2"/>
    <dgm:cxn modelId="{2544A4C8-1FFF-4C33-B102-FF5AE9DE910C}" type="presOf" srcId="{C82FC403-9D4E-45CF-92BC-1C7238EC467C}" destId="{8FFAF193-D889-4C32-BED0-251B998C3991}" srcOrd="0" destOrd="0" presId="urn:microsoft.com/office/officeart/2005/8/layout/vList2"/>
    <dgm:cxn modelId="{377649D1-785F-4C52-BDAC-CD0DE1924BB7}" srcId="{B7F862C0-376C-41ED-8E0C-E414637854DB}" destId="{531C502B-EEE8-4B7C-AB64-F7E608EF5A04}" srcOrd="2" destOrd="0" parTransId="{BC38F166-1C9E-4386-B7F3-A0C226DF33BB}" sibTransId="{B266C2C0-5B5A-4064-9976-F783C74E9605}"/>
    <dgm:cxn modelId="{5AE8FADE-2789-4043-B839-1541646F4CB9}" type="presOf" srcId="{531C502B-EEE8-4B7C-AB64-F7E608EF5A04}" destId="{2CB90E11-8240-4DF7-ADFF-03445CC86B5F}" srcOrd="0" destOrd="0" presId="urn:microsoft.com/office/officeart/2005/8/layout/vList2"/>
    <dgm:cxn modelId="{EECFFFFB-BCC4-4324-98BD-CBCB1DB98535}" srcId="{B7F862C0-376C-41ED-8E0C-E414637854DB}" destId="{16A2CCA1-4C2B-46F1-8B89-AE150A6C00C6}" srcOrd="1" destOrd="0" parTransId="{0B8C5E29-B925-41ED-9EBC-BACFD26CD705}" sibTransId="{8326CDA2-A531-46F1-BDCE-4C1401F8BF49}"/>
    <dgm:cxn modelId="{006C5828-E613-4FE9-BDBA-F191906784D2}" type="presParOf" srcId="{D8DC8650-3996-48BD-ABAD-80CD878877E8}" destId="{8FFAF193-D889-4C32-BED0-251B998C3991}" srcOrd="0" destOrd="0" presId="urn:microsoft.com/office/officeart/2005/8/layout/vList2"/>
    <dgm:cxn modelId="{2EA869B1-6E0A-4839-BE3C-87C49B77111B}" type="presParOf" srcId="{D8DC8650-3996-48BD-ABAD-80CD878877E8}" destId="{ACC2267D-5D4B-49C3-BAEA-2BB12329DD88}" srcOrd="1" destOrd="0" presId="urn:microsoft.com/office/officeart/2005/8/layout/vList2"/>
    <dgm:cxn modelId="{60C7F2EA-8FB9-4972-ACCD-AA5AAB66D4D7}" type="presParOf" srcId="{D8DC8650-3996-48BD-ABAD-80CD878877E8}" destId="{69E352A9-665B-4273-A141-88BF54164EEC}" srcOrd="2" destOrd="0" presId="urn:microsoft.com/office/officeart/2005/8/layout/vList2"/>
    <dgm:cxn modelId="{692D80C6-C082-4CD6-BC56-9B44A09F05ED}" type="presParOf" srcId="{D8DC8650-3996-48BD-ABAD-80CD878877E8}" destId="{B07D4F48-1C23-4AAA-BF68-67C5F06B5EAF}" srcOrd="3" destOrd="0" presId="urn:microsoft.com/office/officeart/2005/8/layout/vList2"/>
    <dgm:cxn modelId="{5FAF6740-9E69-4FB2-9570-2A3A348EC86A}" type="presParOf" srcId="{D8DC8650-3996-48BD-ABAD-80CD878877E8}" destId="{2CB90E11-8240-4DF7-ADFF-03445CC86B5F}" srcOrd="4" destOrd="0" presId="urn:microsoft.com/office/officeart/2005/8/layout/vList2"/>
    <dgm:cxn modelId="{253BA119-BBED-4503-A6E8-4948F1F3F33F}" type="presParOf" srcId="{D8DC8650-3996-48BD-ABAD-80CD878877E8}" destId="{D0F73BF3-03AE-482B-ABBD-7A689AB29D52}" srcOrd="5" destOrd="0" presId="urn:microsoft.com/office/officeart/2005/8/layout/vList2"/>
    <dgm:cxn modelId="{2711F90A-00FC-4D07-AF4E-3A7A32D58B05}" type="presParOf" srcId="{D8DC8650-3996-48BD-ABAD-80CD878877E8}" destId="{0751431C-EFF5-465F-B427-89CEA32109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729E4-D39E-40D3-B61A-07EF261D6F31}">
      <dsp:nvSpPr>
        <dsp:cNvPr id="0" name=""/>
        <dsp:cNvSpPr/>
      </dsp:nvSpPr>
      <dsp:spPr>
        <a:xfrm>
          <a:off x="3752681" y="175100"/>
          <a:ext cx="3255201" cy="9031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E7EE3-5AA5-471C-9A82-C423E212E410}">
      <dsp:nvSpPr>
        <dsp:cNvPr id="0" name=""/>
        <dsp:cNvSpPr/>
      </dsp:nvSpPr>
      <dsp:spPr>
        <a:xfrm>
          <a:off x="3912278" y="326718"/>
          <a:ext cx="3255201" cy="9031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BJELANČEVINE</a:t>
          </a:r>
          <a:endParaRPr lang="en-US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8730" y="353170"/>
        <a:ext cx="3202297" cy="850228"/>
      </dsp:txXfrm>
    </dsp:sp>
    <dsp:sp modelId="{7DC174A1-72D6-4295-A76B-3D22440D0610}">
      <dsp:nvSpPr>
        <dsp:cNvPr id="0" name=""/>
        <dsp:cNvSpPr/>
      </dsp:nvSpPr>
      <dsp:spPr>
        <a:xfrm rot="10800000" flipV="1">
          <a:off x="1228886" y="1692760"/>
          <a:ext cx="3198234" cy="21690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EDF21-83D1-4CD2-A2F3-BEC193F2A430}">
      <dsp:nvSpPr>
        <dsp:cNvPr id="0" name=""/>
        <dsp:cNvSpPr/>
      </dsp:nvSpPr>
      <dsp:spPr>
        <a:xfrm rot="10800000" flipV="1">
          <a:off x="1388483" y="1844377"/>
          <a:ext cx="3198234" cy="21690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sadržaj bjelančevina u brašnu je od 9 – 15%</a:t>
          </a:r>
          <a:endParaRPr lang="en-US" sz="2400" kern="1200" dirty="0"/>
        </a:p>
      </dsp:txBody>
      <dsp:txXfrm rot="-10800000">
        <a:off x="1452012" y="1907906"/>
        <a:ext cx="3071176" cy="2041976"/>
      </dsp:txXfrm>
    </dsp:sp>
    <dsp:sp modelId="{1D4389F7-5F8D-47C5-9200-7CB391DB2E00}">
      <dsp:nvSpPr>
        <dsp:cNvPr id="0" name=""/>
        <dsp:cNvSpPr/>
      </dsp:nvSpPr>
      <dsp:spPr>
        <a:xfrm>
          <a:off x="6594931" y="1804629"/>
          <a:ext cx="2858072" cy="16089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CECBE-6DB2-4753-A62C-5813EDE8CC67}">
      <dsp:nvSpPr>
        <dsp:cNvPr id="0" name=""/>
        <dsp:cNvSpPr/>
      </dsp:nvSpPr>
      <dsp:spPr>
        <a:xfrm>
          <a:off x="6754528" y="1956246"/>
          <a:ext cx="2858072" cy="160895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brašnu se nalaze jednostavne i složene bjelančevine</a:t>
          </a:r>
          <a:endParaRPr lang="en-US" sz="2400" kern="1200" dirty="0"/>
        </a:p>
      </dsp:txBody>
      <dsp:txXfrm>
        <a:off x="6801653" y="2003371"/>
        <a:ext cx="2763822" cy="151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31A98-4238-474B-A507-A53299C72599}">
      <dsp:nvSpPr>
        <dsp:cNvPr id="0" name=""/>
        <dsp:cNvSpPr/>
      </dsp:nvSpPr>
      <dsp:spPr>
        <a:xfrm>
          <a:off x="652117" y="1705"/>
          <a:ext cx="2431633" cy="1864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brašnu se nalazi se u obliku škrobnih zrnaca koje se mogu vidjeti samo mikroskopom</a:t>
          </a:r>
          <a:endParaRPr lang="en-US" sz="2400" kern="1200" dirty="0"/>
        </a:p>
      </dsp:txBody>
      <dsp:txXfrm>
        <a:off x="706723" y="56311"/>
        <a:ext cx="2322421" cy="1755170"/>
      </dsp:txXfrm>
    </dsp:sp>
    <dsp:sp modelId="{5CE6DCA8-074E-459F-B877-BBE97900FBF4}">
      <dsp:nvSpPr>
        <dsp:cNvPr id="0" name=""/>
        <dsp:cNvSpPr/>
      </dsp:nvSpPr>
      <dsp:spPr>
        <a:xfrm>
          <a:off x="3251533" y="697475"/>
          <a:ext cx="404204" cy="472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251533" y="792044"/>
        <a:ext cx="282943" cy="283705"/>
      </dsp:txXfrm>
    </dsp:sp>
    <dsp:sp modelId="{315F0587-CC9C-4EF0-BC0B-2E660F238C66}">
      <dsp:nvSpPr>
        <dsp:cNvPr id="0" name=""/>
        <dsp:cNvSpPr/>
      </dsp:nvSpPr>
      <dsp:spPr>
        <a:xfrm>
          <a:off x="3846401" y="100676"/>
          <a:ext cx="2461853" cy="166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potječe iz brašnastog dijela zrna odnosno </a:t>
          </a:r>
          <a:r>
            <a:rPr lang="hr-HR" sz="2400" kern="1200" dirty="0" err="1"/>
            <a:t>endosperma</a:t>
          </a:r>
          <a:r>
            <a:rPr lang="hr-HR" sz="2400" kern="1200" dirty="0"/>
            <a:t> </a:t>
          </a:r>
          <a:endParaRPr lang="en-US" sz="2400" kern="1200" dirty="0"/>
        </a:p>
      </dsp:txBody>
      <dsp:txXfrm>
        <a:off x="3895209" y="149484"/>
        <a:ext cx="2364237" cy="1568824"/>
      </dsp:txXfrm>
    </dsp:sp>
    <dsp:sp modelId="{98C24034-BBF6-4A6C-A652-CDC2DF27B516}">
      <dsp:nvSpPr>
        <dsp:cNvPr id="0" name=""/>
        <dsp:cNvSpPr/>
      </dsp:nvSpPr>
      <dsp:spPr>
        <a:xfrm rot="5657346">
          <a:off x="4770212" y="1923397"/>
          <a:ext cx="430344" cy="472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4848359" y="1944827"/>
        <a:ext cx="283705" cy="301241"/>
      </dsp:txXfrm>
    </dsp:sp>
    <dsp:sp modelId="{9E37E4A1-A979-4838-95F5-230EA63E0A6C}">
      <dsp:nvSpPr>
        <dsp:cNvPr id="0" name=""/>
        <dsp:cNvSpPr/>
      </dsp:nvSpPr>
      <dsp:spPr>
        <a:xfrm>
          <a:off x="3248940" y="2576812"/>
          <a:ext cx="3283246" cy="1694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jezgri zrna stvarao se procesom fotosinteze , postepeno u slojevima </a:t>
          </a:r>
          <a:endParaRPr lang="en-US" sz="2400" kern="1200" dirty="0"/>
        </a:p>
      </dsp:txBody>
      <dsp:txXfrm>
        <a:off x="3298573" y="2626445"/>
        <a:ext cx="3183980" cy="1595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C6C4F-35D2-49A1-B662-281BC1E0234F}">
      <dsp:nvSpPr>
        <dsp:cNvPr id="0" name=""/>
        <dsp:cNvSpPr/>
      </dsp:nvSpPr>
      <dsp:spPr>
        <a:xfrm>
          <a:off x="0" y="0"/>
          <a:ext cx="5851849" cy="2094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zagrijavanjem u vodi bubre , povećavaju svoj volumen za oko 30%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225" y="102225"/>
        <a:ext cx="5647399" cy="1889643"/>
      </dsp:txXfrm>
    </dsp:sp>
    <dsp:sp modelId="{D3BCC6CB-D4C0-4E4A-85A4-48F2817B2D84}">
      <dsp:nvSpPr>
        <dsp:cNvPr id="0" name=""/>
        <dsp:cNvSpPr/>
      </dsp:nvSpPr>
      <dsp:spPr>
        <a:xfrm>
          <a:off x="0" y="2207305"/>
          <a:ext cx="5851849" cy="2094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 temperaturi od 60 – 80˚c dolazi do pucanja vanjske opne zrna , sadržaj zrna se izlijeva i stvara se ljepljiva masa koja se naziva škrobni lijepak , a taj proces naziva se </a:t>
          </a:r>
          <a:r>
            <a:rPr lang="hr-H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klajsterizacija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škroba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225" y="2309530"/>
        <a:ext cx="5647399" cy="1889643"/>
      </dsp:txXfrm>
    </dsp:sp>
    <dsp:sp modelId="{533B5776-E94D-4777-A1E7-86409EB4A651}">
      <dsp:nvSpPr>
        <dsp:cNvPr id="0" name=""/>
        <dsp:cNvSpPr/>
      </dsp:nvSpPr>
      <dsp:spPr>
        <a:xfrm>
          <a:off x="0" y="4218065"/>
          <a:ext cx="5851849" cy="2094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tim procesom dolazi i do aktiviranja enzima u brašnu , koji razgrađuju škrob na manje jedinice, koje organizam može iskoristiti , dok škrob , kao složeni ugljikohidrat ne može probaviti , nego ga mora prethodno razgraditi na jednostavnije spojeve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225" y="4320290"/>
        <a:ext cx="5647399" cy="1889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AF193-D889-4C32-BED0-251B998C3991}">
      <dsp:nvSpPr>
        <dsp:cNvPr id="0" name=""/>
        <dsp:cNvSpPr/>
      </dsp:nvSpPr>
      <dsp:spPr>
        <a:xfrm>
          <a:off x="0" y="563"/>
          <a:ext cx="5749839" cy="117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 brašnu su to soli elemenata kalija , kalcija, magnezija , fosfora, željeza i drugih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87" y="58050"/>
        <a:ext cx="5634865" cy="1062649"/>
      </dsp:txXfrm>
    </dsp:sp>
    <dsp:sp modelId="{69E352A9-665B-4273-A141-88BF54164EEC}">
      <dsp:nvSpPr>
        <dsp:cNvPr id="0" name=""/>
        <dsp:cNvSpPr/>
      </dsp:nvSpPr>
      <dsp:spPr>
        <a:xfrm>
          <a:off x="0" y="1191701"/>
          <a:ext cx="5749839" cy="117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sadržaj ovisi o sorti pšenice , klimatskim uvjetima tokom sazrijevanja kao i o tretiranju pšenice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87" y="1249188"/>
        <a:ext cx="5634865" cy="1062649"/>
      </dsp:txXfrm>
    </dsp:sp>
    <dsp:sp modelId="{2CB90E11-8240-4DF7-ADFF-03445CC86B5F}">
      <dsp:nvSpPr>
        <dsp:cNvPr id="0" name=""/>
        <dsp:cNvSpPr/>
      </dsp:nvSpPr>
      <dsp:spPr>
        <a:xfrm>
          <a:off x="0" y="2382839"/>
          <a:ext cx="5749839" cy="117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nalaze se u omotaču , </a:t>
          </a:r>
          <a:r>
            <a:rPr lang="hr-H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aleuronskom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sloju , manje u jezgri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87" y="2440326"/>
        <a:ext cx="5634865" cy="1062649"/>
      </dsp:txXfrm>
    </dsp:sp>
    <dsp:sp modelId="{0751431C-EFF5-465F-B427-89CEA32109A8}">
      <dsp:nvSpPr>
        <dsp:cNvPr id="0" name=""/>
        <dsp:cNvSpPr/>
      </dsp:nvSpPr>
      <dsp:spPr>
        <a:xfrm>
          <a:off x="0" y="3574541"/>
          <a:ext cx="5749839" cy="117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sadržaj pepela u brašnu ovisi o stupnju </a:t>
          </a:r>
          <a:r>
            <a:rPr lang="hr-H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izmeljavanja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pšenice i na temelju tog sadržaja određuje se tip brašna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87" y="3632028"/>
        <a:ext cx="5634865" cy="1062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61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92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76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42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22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304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42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08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43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50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55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41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07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09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005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12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98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22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7BC2F8-F13E-40BB-B1D3-DD1ED5D46267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9A3887-7A46-41A3-996B-1A343342D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24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2.gstatic.com/images?q=tbn:ANd9GcTn5OjW_Jrg1iOM2IeET7eEtZ_qB8hOjLsUFF_nQcoR3lZkqkRGi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2.gstatic.com/images?q=tbn:ANd9GcTn5OjW_Jrg1iOM2IeET7eEtZ_qB8hOjLsUFF_nQcoR3lZkqkRGi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2.gstatic.com/images?q=tbn:ANd9GcTn5OjW_Jrg1iOM2IeET7eEtZ_qB8hOjLsUFF_nQcoR3lZkqkRGi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da koristiti oštro, kada glatko brašno? | Mlin MLINOKLAS Đurđevac">
            <a:extLst>
              <a:ext uri="{FF2B5EF4-FFF2-40B4-BE49-F238E27FC236}">
                <a16:creationId xmlns:a16="http://schemas.microsoft.com/office/drawing/2014/main" id="{8125CEE5-E812-4807-A0E4-FBCAED5F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305" cy="68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FE7DCC10-3D7D-400A-99DD-7FABD8DF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68" y="296779"/>
            <a:ext cx="9409832" cy="2994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2000" b="1" u="sng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800" b="1" u="sng" cap="none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hr-HR" sz="2800" b="1" u="sng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PEKAR</a:t>
            </a:r>
            <a:b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sz="2800" b="1" u="sng" cap="none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Nastavni </a:t>
            </a:r>
            <a:r>
              <a:rPr lang="hr-HR" sz="2800" b="1" u="sng" cap="none" spc="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predmet</a:t>
            </a:r>
            <a:r>
              <a:rPr lang="hr-HR" sz="2800" b="1" spc="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:POZNAVANJE</a:t>
            </a:r>
            <a: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SIROVINA</a:t>
            </a:r>
            <a:b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2800" b="1" u="sng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  <a: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1P</a:t>
            </a:r>
            <a:b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sz="2800" b="1" cap="none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800" b="1" u="sng" cap="none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 nastavne </a:t>
            </a:r>
            <a:r>
              <a:rPr lang="hr-HR" sz="2800" b="1" u="sng" cap="none" spc="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hr-HR" sz="2800" b="1" spc="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:KEMIJSKI</a:t>
            </a:r>
            <a:r>
              <a:rPr lang="hr-HR" sz="28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SASTAV   BRAŠNA</a:t>
            </a:r>
            <a:b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6783907-99C9-4C9A-AFBF-0BA8DA84F871}"/>
              </a:ext>
            </a:extLst>
          </p:cNvPr>
          <p:cNvSpPr txBox="1"/>
          <p:nvPr/>
        </p:nvSpPr>
        <p:spPr>
          <a:xfrm>
            <a:off x="5065154" y="6191889"/>
            <a:ext cx="6215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Pripremila Sanja Banfić- Kontrec , dipl.ing.prof.savjetnik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43AF48-CA62-937C-5D56-EBA208954D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05070"/>
            <a:ext cx="10363826" cy="4886130"/>
          </a:xfrm>
        </p:spPr>
        <p:txBody>
          <a:bodyPr/>
          <a:lstStyle/>
          <a:p>
            <a:pPr marL="342900" lvl="0" indent="-342900" algn="ctr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svaka žitarica ima različit oblik i veličinu škrobnih zrnaca</a:t>
            </a:r>
          </a:p>
          <a:p>
            <a:pPr marL="342900" lvl="0" indent="-342900" algn="ctr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utjecajem vanjskih činioca na primjer vode škrobna zrnca su različite veličine , tako da mogu biti manja ili veća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skrob-001">
            <a:extLst>
              <a:ext uri="{FF2B5EF4-FFF2-40B4-BE49-F238E27FC236}">
                <a16:creationId xmlns:a16="http://schemas.microsoft.com/office/drawing/2014/main" id="{CFB0818E-0835-04ED-5AD1-D448D14BCC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2665578"/>
            <a:ext cx="10105679" cy="379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8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id="{C7FA69E9-5289-D2E5-F8E8-398F08E3AD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5448167"/>
              </p:ext>
            </p:extLst>
          </p:nvPr>
        </p:nvGraphicFramePr>
        <p:xfrm>
          <a:off x="130629" y="396551"/>
          <a:ext cx="5851849" cy="631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5CA0982-193B-DAEB-7021-1416951C0B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47" y="396551"/>
            <a:ext cx="5833498" cy="466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7561C5D-7A92-1CCF-FD49-8CC9AACC4750}"/>
              </a:ext>
            </a:extLst>
          </p:cNvPr>
          <p:cNvSpPr txBox="1"/>
          <p:nvPr/>
        </p:nvSpPr>
        <p:spPr>
          <a:xfrm>
            <a:off x="6329278" y="5016760"/>
            <a:ext cx="561623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amiloza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iz kukuruza (a i b) i pšenice (c i d) u vodenoj otopini nakon toplinske obrade pri 35 °c i 85 °c</a:t>
            </a:r>
            <a:endParaRPr lang="hr-HR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3200" b="1" u="none" strike="noStrike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FA3CAA-EF70-3457-92F2-562D8EDD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7911"/>
            <a:ext cx="10364451" cy="1586204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CELULOZA</a:t>
            </a:r>
            <a:endParaRPr lang="hr-HR" sz="3200" dirty="0"/>
          </a:p>
        </p:txBody>
      </p:sp>
      <p:pic>
        <p:nvPicPr>
          <p:cNvPr id="7" name="Rezervirano mjesto sadržaja 6" descr="celuloza 2">
            <a:extLst>
              <a:ext uri="{FF2B5EF4-FFF2-40B4-BE49-F238E27FC236}">
                <a16:creationId xmlns:a16="http://schemas.microsoft.com/office/drawing/2014/main" id="{6A481AAE-3003-EB72-887C-F0579689AD2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23" y="2249918"/>
            <a:ext cx="6314479" cy="390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288526-062D-8C98-FCC4-AA1CC2313B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935" y="1894114"/>
            <a:ext cx="5872065" cy="4963885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51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polisaharid sastavljen od velikog broja molekula glukoze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51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izgrađuje stjenke mladih stanica , omotača, a sazrijevanjem u te stanice ugrađuju se i čvrste tvari , pa se dobije čvrsta vanjska ljuska zrna , koja štiti zrno od vanjskih utjecaja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51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celuloza je neprobavljiva u organizmu , ali potpomaže rad crijeva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51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tamnija brašna sadrže više celuloze , pa mogu više vezat vodu pri </a:t>
            </a:r>
            <a:r>
              <a:rPr lang="hr-HR" sz="51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zamjesu</a:t>
            </a:r>
            <a:endParaRPr lang="hr-HR" sz="51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11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1B9867-8E71-46AC-A2BC-D1FABC12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453" y="266702"/>
            <a:ext cx="6559094" cy="711200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MALTOZA</a:t>
            </a:r>
          </a:p>
        </p:txBody>
      </p:sp>
      <p:pic>
        <p:nvPicPr>
          <p:cNvPr id="1026" name="Picture 2" descr="Maltoza Stockowych Ilustracji, Wektorów &amp; Klipartów – (170 Stock  Illustrations)">
            <a:extLst>
              <a:ext uri="{FF2B5EF4-FFF2-40B4-BE49-F238E27FC236}">
                <a16:creationId xmlns:a16="http://schemas.microsoft.com/office/drawing/2014/main" id="{D5B529C0-55BC-33B2-5A24-4B78161A3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r="14263" b="13863"/>
          <a:stretch/>
        </p:blipFill>
        <p:spPr bwMode="auto">
          <a:xfrm>
            <a:off x="3750906" y="977902"/>
            <a:ext cx="4690188" cy="303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B066BDA-6AC1-5EAB-0ED1-353110F8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804" y="4427158"/>
            <a:ext cx="10086391" cy="1703055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2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enzimi kvasca razgrađuju je na dvije molekule glukoze koja dalje fermentira u procesu alkoholnog vrenja ili fermentacije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2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brašnu je ima vrlo malo ( 0,01 % )</a:t>
            </a:r>
          </a:p>
          <a:p>
            <a:pPr marL="0" indent="0">
              <a:buNone/>
            </a:pP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04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ED13AA-7AB4-4F6D-B736-7A0A785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343546"/>
            <a:ext cx="7761289" cy="1320800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SAHAROZA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CF866D6-D9E3-D0DA-5B03-80250C269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4470399"/>
            <a:ext cx="10364452" cy="179044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3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enzimi kvasca razgrađuju je na glukozu i fruktozu , koji dalje fermentiraju u procesu fermentacije  do </a:t>
            </a:r>
            <a:r>
              <a:rPr lang="hr-HR" sz="38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alkohola etanola i plina CO</a:t>
            </a:r>
            <a:r>
              <a:rPr lang="hr-HR" sz="3800" b="1" cap="none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hr-HR" sz="38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3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brašnu je ima u malim količinama</a:t>
            </a:r>
          </a:p>
          <a:p>
            <a:endParaRPr lang="hr-HR" sz="4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6" name="Slika 5" descr="saharoza">
            <a:extLst>
              <a:ext uri="{FF2B5EF4-FFF2-40B4-BE49-F238E27FC236}">
                <a16:creationId xmlns:a16="http://schemas.microsoft.com/office/drawing/2014/main" id="{FCA40803-6E65-280F-2D92-7A766767B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8" y="1664345"/>
            <a:ext cx="5846894" cy="255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saharoza1">
            <a:extLst>
              <a:ext uri="{FF2B5EF4-FFF2-40B4-BE49-F238E27FC236}">
                <a16:creationId xmlns:a16="http://schemas.microsoft.com/office/drawing/2014/main" id="{485225D3-2128-5232-E9E2-DAF13DE58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61" y="1505178"/>
            <a:ext cx="3224941" cy="271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3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57CB79-D625-43D1-B6B8-76945FC0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411" y="419101"/>
            <a:ext cx="8167689" cy="1219200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GLUKOZA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08D8E6A-9261-2CDB-7DFC-C659D3D88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57" y="4040582"/>
            <a:ext cx="10364452" cy="1135224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važna je za proizvode od brašna , koji se dobivaju fermentacijom , jer enzimi iz kvasca , u procesu fermentacije , razgrađuju je na </a:t>
            </a:r>
            <a:r>
              <a:rPr lang="hr-HR" sz="9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alkohol- etanol i co</a:t>
            </a:r>
            <a:r>
              <a:rPr lang="hr-HR" sz="9600" b="1" cap="none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koji su važni za šupljikavost , poroznost i veliki volumen proizvod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96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  <a:r>
              <a:rPr lang="hr-HR" sz="96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9600" b="1" baseline="-250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hr-HR" sz="96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9600" b="1" baseline="-250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hr-HR" sz="96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9600" b="1" baseline="-250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  </a:t>
            </a:r>
            <a:r>
              <a:rPr lang="hr-HR" sz="96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2 CH</a:t>
            </a:r>
            <a:r>
              <a:rPr lang="hr-HR" sz="9600" b="1" baseline="-250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96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hr-HR" sz="9600" b="1" baseline="-250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96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  + 2 CO</a:t>
            </a:r>
            <a:r>
              <a:rPr lang="hr-HR" sz="9600" b="1" baseline="-250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hr-HR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</a:t>
            </a:r>
            <a:r>
              <a:rPr lang="hr-H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glukoza    →   alkohol etanol  +    plin CO</a:t>
            </a:r>
            <a:r>
              <a:rPr lang="hr-HR" sz="72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hr-HR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6" name="Slika 5" descr="glukoza">
            <a:extLst>
              <a:ext uri="{FF2B5EF4-FFF2-40B4-BE49-F238E27FC236}">
                <a16:creationId xmlns:a16="http://schemas.microsoft.com/office/drawing/2014/main" id="{240055CC-B5DA-59A6-1F23-5B0BD9038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77" y="1324364"/>
            <a:ext cx="2523736" cy="273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omiar poziomu cukru z użyciem spektroskopii fotoakustycznej –  Laboratoria.xtech.pl">
            <a:extLst>
              <a:ext uri="{FF2B5EF4-FFF2-40B4-BE49-F238E27FC236}">
                <a16:creationId xmlns:a16="http://schemas.microsoft.com/office/drawing/2014/main" id="{75A4FD02-2260-9438-5176-7060DBC10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b="16862"/>
          <a:stretch/>
        </p:blipFill>
        <p:spPr bwMode="auto">
          <a:xfrm>
            <a:off x="6204857" y="1596699"/>
            <a:ext cx="4313638" cy="2194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0972536-C299-9DC0-0FC7-D999FC861AA7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0" y="570113"/>
            <a:ext cx="1897783" cy="1897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FD415C1-A39E-4913-B1C9-744F0DF7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11" y="68566"/>
            <a:ext cx="6276218" cy="1701800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PROVJERI SVOJE ZNANJE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C88030-065E-4EF3-AE97-CD1A296F7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419" y="1731597"/>
            <a:ext cx="8522889" cy="4693934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Koliki je sadržaj bjelančevina u brašnu?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Nabroji koje jednostavne bjelančevine se nalaze u brašnu?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 albumin i globulin ne stvaraju lijepak brašna?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bjelančevine stvaraju lijepak brašna i kako?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se zove lijepak brašna?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Nabroji ugljikohidrate u brašnu?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kuda škrob u brašnu?</a:t>
            </a:r>
          </a:p>
        </p:txBody>
      </p:sp>
    </p:spTree>
    <p:extLst>
      <p:ext uri="{BB962C8B-B14F-4D97-AF65-F5344CB8AC3E}">
        <p14:creationId xmlns:p14="http://schemas.microsoft.com/office/powerpoint/2010/main" val="27602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ndex">
            <a:extLst>
              <a:ext uri="{FF2B5EF4-FFF2-40B4-BE49-F238E27FC236}">
                <a16:creationId xmlns:a16="http://schemas.microsoft.com/office/drawing/2014/main" id="{9DB9BBA3-5E53-8D3B-F2BD-E7C4FC9EF2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82" y="780272"/>
            <a:ext cx="5159827" cy="4276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5DE671-4D8C-4823-8A68-9E905528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7" y="1089689"/>
            <a:ext cx="7422226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Što je </a:t>
            </a:r>
            <a:r>
              <a:rPr lang="hr-HR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klajsterizacija</a:t>
            </a: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škroba?</a:t>
            </a:r>
          </a:p>
          <a:p>
            <a:pPr marL="0" indent="0">
              <a:buNone/>
            </a:pP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Što se događa sa škrobom u brašnu?</a:t>
            </a:r>
          </a:p>
          <a:p>
            <a:pPr marL="0" indent="0">
              <a:buNone/>
            </a:pP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Opiši celulozu u brašnu?</a:t>
            </a:r>
          </a:p>
          <a:p>
            <a:pPr marL="0" indent="0">
              <a:buNone/>
            </a:pP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Opiši što se događa sa </a:t>
            </a:r>
            <a:r>
              <a:rPr lang="hr-HR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maltozom</a:t>
            </a: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brašnu?</a:t>
            </a:r>
          </a:p>
          <a:p>
            <a:pPr marL="0" indent="0">
              <a:buNone/>
            </a:pP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Opiši što se događa sa saharozom u brašnu?</a:t>
            </a:r>
          </a:p>
          <a:p>
            <a:pPr marL="0" indent="0">
              <a:buNone/>
            </a:pP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Zašto je važna glukoza za proizvode od brašna?</a:t>
            </a:r>
          </a:p>
        </p:txBody>
      </p:sp>
    </p:spTree>
    <p:extLst>
      <p:ext uri="{BB962C8B-B14F-4D97-AF65-F5344CB8AC3E}">
        <p14:creationId xmlns:p14="http://schemas.microsoft.com/office/powerpoint/2010/main" val="22461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915CE-A105-1A0E-8A8A-4208E15F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0588"/>
            <a:ext cx="10364451" cy="895739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B8E996-6599-F22C-0FCB-67DA8BAC9F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174" y="1091681"/>
            <a:ext cx="10363826" cy="278985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hr-HR" sz="18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51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masti pšenice sastavljene su od nezasićenih masnih kiselina i to su najčešće :</a:t>
            </a:r>
          </a:p>
          <a:p>
            <a:pPr marL="342900" lvl="0" indent="-342900" algn="just">
              <a:buFont typeface="+mj-lt"/>
              <a:buAutoNum type="arabicPeriod"/>
              <a:tabLst>
                <a:tab pos="2333625" algn="l"/>
              </a:tabLst>
            </a:pPr>
            <a:r>
              <a:rPr lang="hr-HR" sz="5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oleinska</a:t>
            </a:r>
            <a:r>
              <a:rPr lang="hr-HR" sz="5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333625" algn="l"/>
              </a:tabLst>
            </a:pPr>
            <a:r>
              <a:rPr lang="hr-HR" sz="5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linolna</a:t>
            </a:r>
            <a:r>
              <a:rPr lang="hr-HR" sz="5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333625" algn="l"/>
              </a:tabLst>
            </a:pPr>
            <a:r>
              <a:rPr lang="hr-HR" sz="5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linolenska</a:t>
            </a:r>
            <a:r>
              <a:rPr lang="hr-HR" sz="5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51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omotaču zrna nalaze se i voskovi koji čine zaštitni sloj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88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D70CF64-79E2-A78C-68E2-E63FE50A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396" y="183630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zervirano mjesto sadržaja 4" descr="masne_kiseline">
            <a:extLst>
              <a:ext uri="{FF2B5EF4-FFF2-40B4-BE49-F238E27FC236}">
                <a16:creationId xmlns:a16="http://schemas.microsoft.com/office/drawing/2014/main" id="{74D6B201-0BEA-7709-4C39-88094F1043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261" y="1091683"/>
            <a:ext cx="5254674" cy="5254674"/>
          </a:xfrm>
          <a:prstGeom prst="rect">
            <a:avLst/>
          </a:prstGeom>
          <a:noFill/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E2165E1-B479-3BE0-690F-E8B5481182D5}"/>
              </a:ext>
            </a:extLst>
          </p:cNvPr>
          <p:cNvSpPr txBox="1"/>
          <p:nvPr/>
        </p:nvSpPr>
        <p:spPr>
          <a:xfrm>
            <a:off x="7282007" y="1657966"/>
            <a:ext cx="4801135" cy="38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A720679-546A-027F-53AE-BC0E7FD820F0}"/>
              </a:ext>
            </a:extLst>
          </p:cNvPr>
          <p:cNvSpPr txBox="1"/>
          <p:nvPr/>
        </p:nvSpPr>
        <p:spPr>
          <a:xfrm>
            <a:off x="6590552" y="1617058"/>
            <a:ext cx="50509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5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masti pšenice sastavljene su od nezasićenih masnih kiselina i to su najčešće :</a:t>
            </a:r>
          </a:p>
          <a:p>
            <a:pPr marL="342900" lvl="0" indent="-342900" algn="just">
              <a:buFont typeface="+mj-lt"/>
              <a:buAutoNum type="arabicPeriod"/>
              <a:tabLst>
                <a:tab pos="2333625" algn="l"/>
              </a:tabLst>
            </a:pPr>
            <a:r>
              <a:rPr lang="hr-H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oleinska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333625" algn="l"/>
              </a:tabLst>
            </a:pPr>
            <a:r>
              <a:rPr lang="hr-H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linolna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333625" algn="l"/>
              </a:tabLst>
            </a:pPr>
            <a:r>
              <a:rPr lang="hr-H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linolenska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tabLst>
                <a:tab pos="2333625" algn="l"/>
              </a:tabLst>
            </a:pP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Blip>
                <a:blip r:embed="rId5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omotaču zrna nalaze se i voskovi koji čine zaštitni sloj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3AF714F-F105-E877-460B-AD6516760540}"/>
              </a:ext>
            </a:extLst>
          </p:cNvPr>
          <p:cNvSpPr txBox="1"/>
          <p:nvPr/>
        </p:nvSpPr>
        <p:spPr>
          <a:xfrm>
            <a:off x="511553" y="6346357"/>
            <a:ext cx="609755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ZASIĆENE I NEZASIĆENE MASNE KISELINE </a:t>
            </a:r>
            <a:endParaRPr lang="hr-HR" sz="48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800" b="1" u="none" strike="noStrike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86228E-B522-4E04-A7E9-089FA74A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13" y="228600"/>
            <a:ext cx="7538721" cy="1511300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Prosječan kemijski sastav pšeničnog brašna je :</a:t>
            </a:r>
          </a:p>
        </p:txBody>
      </p:sp>
      <p:pic>
        <p:nvPicPr>
          <p:cNvPr id="1026" name="Picture 2" descr="Brašno: Mali vodič kroz upotrebu različitih vrsta">
            <a:extLst>
              <a:ext uri="{FF2B5EF4-FFF2-40B4-BE49-F238E27FC236}">
                <a16:creationId xmlns:a16="http://schemas.microsoft.com/office/drawing/2014/main" id="{3A94456A-9112-7454-FD44-AE353F2A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0" y="2179746"/>
            <a:ext cx="6042839" cy="387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9C8CB1-ABEB-4D06-ABEE-E4C8E13C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99" y="2276410"/>
            <a:ext cx="6550127" cy="4889500"/>
          </a:xfrm>
        </p:spPr>
        <p:txBody>
          <a:bodyPr anchor="ctr">
            <a:normAutofit lnSpcReduction="10000"/>
          </a:bodyPr>
          <a:lstStyle/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škrob 64 - 74%</a:t>
            </a: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bjelančevine 9 - 15%</a:t>
            </a: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 13 - 14%</a:t>
            </a: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 ugljikohidrati 2 -  4%</a:t>
            </a: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celuloza 0.1 – 2%</a:t>
            </a: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masti 2%</a:t>
            </a: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lipidi 1 – 5%</a:t>
            </a: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mineralne tvari 0.4 – 1.8%</a:t>
            </a:r>
          </a:p>
          <a:p>
            <a:endParaRPr lang="hr-H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710B7-1772-6579-E7D2-E1E81064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65" y="239138"/>
            <a:ext cx="4017152" cy="1076770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8C8657-A62F-8A98-10DB-5B6C5B6C31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542" y="1238087"/>
            <a:ext cx="11383972" cy="5097398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 po porijeklu bjelančevine </a:t>
            </a: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nastaju u prirodi ,kao proizvodi biljnih i životinjskih stanica</a:t>
            </a: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reguliraju brzinu biokemijskih procesa u stanicama </a:t>
            </a: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neotporni su na visoke temperature</a:t>
            </a: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9600" b="1" u="sng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naziv</a:t>
            </a: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dobivaju ovisno o tvari na koju djeluju tako što se na osnovu naziva tvari doda nastavak </a:t>
            </a:r>
            <a:r>
              <a:rPr lang="hr-HR" sz="9600" b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hr-HR" sz="9600" b="1" u="sng" cap="non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aza</a:t>
            </a:r>
            <a:endParaRPr lang="hr-HR" sz="96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primjer : </a:t>
            </a:r>
          </a:p>
          <a:p>
            <a:pPr marL="0" indent="0" algn="just">
              <a:buNone/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9600" b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 </a:t>
            </a:r>
            <a:r>
              <a:rPr lang="hr-HR" sz="96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9600" b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proteaza</a:t>
            </a:r>
            <a:r>
              <a:rPr lang="hr-HR" sz="9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96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9600" b="1" u="sng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lip </a:t>
            </a:r>
            <a:r>
              <a:rPr lang="hr-HR" sz="96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</a:t>
            </a: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9600" b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lipaza</a:t>
            </a:r>
            <a:endParaRPr lang="hr-HR" sz="96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najbolje djeluju na </a:t>
            </a:r>
            <a:r>
              <a:rPr lang="hr-HR" sz="9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optimalnoj </a:t>
            </a: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temperaturi </a:t>
            </a:r>
          </a:p>
          <a:p>
            <a:pPr marL="342900" lvl="0" indent="-342900" algn="just">
              <a:buFont typeface="Symbol" panose="05050102010706020507" pitchFamily="18" charset="2"/>
              <a:buBlip>
                <a:blip r:embed="rId2"/>
              </a:buBlip>
            </a:pP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</a:t>
            </a:r>
            <a:r>
              <a:rPr lang="hr-HR" sz="9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nižoj</a:t>
            </a: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djeluju </a:t>
            </a:r>
            <a:r>
              <a:rPr lang="hr-HR" sz="9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sporo</a:t>
            </a: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a na </a:t>
            </a:r>
            <a:r>
              <a:rPr lang="hr-HR" sz="9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previsokoj</a:t>
            </a:r>
            <a:r>
              <a:rPr lang="hr-HR" sz="96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9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djeluju</a:t>
            </a:r>
            <a:endParaRPr lang="hr-HR" sz="96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1034" name="Picture 10" descr="Enzim - Wikipedia">
            <a:extLst>
              <a:ext uri="{FF2B5EF4-FFF2-40B4-BE49-F238E27FC236}">
                <a16:creationId xmlns:a16="http://schemas.microsoft.com/office/drawing/2014/main" id="{1BBABDA2-A21D-1DCE-4D30-2056D72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46" y="660529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65862B-F948-3441-7DA7-A10BB4908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8418" y="1129004"/>
            <a:ext cx="10759417" cy="562635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hr-HR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najvažniji enzimi brašna su :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AMILAZA </a:t>
            </a:r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razlaže </a:t>
            </a:r>
            <a:r>
              <a:rPr lang="hr-HR" sz="2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škrob 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hr-HR" sz="2600" b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maltoznih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jedinica </a:t>
            </a:r>
            <a:endParaRPr lang="hr-H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MALTAZA</a:t>
            </a:r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razlaže </a:t>
            </a:r>
            <a:r>
              <a:rPr lang="hr-HR" sz="2600" b="1" cap="non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maltozu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 dvije molekule glukoze</a:t>
            </a:r>
            <a:endParaRPr lang="hr-H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ZIMAZA</a:t>
            </a:r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enzim iz </a:t>
            </a:r>
            <a:r>
              <a:rPr lang="hr-HR" sz="2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kvasca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omogućuje rast i razvoj kvasca prilikom fermentacije </a:t>
            </a:r>
            <a:endParaRPr lang="hr-H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PAPAIN</a:t>
            </a:r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cijepa pojedine veze aminokiselina u </a:t>
            </a:r>
            <a:r>
              <a:rPr lang="hr-HR" sz="2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bjelančevinama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te na taj način utječe na elastična svojstva tijesta</a:t>
            </a:r>
            <a:endParaRPr lang="hr-H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LIPAZA</a:t>
            </a:r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razgrađuju </a:t>
            </a:r>
            <a:r>
              <a:rPr lang="hr-HR" sz="2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masti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pri čemu dolazi do povećanja kiselinskog stupnja i </a:t>
            </a:r>
            <a:r>
              <a:rPr lang="hr-HR" sz="2600" b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užegnutog</a:t>
            </a:r>
            <a:r>
              <a:rPr lang="hr-HR" sz="2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mirisa brašna , što je znak lošeg skladištenja brašna</a:t>
            </a:r>
            <a:endParaRPr lang="hr-H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26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7CBFED-3AD6-7939-F6D5-EA75A717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389" y="295056"/>
            <a:ext cx="8015621" cy="995679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B95AFC-F56B-54F4-9C5B-2174CFB7EC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928" y="1502229"/>
            <a:ext cx="6224145" cy="5355771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pšenici se nalaze uglavnom u </a:t>
            </a:r>
            <a:r>
              <a:rPr lang="hr-HR" sz="8800" b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aleuronskom</a:t>
            </a: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sloju , omotaču i klici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vitamini u brašnu su :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8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VITAMIN </a:t>
            </a:r>
            <a:r>
              <a:rPr lang="hr-HR" sz="8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r-HR" sz="8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nalazi se u većoj količini u brašnu proizvedenom od tvrde pšenice </a:t>
            </a:r>
            <a:endParaRPr lang="hr-HR" sz="8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8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VITAMIN </a:t>
            </a:r>
            <a:r>
              <a:rPr lang="hr-HR" sz="8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HR" sz="8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nalazi se u klici i </a:t>
            </a:r>
            <a:r>
              <a:rPr lang="hr-HR" sz="8800" b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aleuronskom</a:t>
            </a: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sloju , vrlo lako se oksidira i na taj način sprječava kvarenje drugih sastojaka </a:t>
            </a:r>
            <a:endParaRPr lang="hr-HR" sz="8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8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VITAMINI </a:t>
            </a:r>
            <a:r>
              <a:rPr lang="hr-HR" sz="8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– skupine</a:t>
            </a:r>
            <a:r>
              <a:rPr lang="hr-HR" sz="8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nalaze se najviše u </a:t>
            </a:r>
            <a:r>
              <a:rPr lang="hr-HR" sz="8800" b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aleuronskom</a:t>
            </a: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sloju i klici, te u omotaču , u crnom brašnu ih ima više </a:t>
            </a:r>
            <a:endParaRPr lang="hr-HR" sz="8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8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VITAMIN  </a:t>
            </a:r>
            <a:r>
              <a:rPr lang="hr-HR" sz="8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8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hr-HR" sz="88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zrnu ga nema, a nastaje </a:t>
            </a:r>
            <a:r>
              <a:rPr lang="hr-HR" sz="96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prilikom klijanja pšenice </a:t>
            </a:r>
          </a:p>
          <a:p>
            <a:pPr marL="0" indent="0">
              <a:buNone/>
            </a:pPr>
            <a:endParaRPr lang="hr-HR" sz="7400" b="1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2050" name="Picture 2" descr="Vitamini i minerali">
            <a:extLst>
              <a:ext uri="{FF2B5EF4-FFF2-40B4-BE49-F238E27FC236}">
                <a16:creationId xmlns:a16="http://schemas.microsoft.com/office/drawing/2014/main" id="{B5F5ECB2-C419-D6B9-B619-BC0757B8A55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20" y="1867711"/>
            <a:ext cx="5592189" cy="409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38E6A2-A2FB-4C2B-D0B4-0A8B66E6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r="20236"/>
          <a:stretch>
            <a:fillRect/>
          </a:stretch>
        </p:blipFill>
        <p:spPr bwMode="auto">
          <a:xfrm>
            <a:off x="20" y="10"/>
            <a:ext cx="4024741" cy="6857990"/>
          </a:xfrm>
          <a:prstGeom prst="rect">
            <a:avLst/>
          </a:prstGeom>
          <a:noFill/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8062745-F5B9-BAF0-3F4B-E278B30F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PROVJERI SVOJE ZNANJE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13ADDE-32E5-7060-FF43-67BD55EE9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1810139"/>
            <a:ext cx="7226209" cy="44293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  <a:tabLst>
                <a:tab pos="180340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čega su sastavljene masti pšenice – objasni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  <a:tabLst>
                <a:tab pos="180340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Što su enzimi po svom sastavu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  <a:tabLst>
                <a:tab pos="180340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temperatura djeluje na enzime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  <a:tabLst>
                <a:tab pos="180340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Nabroji enzime u brašnu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  <a:tabLst>
                <a:tab pos="180340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Nabroji vitamine u brašnu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82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3080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90" name="Rectangle 3082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vjetski dan voda: voda za sve! | Novosti.hr">
            <a:extLst>
              <a:ext uri="{FF2B5EF4-FFF2-40B4-BE49-F238E27FC236}">
                <a16:creationId xmlns:a16="http://schemas.microsoft.com/office/drawing/2014/main" id="{359BBB2F-D4B1-F6DC-321F-9ED4AD98D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r="38397"/>
          <a:stretch/>
        </p:blipFill>
        <p:spPr bwMode="auto">
          <a:xfrm>
            <a:off x="20" y="10"/>
            <a:ext cx="40247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84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7" name="Picture 3086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87C0410-8EA9-BEF7-1354-D75B10AA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417" y="281268"/>
            <a:ext cx="7855772" cy="8837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000" b="1" u="dbl" dirty="0"/>
            </a:br>
            <a:br>
              <a:rPr lang="en-US" sz="2000" b="1" u="dbl" dirty="0"/>
            </a:br>
            <a:r>
              <a:rPr lang="en-US" b="1" u="db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TVARI    ANORGANSKOG </a:t>
            </a:r>
            <a:br>
              <a:rPr lang="hr-HR" b="1" u="db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db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PORIJEKLA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9569B9-2E62-2A91-97AA-ADF4A5567D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3122" y="1254868"/>
            <a:ext cx="7496797" cy="5515583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70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</a:t>
            </a:r>
            <a:endParaRPr lang="en-US" sz="7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lnSpc>
                <a:spcPct val="110000"/>
              </a:lnSpc>
            </a:pP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kreće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brašnu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pšenice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granicama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12,5 – 15 %</a:t>
            </a:r>
          </a:p>
          <a:p>
            <a:pPr marL="342900" lvl="0">
              <a:lnSpc>
                <a:spcPct val="110000"/>
              </a:lnSpc>
            </a:pP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vlaga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znatno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utječe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osobine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brašna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>
              <a:lnSpc>
                <a:spcPct val="110000"/>
              </a:lnSpc>
            </a:pP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u="sng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minimuma</a:t>
            </a:r>
            <a:r>
              <a:rPr lang="en-US" sz="55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dolazi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isušivanja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bjelančevina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pa je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miješanju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nju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bubrenje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bjelančevina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formiranje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otežano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dobijemo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tijesto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loše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strukture</a:t>
            </a:r>
            <a:endParaRPr lang="en-US" sz="55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lnSpc>
                <a:spcPct val="110000"/>
              </a:lnSpc>
            </a:pP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u="sng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maksimuma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dolazi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intenzivnih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brašnu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čuvanja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brža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razgradnja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sastojaka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djelovanjem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mikroorganizama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štetočina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>
              <a:lnSpc>
                <a:spcPct val="110000"/>
              </a:lnSpc>
            </a:pP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miješanja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takvo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brašno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upija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pa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dobijemo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US" sz="55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endParaRPr lang="en-US" sz="55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4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19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eralne tvari: tablica. Vrijednost minerala">
            <a:extLst>
              <a:ext uri="{FF2B5EF4-FFF2-40B4-BE49-F238E27FC236}">
                <a16:creationId xmlns:a16="http://schemas.microsoft.com/office/drawing/2014/main" id="{12B2792E-AABF-2163-4503-183F42D4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06" y="1058215"/>
            <a:ext cx="4107439" cy="2125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FBEADFB-9756-6ABF-E0BB-D95802EA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03381"/>
            <a:ext cx="10364451" cy="793121"/>
          </a:xfrm>
        </p:spPr>
        <p:txBody>
          <a:bodyPr>
            <a:normAutofit fontScale="90000"/>
          </a:bodyPr>
          <a:lstStyle/>
          <a:p>
            <a:br>
              <a:rPr lang="hr-HR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MINERALNE  TVARI </a:t>
            </a:r>
            <a:br>
              <a:rPr lang="hr-H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hr-H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graphicFrame>
        <p:nvGraphicFramePr>
          <p:cNvPr id="1028" name="Rezervirano mjesto sadržaja 2">
            <a:extLst>
              <a:ext uri="{FF2B5EF4-FFF2-40B4-BE49-F238E27FC236}">
                <a16:creationId xmlns:a16="http://schemas.microsoft.com/office/drawing/2014/main" id="{5F359D4E-94BB-C10D-01A3-536175A291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0198254"/>
              </p:ext>
            </p:extLst>
          </p:nvPr>
        </p:nvGraphicFramePr>
        <p:xfrm>
          <a:off x="238804" y="1601982"/>
          <a:ext cx="5749839" cy="475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9CD6D75-F3AD-EE99-D37F-19192204131C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 bwMode="auto">
          <a:xfrm>
            <a:off x="6308389" y="3184071"/>
            <a:ext cx="534177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 BRAŠNA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određuje se sagorijevanjem i žarenjem 100 g brašna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 sve organske tvari ne izgore , ono što ostane su mineralne tvari ili pepeo , koji se izvaže i izražava u postocima na  100 g  brašna ,taj postotak se množi sa 1000 i dobije se tip brašna .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28" grpId="0">
        <p:bldAsOne/>
      </p:bldGraphic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B117CA-27F0-4004-3DA4-0E2AB888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r="10281" b="-1"/>
          <a:stretch>
            <a:fillRect/>
          </a:stretch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B47D179-2AE9-C61E-A793-3C8DB91D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PROVJERI SVOJE </a:t>
            </a:r>
            <a:b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ZNANJE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2011AA-1108-4AA3-E61D-A4CCFDBF8D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663" y="2318454"/>
            <a:ext cx="6664272" cy="439958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180340" algn="l"/>
                <a:tab pos="619125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možemo podijeliti sastojke brašna prema porijeklu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180340" algn="l"/>
                <a:tab pos="619125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Nabroji tvari anorganskog porijekla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180340" algn="l"/>
                <a:tab pos="619125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Nabroji tvari organskog porijekla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180340" algn="l"/>
                <a:tab pos="619125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Opiši vodu u brašnu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180340" algn="l"/>
                <a:tab pos="619125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Opiši mineralne tvari brašna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180340" algn="l"/>
                <a:tab pos="619125" algn="l"/>
              </a:tabLst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se određuje tip brašna ?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29840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ječji vrtić &quot;Vrtić Panda&quot; - DJEČJA PITANJA">
            <a:extLst>
              <a:ext uri="{FF2B5EF4-FFF2-40B4-BE49-F238E27FC236}">
                <a16:creationId xmlns:a16="http://schemas.microsoft.com/office/drawing/2014/main" id="{AFA30C0A-DA8C-E179-7CCD-8A64F9A1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487084"/>
            <a:ext cx="4770219" cy="3184121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056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FAD9969-CD6E-A1E4-212E-2A968279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51663"/>
          </a:xfrm>
        </p:spPr>
        <p:txBody>
          <a:bodyPr>
            <a:normAutofit/>
          </a:bodyPr>
          <a:lstStyle/>
          <a:p>
            <a:r>
              <a:rPr lang="hr-HR" sz="3200" b="1" u="dbl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ZADAtak</a:t>
            </a:r>
            <a:r>
              <a:rPr lang="hr-HR" sz="3200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ZA VJEŽBU </a:t>
            </a:r>
            <a:br>
              <a:rPr lang="hr-H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58ED99-64C5-F526-C1F3-F5047FD52A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905" y="1825916"/>
            <a:ext cx="5308362" cy="47335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mlinskom laboratoriju želi se izračunati količina mineralnih tvari u brašnu koja ostaje nakon spaljivanja brašna.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Izvaže se 4,0 g uzorka brašna koje se spaljuje u porculanskoj zdjelici čija je masa kada je prazna 14,75 g .Nakon spaljivanja masa porculanske zdjelice s uzorkom brašna iznosi 14,784 g.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Izračunaj % ukupnog pepela !</a:t>
            </a:r>
            <a:endParaRPr lang="hr-HR" sz="2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69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A8F287-FCAA-47AE-9430-C3B93EF3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26" y="5853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je veći tip brašna, veća je količina mineralnih tvari, vitamina, bjelančevina, masti, celuloze i enzima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A8A47F-6CE9-4297-81BF-41339BCA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926" y="2386811"/>
            <a:ext cx="9833548" cy="4060641"/>
          </a:xfrm>
        </p:spPr>
        <p:txBody>
          <a:bodyPr>
            <a:noAutofit/>
          </a:bodyPr>
          <a:lstStyle/>
          <a:p>
            <a:r>
              <a:rPr lang="hr-H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 sastojci brašna mogu se prema porijeklu podijeliti na :</a:t>
            </a:r>
            <a:endParaRPr lang="hr-H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tvari 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ANORGANSKOG PORIJEKLA </a:t>
            </a:r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to su voda i mineralne tvari (pepeo)</a:t>
            </a:r>
          </a:p>
          <a:p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tvari 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ORGANSKOG PORIJEKLA </a:t>
            </a:r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to su bjelančevine, ugljikohidrati, masti</a:t>
            </a:r>
          </a:p>
        </p:txBody>
      </p:sp>
    </p:spTree>
    <p:extLst>
      <p:ext uri="{BB962C8B-B14F-4D97-AF65-F5344CB8AC3E}">
        <p14:creationId xmlns:p14="http://schemas.microsoft.com/office/powerpoint/2010/main" val="36071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34AFC-2F58-43B8-B00A-CDA5C250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038" y="457200"/>
            <a:ext cx="9833548" cy="1110843"/>
          </a:xfrm>
        </p:spPr>
        <p:txBody>
          <a:bodyPr>
            <a:normAutofit/>
          </a:bodyPr>
          <a:lstStyle/>
          <a:p>
            <a:pPr algn="ctr"/>
            <a:r>
              <a:rPr lang="hr-HR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Organske tvari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D5F9195-AE9B-416D-ABF6-CC3347DE1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665930"/>
              </p:ext>
            </p:extLst>
          </p:nvPr>
        </p:nvGraphicFramePr>
        <p:xfrm>
          <a:off x="1179226" y="1666936"/>
          <a:ext cx="10119360" cy="452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4046C9-D331-4D8C-B55D-B94222EE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52" y="229521"/>
            <a:ext cx="9833548" cy="1325563"/>
          </a:xfrm>
        </p:spPr>
        <p:txBody>
          <a:bodyPr>
            <a:noAutofit/>
          </a:bodyPr>
          <a:lstStyle/>
          <a:p>
            <a:pPr algn="l"/>
            <a:r>
              <a:rPr lang="hr-H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Jednostavne bjelančevine 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28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građene su samo od niza aminokiselina, a u brašnu su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27F264-DC5A-4677-88D9-4EE7BCCA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5" y="1452448"/>
            <a:ext cx="9833548" cy="4603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ALBUMINI</a:t>
            </a:r>
            <a:r>
              <a:rPr lang="hr-HR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ukupne količine u brašnu, nalaze se u količini od 2,4%, topivi su u vodi i slanoj otopini</a:t>
            </a:r>
            <a:endParaRPr lang="hr-H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GLOBULINI</a:t>
            </a:r>
            <a:r>
              <a:rPr lang="hr-H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0.62%, topivi u vodi i slanoj otopini</a:t>
            </a:r>
          </a:p>
          <a:p>
            <a:pPr marL="0" indent="0">
              <a:buNone/>
            </a:pPr>
            <a:endParaRPr lang="hr-H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albumin-487_0">
            <a:extLst>
              <a:ext uri="{FF2B5EF4-FFF2-40B4-BE49-F238E27FC236}">
                <a16:creationId xmlns:a16="http://schemas.microsoft.com/office/drawing/2014/main" id="{115A6780-C192-9930-1CBC-A2418AC5D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62" y="1819557"/>
            <a:ext cx="3206456" cy="239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Thyroxine-binding_globulin_2CEO">
            <a:extLst>
              <a:ext uri="{FF2B5EF4-FFF2-40B4-BE49-F238E27FC236}">
                <a16:creationId xmlns:a16="http://schemas.microsoft.com/office/drawing/2014/main" id="{804CD9EA-44F6-C127-B7BF-37B987FC7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10534" b="12673"/>
          <a:stretch/>
        </p:blipFill>
        <p:spPr bwMode="auto">
          <a:xfrm>
            <a:off x="8001186" y="4480063"/>
            <a:ext cx="2803214" cy="227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LA+Gliadin_1S9V">
            <a:extLst>
              <a:ext uri="{FF2B5EF4-FFF2-40B4-BE49-F238E27FC236}">
                <a16:creationId xmlns:a16="http://schemas.microsoft.com/office/drawing/2014/main" id="{F43D4ED2-D735-4896-67FC-8B06D52C7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31" y="874194"/>
            <a:ext cx="3269930" cy="281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0EDA59-8494-F71C-12D1-5B8EA31BA7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874194"/>
            <a:ext cx="10363826" cy="5582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GLIJADIN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- 4% , nije topiv u vodi , topiv je u alkoholu</a:t>
            </a:r>
          </a:p>
          <a:p>
            <a:endParaRPr lang="hr-H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GLUTENIN</a:t>
            </a:r>
            <a:r>
              <a:rPr lang="hr-HR" sz="3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4,4% , nije topiv u vodi , topiv je u kiselinama i lužinama</a:t>
            </a:r>
            <a:endParaRPr lang="hr-HR" sz="2800" dirty="0"/>
          </a:p>
        </p:txBody>
      </p:sp>
      <p:pic>
        <p:nvPicPr>
          <p:cNvPr id="5" name="Slika 4" descr="glutenin">
            <a:extLst>
              <a:ext uri="{FF2B5EF4-FFF2-40B4-BE49-F238E27FC236}">
                <a16:creationId xmlns:a16="http://schemas.microsoft.com/office/drawing/2014/main" id="{54D4B4D7-BFB0-967F-BA4C-0586BC9B9E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53" y="4166798"/>
            <a:ext cx="3862038" cy="250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2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17DDAF-8A27-4AB5-B56E-D30A433D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40" y="74646"/>
            <a:ext cx="11746960" cy="6783354"/>
          </a:xfrm>
        </p:spPr>
        <p:txBody>
          <a:bodyPr anchor="ctr">
            <a:noAutofit/>
          </a:bodyPr>
          <a:lstStyle/>
          <a:p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 svojeg svojstva topivosti u vodi </a:t>
            </a:r>
            <a:r>
              <a:rPr lang="hr-HR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izgrađuju </a:t>
            </a:r>
            <a:r>
              <a:rPr lang="hr-HR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GLUTEN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lijepak koji daje strukturu tijestu</a:t>
            </a:r>
            <a:endParaRPr lang="hr-H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GLIJADIN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GLUTENIN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vodi bubre , povećavaju svoj volumen , sljepljuju se i stvaraju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GLUTEN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lijepak brašna</a:t>
            </a:r>
          </a:p>
          <a:p>
            <a:endParaRPr lang="hr-HR" sz="2800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800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 odnos u glutenu je stalan i čine 80% u odnosu na ukupne bjelančevine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944A87C-E309-75F6-F61C-1106834C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32" y="2696936"/>
            <a:ext cx="4676775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6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1 ugljikohidrata koje morate uvrstiti u prehranu | Fitness.com.hr">
            <a:extLst>
              <a:ext uri="{FF2B5EF4-FFF2-40B4-BE49-F238E27FC236}">
                <a16:creationId xmlns:a16="http://schemas.microsoft.com/office/drawing/2014/main" id="{AEC3CD9B-3125-5678-593A-8136083F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628096"/>
            <a:ext cx="6071414" cy="2917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4016280-AF2E-42EA-97DB-B302107A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40" y="86614"/>
            <a:ext cx="7342474" cy="1325563"/>
          </a:xfrm>
        </p:spPr>
        <p:txBody>
          <a:bodyPr>
            <a:normAutofit/>
          </a:bodyPr>
          <a:lstStyle/>
          <a:p>
            <a:pPr algn="ctr"/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UGLJIKOHIDRATI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A5912D-6427-4CF4-B398-DF63716A0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97" y="3247508"/>
            <a:ext cx="8942388" cy="3523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8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brašnu najviše ima složenih ugljikohidrata</a:t>
            </a:r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r-HR" sz="2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škroba</a:t>
            </a:r>
          </a:p>
          <a:p>
            <a:r>
              <a:rPr lang="hr-HR" sz="2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celuloze</a:t>
            </a:r>
          </a:p>
          <a:p>
            <a:r>
              <a:rPr lang="hr-HR" sz="28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disaharida</a:t>
            </a:r>
            <a:r>
              <a:rPr lang="hr-HR" sz="2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saharoza , </a:t>
            </a:r>
            <a:r>
              <a:rPr lang="hr-HR" sz="28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maltoza</a:t>
            </a:r>
            <a:r>
              <a:rPr lang="hr-HR" sz="2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hr-HR" sz="28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galaktoza</a:t>
            </a:r>
            <a:endParaRPr lang="hr-HR" sz="2800" b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trisaharida</a:t>
            </a:r>
            <a:r>
              <a:rPr lang="hr-HR" sz="2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sz="28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rafinoza</a:t>
            </a:r>
            <a:endParaRPr lang="hr-HR" sz="2800" b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jednostavnih šećera (</a:t>
            </a:r>
            <a:r>
              <a:rPr lang="hr-HR" sz="28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monosaharida</a:t>
            </a:r>
            <a:r>
              <a:rPr lang="hr-HR" sz="2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glukoza , fruktoza</a:t>
            </a:r>
          </a:p>
          <a:p>
            <a:endParaRPr lang="hr-H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ACEB58-9405-37E9-F16E-0BA05E4F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74" y="189309"/>
            <a:ext cx="10364451" cy="1217998"/>
          </a:xfrm>
        </p:spPr>
        <p:txBody>
          <a:bodyPr/>
          <a:lstStyle/>
          <a:p>
            <a:r>
              <a:rPr lang="hr-H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SLOŽENI UGLJIKOHIDR</a:t>
            </a:r>
            <a:r>
              <a:rPr lang="hr-HR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9B5C73-735B-8188-65DC-5C9C615DDB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320" y="1807256"/>
            <a:ext cx="5106026" cy="3424107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ŠKROB</a:t>
            </a:r>
          </a:p>
          <a:p>
            <a:pPr marL="457200" indent="-457200">
              <a:buAutoNum type="arabicPeriod"/>
            </a:pPr>
            <a:endParaRPr lang="hr-H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9" name="Rezervirano mjesto sadržaja 3">
            <a:extLst>
              <a:ext uri="{FF2B5EF4-FFF2-40B4-BE49-F238E27FC236}">
                <a16:creationId xmlns:a16="http://schemas.microsoft.com/office/drawing/2014/main" id="{2A4F6654-E2AC-C514-7CCA-B9ED18F546E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27322822"/>
              </p:ext>
            </p:extLst>
          </p:nvPr>
        </p:nvGraphicFramePr>
        <p:xfrm>
          <a:off x="5066787" y="1807256"/>
          <a:ext cx="6960372" cy="432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 descr="Slika na kojoj se prikazuje krafna, sjedenje, fotografija, velik&#10;&#10;Opis je automatski generiran">
            <a:extLst>
              <a:ext uri="{FF2B5EF4-FFF2-40B4-BE49-F238E27FC236}">
                <a16:creationId xmlns:a16="http://schemas.microsoft.com/office/drawing/2014/main" id="{9726EC26-622C-BD85-E26B-2D4E579E4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6" y="2668556"/>
            <a:ext cx="4660280" cy="2808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4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82B9FB3D2D574D8F0EFE4F9A3E694B" ma:contentTypeVersion="8" ma:contentTypeDescription="Stvaranje novog dokumenta." ma:contentTypeScope="" ma:versionID="0f47310b91b248cf9616ed28ff27f0cf">
  <xsd:schema xmlns:xsd="http://www.w3.org/2001/XMLSchema" xmlns:xs="http://www.w3.org/2001/XMLSchema" xmlns:p="http://schemas.microsoft.com/office/2006/metadata/properties" xmlns:ns2="fab80420-665e-4425-b572-29d4ab0aa5e5" xmlns:ns3="e65ae67c-7451-4153-bdba-093abdc6be8e" targetNamespace="http://schemas.microsoft.com/office/2006/metadata/properties" ma:root="true" ma:fieldsID="86b7c4cba98f3afb02b13d90fbb41bd2" ns2:_="" ns3:_="">
    <xsd:import namespace="fab80420-665e-4425-b572-29d4ab0aa5e5"/>
    <xsd:import namespace="e65ae67c-7451-4153-bdba-093abdc6be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80420-665e-4425-b572-29d4ab0aa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ae67c-7451-4153-bdba-093abdc6be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198B2-EF3C-4EEC-8D35-270A7AFA48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F2F32D-0C1B-490F-BBBD-7DBD95BE16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80420-665e-4425-b572-29d4ab0aa5e5"/>
    <ds:schemaRef ds:uri="e65ae67c-7451-4153-bdba-093abdc6b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2D0EB1-82C3-4889-9292-D9E1B43633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305</TotalTime>
  <Words>1451</Words>
  <Application>Microsoft Office PowerPoint</Application>
  <PresentationFormat>Široki zaslon</PresentationFormat>
  <Paragraphs>160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Arial</vt:lpstr>
      <vt:lpstr>Symbol</vt:lpstr>
      <vt:lpstr>Times New Roman</vt:lpstr>
      <vt:lpstr>Tw Cen MT</vt:lpstr>
      <vt:lpstr>Kapljica</vt:lpstr>
      <vt:lpstr>1. Zanimanje : PEKAR 2. Nastavni predmet:POZNAVANJE SIROVINA 3. Razred: 1P 4. Naziv nastavne jedinice:KEMIJSKI SASTAV   BRAŠNA </vt:lpstr>
      <vt:lpstr>Prosječan kemijski sastav pšeničnog brašna je :</vt:lpstr>
      <vt:lpstr>Što je veći tip brašna, veća je količina mineralnih tvari, vitamina, bjelančevina, masti, celuloze i enzima </vt:lpstr>
      <vt:lpstr>Organske tvari</vt:lpstr>
      <vt:lpstr>Jednostavne bjelančevine – građene su samo od niza aminokiselina, a u brašnu su:</vt:lpstr>
      <vt:lpstr>PowerPoint prezentacija</vt:lpstr>
      <vt:lpstr>PowerPoint prezentacija</vt:lpstr>
      <vt:lpstr>UGLJIKOHIDRATI</vt:lpstr>
      <vt:lpstr>SLOŽENI UGLJIKOHIDRATI</vt:lpstr>
      <vt:lpstr>PowerPoint prezentacija</vt:lpstr>
      <vt:lpstr>PowerPoint prezentacija</vt:lpstr>
      <vt:lpstr>CELULOZA</vt:lpstr>
      <vt:lpstr>MALTOZA</vt:lpstr>
      <vt:lpstr>SAHAROZA</vt:lpstr>
      <vt:lpstr>GLUKOZA</vt:lpstr>
      <vt:lpstr>PROVJERI SVOJE ZNANJE</vt:lpstr>
      <vt:lpstr>PowerPoint prezentacija</vt:lpstr>
      <vt:lpstr>MASTI</vt:lpstr>
      <vt:lpstr>MASTI</vt:lpstr>
      <vt:lpstr>ENZIMI</vt:lpstr>
      <vt:lpstr>PowerPoint prezentacija</vt:lpstr>
      <vt:lpstr>VITAMINI</vt:lpstr>
      <vt:lpstr>PROVJERI SVOJE ZNANJE</vt:lpstr>
      <vt:lpstr>  TVARI    ANORGANSKOG    PORIJEKLA   </vt:lpstr>
      <vt:lpstr>  MINERALNE  TVARI    </vt:lpstr>
      <vt:lpstr>PROVJERI SVOJE  ZNANJE</vt:lpstr>
      <vt:lpstr>ZADAtak  ZA VJEŽBU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KEMIJSKI SASTAV BRAŠNA</dc:title>
  <dc:creator>hp</dc:creator>
  <cp:lastModifiedBy>Sanja Banfić Kontrec</cp:lastModifiedBy>
  <cp:revision>29</cp:revision>
  <dcterms:created xsi:type="dcterms:W3CDTF">2020-04-19T09:02:01Z</dcterms:created>
  <dcterms:modified xsi:type="dcterms:W3CDTF">2023-12-20T12:04:47Z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0x0101004782B9FB3D2D574D8F0EFE4F9A3E694B</vt:lpwstr>
  </property>
</Properties>
</file>