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24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0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21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6" r:id="rId3"/>
    <p:sldId id="267" r:id="rId4"/>
    <p:sldId id="264" r:id="rId5"/>
    <p:sldId id="271" r:id="rId6"/>
    <p:sldId id="268" r:id="rId7"/>
    <p:sldId id="272" r:id="rId8"/>
    <p:sldId id="269" r:id="rId9"/>
    <p:sldId id="273" r:id="rId10"/>
    <p:sldId id="270" r:id="rId11"/>
    <p:sldId id="274" r:id="rId12"/>
    <p:sldId id="261" r:id="rId13"/>
    <p:sldId id="275" r:id="rId14"/>
    <p:sldId id="257" r:id="rId15"/>
    <p:sldId id="276" r:id="rId16"/>
    <p:sldId id="258" r:id="rId17"/>
    <p:sldId id="277" r:id="rId18"/>
    <p:sldId id="259" r:id="rId19"/>
    <p:sldId id="278" r:id="rId20"/>
    <p:sldId id="279" r:id="rId21"/>
    <p:sldId id="260" r:id="rId22"/>
    <p:sldId id="280" r:id="rId23"/>
    <p:sldId id="281" r:id="rId24"/>
    <p:sldId id="282" r:id="rId25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48D5BF-33C6-420C-B5ED-1097EB883249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1BCA0-84D9-4D19-9705-F73D1B3C8EB7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50240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r-HR" dirty="0"/>
              <a:t>Postaviti pitanje , koje usluge poznaju o koriste…očekivani odgovori : Email (npr. Gmail, Yahoo), Instant </a:t>
            </a:r>
            <a:r>
              <a:rPr lang="hr-HR" dirty="0" err="1"/>
              <a:t>messaging</a:t>
            </a:r>
            <a:r>
              <a:rPr lang="hr-HR" dirty="0"/>
              <a:t> (npr. WhatsApp, Messenger)</a:t>
            </a:r>
          </a:p>
          <a:p>
            <a:pPr marL="0" indent="0">
              <a:buNone/>
            </a:pPr>
            <a:r>
              <a:rPr lang="hr-HR" dirty="0"/>
              <a:t>Video pozivi (npr. Zoom, Skype)</a:t>
            </a:r>
          </a:p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4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03290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r-HR" dirty="0"/>
              <a:t>Da ponovimo, dakle e-mail…chat aplikacije,….</a:t>
            </a: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965471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hr-HR" dirty="0"/>
              <a:t>Pitanje : koje pretraživače/ online enciklopedije koristite …potencijalni odgovori: Pretraživači (npr. Google, Bing)</a:t>
            </a:r>
          </a:p>
          <a:p>
            <a:pPr lvl="1"/>
            <a:r>
              <a:rPr lang="hr-HR" dirty="0"/>
              <a:t>Online enciklopedije (npr. Wikipedia, </a:t>
            </a:r>
            <a:r>
              <a:rPr lang="hr-HR" dirty="0" err="1"/>
              <a:t>Brittanica</a:t>
            </a:r>
            <a:r>
              <a:rPr lang="hr-HR" dirty="0"/>
              <a:t>)</a:t>
            </a:r>
          </a:p>
          <a:p>
            <a:r>
              <a:rPr lang="hr-HR" dirty="0"/>
              <a:t> </a:t>
            </a: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6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250190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hr-HR" dirty="0"/>
              <a:t>Online trgovine (npr. Amazon, eBay)</a:t>
            </a:r>
          </a:p>
          <a:p>
            <a:pPr lvl="1"/>
            <a:r>
              <a:rPr lang="hr-HR" dirty="0"/>
              <a:t>Koristite li i vi e-trgovine? Očekivani odgovori : Plaćanje putem interneta (npr. PayPal, Stripe)</a:t>
            </a:r>
          </a:p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8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596190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dirty="0"/>
              <a:t>Pitanje koje društvene mreže vi koristite? </a:t>
            </a:r>
            <a:r>
              <a:rPr lang="hr-HR" sz="1200" dirty="0"/>
              <a:t>Platforme za povezivanje (npr. Facebook, Instagram, Twitter)</a:t>
            </a:r>
          </a:p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10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83977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Pohrana podataka (npr. Google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Drive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Dropbox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) Softver kao usluga (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SaaS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) (npr. Microsoft 365,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Salesforce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12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404491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r-HR" dirty="0"/>
              <a:t>Online tečajevi (npr. </a:t>
            </a:r>
            <a:r>
              <a:rPr lang="hr-HR" dirty="0" err="1"/>
              <a:t>Coursera</a:t>
            </a:r>
            <a:r>
              <a:rPr lang="hr-HR" dirty="0"/>
              <a:t>, </a:t>
            </a:r>
            <a:r>
              <a:rPr lang="hr-HR" dirty="0" err="1"/>
              <a:t>Udemy</a:t>
            </a:r>
            <a:r>
              <a:rPr lang="hr-HR" dirty="0"/>
              <a:t>)</a:t>
            </a:r>
          </a:p>
          <a:p>
            <a:r>
              <a:rPr lang="hr-HR" dirty="0" err="1"/>
              <a:t>Webinar</a:t>
            </a:r>
            <a:r>
              <a:rPr lang="hr-HR" dirty="0"/>
              <a:t> platforme (npr. </a:t>
            </a:r>
            <a:r>
              <a:rPr lang="hr-HR" dirty="0" err="1"/>
              <a:t>Webex</a:t>
            </a:r>
            <a:r>
              <a:rPr lang="hr-HR" dirty="0"/>
              <a:t>, </a:t>
            </a:r>
            <a:r>
              <a:rPr lang="hr-HR" dirty="0" err="1"/>
              <a:t>GoToWebinar</a:t>
            </a:r>
            <a:r>
              <a:rPr lang="hr-HR" dirty="0"/>
              <a:t>)</a:t>
            </a:r>
          </a:p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14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5225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r-HR" dirty="0"/>
              <a:t>Streaming platforme (npr. Netflix, YouTube)  Podcast servisi (npr. </a:t>
            </a:r>
            <a:r>
              <a:rPr lang="hr-HR" dirty="0" err="1"/>
              <a:t>Spotify</a:t>
            </a:r>
            <a:r>
              <a:rPr lang="hr-HR" dirty="0"/>
              <a:t>, Apple </a:t>
            </a:r>
            <a:r>
              <a:rPr lang="hr-HR" dirty="0" err="1"/>
              <a:t>Podcasts</a:t>
            </a:r>
            <a:r>
              <a:rPr lang="hr-HR" dirty="0"/>
              <a:t>)</a:t>
            </a:r>
          </a:p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16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2571458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r-HR" dirty="0"/>
              <a:t>VPN usluge (npr. </a:t>
            </a:r>
            <a:r>
              <a:rPr lang="hr-HR" dirty="0" err="1"/>
              <a:t>NordVPN</a:t>
            </a:r>
            <a:r>
              <a:rPr lang="hr-HR" dirty="0"/>
              <a:t>, </a:t>
            </a:r>
            <a:r>
              <a:rPr lang="hr-HR" dirty="0" err="1"/>
              <a:t>ExpressVPN</a:t>
            </a:r>
            <a:r>
              <a:rPr lang="hr-HR" dirty="0"/>
              <a:t>)  Antivirusne usluge (npr. Norton, </a:t>
            </a:r>
            <a:r>
              <a:rPr lang="hr-HR" dirty="0" err="1"/>
              <a:t>McAfee</a:t>
            </a:r>
            <a:r>
              <a:rPr lang="hr-HR" dirty="0"/>
              <a:t>)</a:t>
            </a:r>
          </a:p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18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617384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Ovi utjecaji oblikuju naše navike, olakšavaju svakodnevne zadatke i omogućuju veće povezivanje s drugima, ali istovremeno donose i izazove poput ovisnosti o tehnologiji i pitanja privatnosti.</a:t>
            </a:r>
          </a:p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21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1707342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r-H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Ovi trendovi će oblikovati način na koji koristimo internetske usluge, čineći ih učinkovitijima, sigurnijima i prilagođenijima potrebama korisnika.</a:t>
            </a:r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BCA0-84D9-4D19-9705-F73D1B3C8EB7}" type="slidenum">
              <a:rPr lang="hr-HR" smtClean="0"/>
              <a:t>23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47488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12E7777-1C45-A4FC-4209-6C6E8842CB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1C976F3F-F78E-249E-1B66-FF7170FDA6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662BA93A-F47C-D8E5-DB11-40B2352F6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77967041-3689-7CE3-4468-B47FC73A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D1C5C026-078E-8B25-7EBF-114739826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19240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C703178-CB29-A0B4-DD7F-19E0A0D02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7A2AFD6-6342-F538-F752-9E204B8DDE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5781AB71-5C14-2738-CC1A-CFB9106F4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D57219D5-3A2C-F249-B61A-F5C53E5B7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0252AC84-B700-939E-4AEA-6C1539039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128867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ECB83B2-8878-BE4A-6AFD-093A70ABD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A42CF12B-D697-35FE-AB9A-B43A6A6CA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BFD0522D-4477-392B-A271-D394686CD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B35AA237-4A3E-7CBF-B098-6AB023D8C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D801954D-72F5-C9B1-BD96-80CAF3BE0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8777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05643DE-D761-1538-074C-B329C0C4F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D0D249D-7613-1800-4D1D-1BE2CB1C37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C21EE621-8F3A-E82D-21D6-A3B520B3AD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E79FEABE-19D8-04C3-B28B-A8DC4C701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C20811F4-C1EC-3E85-1575-9B9D8414F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774FC867-9C6D-93EF-6F33-FC8CCD8C7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5340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E8FE74B-C17D-3E89-382A-9EDCD8EFF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58B7F7DA-A7F2-9E4E-151F-59C3555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E10F6F5B-EBC6-CF8A-96A4-B5CEB5B3C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teksta 4">
            <a:extLst>
              <a:ext uri="{FF2B5EF4-FFF2-40B4-BE49-F238E27FC236}">
                <a16:creationId xmlns:a16="http://schemas.microsoft.com/office/drawing/2014/main" id="{6AA6F4EF-FB28-4482-3D9C-4C9E389AAC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25EB369B-7A75-3E2D-AB3C-B7DD5CBBCD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7" name="Rezervirano mjesto datuma 6">
            <a:extLst>
              <a:ext uri="{FF2B5EF4-FFF2-40B4-BE49-F238E27FC236}">
                <a16:creationId xmlns:a16="http://schemas.microsoft.com/office/drawing/2014/main" id="{4FB902A9-83E8-FF87-68F8-66B2A941E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8" name="Rezervirano mjesto podnožja 7">
            <a:extLst>
              <a:ext uri="{FF2B5EF4-FFF2-40B4-BE49-F238E27FC236}">
                <a16:creationId xmlns:a16="http://schemas.microsoft.com/office/drawing/2014/main" id="{4DA86D57-4081-9676-CA41-414D6999C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>
            <a:extLst>
              <a:ext uri="{FF2B5EF4-FFF2-40B4-BE49-F238E27FC236}">
                <a16:creationId xmlns:a16="http://schemas.microsoft.com/office/drawing/2014/main" id="{E8A869C0-14FA-1DEB-DE1F-B54896ABA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94810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3898DC2-2A7D-DE2F-430F-D0888277A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>
            <a:extLst>
              <a:ext uri="{FF2B5EF4-FFF2-40B4-BE49-F238E27FC236}">
                <a16:creationId xmlns:a16="http://schemas.microsoft.com/office/drawing/2014/main" id="{2340DD63-B29B-66D8-9BCF-E50F3EC84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042AEF38-F5F7-3789-C0A3-41FF476E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>
            <a:extLst>
              <a:ext uri="{FF2B5EF4-FFF2-40B4-BE49-F238E27FC236}">
                <a16:creationId xmlns:a16="http://schemas.microsoft.com/office/drawing/2014/main" id="{114A076E-AEA4-9B1B-637E-91A352A62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058091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>
            <a:extLst>
              <a:ext uri="{FF2B5EF4-FFF2-40B4-BE49-F238E27FC236}">
                <a16:creationId xmlns:a16="http://schemas.microsoft.com/office/drawing/2014/main" id="{3BAB6602-EC13-512F-408B-5AFED607D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63D4A975-1AF6-2F7A-6036-0F754A5C1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>
            <a:extLst>
              <a:ext uri="{FF2B5EF4-FFF2-40B4-BE49-F238E27FC236}">
                <a16:creationId xmlns:a16="http://schemas.microsoft.com/office/drawing/2014/main" id="{B5364D62-1E78-6C28-38AF-B2987921C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401939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7E7EEC2-1442-1643-BB52-C378EBCE4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A1CCD42-5546-2867-3605-F351315103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74B385BD-F6B9-9D13-95D7-5D4C4E8A2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331DF84A-C445-2FE2-7F42-C26A93FA5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657936D8-D76A-1694-52D7-DD19A4F25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76B8889B-4F2F-BCBE-7861-BFFCAEAEF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37852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A930722-0E3D-8F19-6C8B-2C870B48F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>
            <a:extLst>
              <a:ext uri="{FF2B5EF4-FFF2-40B4-BE49-F238E27FC236}">
                <a16:creationId xmlns:a16="http://schemas.microsoft.com/office/drawing/2014/main" id="{0E3668AD-3017-3F42-6172-DCC2649CDC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CFAE597C-C084-D040-02AF-5E898F16EE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5EDE3C5D-670D-D7A8-E7AA-00161D38F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02746089-152E-548F-705A-32D99A404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EB6DA9A0-2B25-4CFC-D074-D4E009644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99348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B2125A4-B3FB-18A7-4464-6147ECD1E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735FA901-774A-97AF-0667-54132574F6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6594FCEC-9697-9993-078E-2B48A332F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026F5F71-0488-D432-65C9-4FA9F46AA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C166147D-9FAA-7191-4617-8259CE404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279519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>
            <a:extLst>
              <a:ext uri="{FF2B5EF4-FFF2-40B4-BE49-F238E27FC236}">
                <a16:creationId xmlns:a16="http://schemas.microsoft.com/office/drawing/2014/main" id="{038CD77A-0752-A37D-16DB-FB6E6D8C45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29375919-25D0-1F2F-C942-D70FF8C132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22330FF8-BA88-56B3-9524-14202E718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284C54A0-E47D-1E7D-52EF-B0B2DA366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E7A61261-CFD7-6B1D-A7B3-A32F88AD2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287526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>
            <a:extLst>
              <a:ext uri="{FF2B5EF4-FFF2-40B4-BE49-F238E27FC236}">
                <a16:creationId xmlns:a16="http://schemas.microsoft.com/office/drawing/2014/main" id="{8E8109FB-F16F-3759-491A-47AAD1737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E6466896-E086-842F-2053-45C9A552F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3410C364-E6F7-9C7B-A2A2-79017C665C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1558B7-F31E-435F-8A07-13584DC40E24}" type="datetimeFigureOut">
              <a:rPr lang="hr-HR" smtClean="0"/>
              <a:t>15.9.2025.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12712C62-BA8A-9432-6A04-FD9093122D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0FA5C48A-1DCB-F75F-D0F6-D879FAF223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96BAE6-6FF8-4D88-8A8B-57B0A30D37C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53732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E4A5F010-B2E8-F517-72BC-B9AED58ADA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259" r="1" b="396"/>
          <a:stretch>
            <a:fillRect/>
          </a:stretch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6AE69FBE-6F6E-9B05-F48C-FD18E93DF5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2914" y="4451"/>
            <a:ext cx="4778387" cy="327884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800" b="1" dirty="0" err="1">
                <a:latin typeface="Calibri" panose="020F0502020204030204" pitchFamily="34" charset="0"/>
                <a:cs typeface="Calibri" panose="020F0502020204030204" pitchFamily="34" charset="0"/>
              </a:rPr>
              <a:t>Internetske</a:t>
            </a:r>
            <a:r>
              <a:rPr lang="en-US" sz="4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800" b="1" dirty="0" err="1">
                <a:latin typeface="Calibri" panose="020F0502020204030204" pitchFamily="34" charset="0"/>
                <a:cs typeface="Calibri" panose="020F0502020204030204" pitchFamily="34" charset="0"/>
              </a:rPr>
              <a:t>usluge</a:t>
            </a:r>
            <a:r>
              <a:rPr lang="en-US" sz="4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800" b="1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4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800" b="1" dirty="0" err="1">
                <a:latin typeface="Calibri" panose="020F0502020204030204" pitchFamily="34" charset="0"/>
                <a:cs typeface="Calibri" panose="020F0502020204030204" pitchFamily="34" charset="0"/>
              </a:rPr>
              <a:t>servisi</a:t>
            </a:r>
            <a:r>
              <a:rPr lang="en-US" sz="3700" dirty="0"/>
              <a:t/>
            </a:r>
            <a:br>
              <a:rPr lang="en-US" sz="3700" dirty="0"/>
            </a:br>
            <a:endParaRPr lang="en-US" sz="3700" dirty="0"/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D5A42EA7-4E95-F0B5-A0CC-DFF2B83AA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801" y="4280598"/>
            <a:ext cx="4659756" cy="19784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Razred:1G</a:t>
            </a:r>
          </a:p>
          <a:p>
            <a:pPr algn="l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SIU: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Uvod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u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računalni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dizajn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tekstila</a:t>
            </a:r>
            <a:endParaRPr 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Izradile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Matilda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Ađić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Ivančir</a:t>
            </a:r>
          </a:p>
          <a:p>
            <a:pPr algn="l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Ana Detoni</a:t>
            </a:r>
          </a:p>
        </p:txBody>
      </p:sp>
    </p:spTree>
    <p:extLst>
      <p:ext uri="{BB962C8B-B14F-4D97-AF65-F5344CB8AC3E}">
        <p14:creationId xmlns:p14="http://schemas.microsoft.com/office/powerpoint/2010/main" val="3164999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Background">
            <a:extLst>
              <a:ext uri="{FF2B5EF4-FFF2-40B4-BE49-F238E27FC236}">
                <a16:creationId xmlns:a16="http://schemas.microsoft.com/office/drawing/2014/main" id="{7DE220E6-BA55-4F04-B3C4-F4985F3E77A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9" name="tint">
            <a:extLst>
              <a:ext uri="{FF2B5EF4-FFF2-40B4-BE49-F238E27FC236}">
                <a16:creationId xmlns:a16="http://schemas.microsoft.com/office/drawing/2014/main" id="{5AE190BC-D2FD-433E-AB89-0DF68EFD6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5644" y="0"/>
            <a:ext cx="1046356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43E8FEA2-54EE-4F84-B5DB-A055A7D805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6444" y="0"/>
            <a:ext cx="6075554" cy="6858000"/>
          </a:xfrm>
          <a:prstGeom prst="rect">
            <a:avLst/>
          </a:prstGeom>
          <a:ln>
            <a:noFill/>
          </a:ln>
          <a:effectLst>
            <a:outerShdw blurRad="508000" dist="190500" dir="5460000" sx="93000" sy="93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730DE876-CBE5-9B93-0F43-5BA4E771A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6432" y="762001"/>
            <a:ext cx="4554680" cy="1708243"/>
          </a:xfrm>
        </p:spPr>
        <p:txBody>
          <a:bodyPr anchor="ctr">
            <a:normAutofit/>
          </a:bodyPr>
          <a:lstStyle/>
          <a:p>
            <a:r>
              <a:rPr lang="hr-HR" sz="4000">
                <a:latin typeface="Calibri" panose="020F0502020204030204" pitchFamily="34" charset="0"/>
                <a:cs typeface="Calibri" panose="020F0502020204030204" pitchFamily="34" charset="0"/>
              </a:rPr>
              <a:t>Što su internetske usluge i servisi?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82A30042-6C08-954F-4FD3-8BE81D1F6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367" y="2151845"/>
            <a:ext cx="4541003" cy="2554314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933B999-B943-2A13-CA65-5B5CFA283E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6432" y="2470244"/>
            <a:ext cx="4554680" cy="376983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Internetske usluge i servisi su različite funkcionalnosti i aplikacije dostupne putem interneta, koje omogućuju korisnicima obavljanje raznih zadataka i komunikaciju. </a:t>
            </a:r>
          </a:p>
          <a:p>
            <a:pPr marL="0" indent="0">
              <a:buNone/>
            </a:pPr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827290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3612AA4F-CE70-4D93-021E-79FE2F485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5025" y="-72025"/>
            <a:ext cx="4156512" cy="1708244"/>
          </a:xfrm>
        </p:spPr>
        <p:txBody>
          <a:bodyPr anchor="ctr">
            <a:normAutofit/>
          </a:bodyPr>
          <a:lstStyle/>
          <a:p>
            <a:r>
              <a:rPr lang="hr-HR" sz="4000" dirty="0">
                <a:latin typeface="Calibri" panose="020F0502020204030204" pitchFamily="34" charset="0"/>
                <a:cs typeface="Calibri" panose="020F0502020204030204" pitchFamily="34" charset="0"/>
              </a:rPr>
              <a:t>Što uključuju ove usluge?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3F0CFEA6-6D91-837A-C597-C80D31DEF2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15342"/>
          <a:stretch>
            <a:fillRect/>
          </a:stretch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706CE79-15C6-729F-9767-59955CD38A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1543" y="1316335"/>
            <a:ext cx="4935226" cy="5541665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Komunikaciju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 (email, chat, video pozivi)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Informacije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(pretraživači, online enciklopedije)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E-trgovinu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 (kupovina i prodaja proizvoda i usluga)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Društvene mreže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(interakcija i dijeljenje sadržaja)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Cloud usluge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(pohrana podataka i softver kao usluga)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Ove usluge omogućuju jednostavan pristup informacijama, povezivanje s drugima i olakšavanje svakodnevnih aktivnosti, stvarajući tako ključni dio modernog digitalnog života.</a:t>
            </a:r>
          </a:p>
          <a:p>
            <a:endParaRPr lang="hr-HR" sz="1600" dirty="0"/>
          </a:p>
        </p:txBody>
      </p:sp>
    </p:spTree>
    <p:extLst>
      <p:ext uri="{BB962C8B-B14F-4D97-AF65-F5344CB8AC3E}">
        <p14:creationId xmlns:p14="http://schemas.microsoft.com/office/powerpoint/2010/main" val="3801661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130C65BC-1811-6468-1290-665AF8A78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817" y="144081"/>
            <a:ext cx="5334197" cy="1708242"/>
          </a:xfrm>
        </p:spPr>
        <p:txBody>
          <a:bodyPr anchor="ctr">
            <a:normAutofit/>
          </a:bodyPr>
          <a:lstStyle/>
          <a:p>
            <a:r>
              <a:rPr lang="hr-HR" sz="3700" b="1" dirty="0">
                <a:latin typeface="Calibri" panose="020F0502020204030204" pitchFamily="34" charset="0"/>
                <a:cs typeface="Calibri" panose="020F0502020204030204" pitchFamily="34" charset="0"/>
              </a:rPr>
              <a:t>Kategorije internetskih usluga:</a:t>
            </a:r>
            <a:r>
              <a:rPr lang="hr-HR" sz="37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hr-HR" sz="3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sz="37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CE96A1F-07D3-27E1-C9C8-98F1EF42C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308" y="1683068"/>
            <a:ext cx="5970597" cy="503427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Komunikacija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Komunikacijske internetske usluge i servisi su platforme i aplikacije koje omogućuju korisnicima razmjenu informacija i interakciju putem interneta.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Ove usluge uključuju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e-mail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chat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video pozive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forume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društvene mreže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a omogućuju korisnicima povezivanje, dijeljenje sadržaja, razmjenu poruka i suradnju u realnom vremenu, bez obzira na geografske udaljenosti.</a:t>
            </a:r>
          </a:p>
          <a:p>
            <a:endParaRPr lang="hr-H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sz="2000" b="1" dirty="0"/>
          </a:p>
          <a:p>
            <a:endParaRPr lang="hr-HR" sz="20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58306A64-A2E3-4EB1-C6F6-2969DF9AFB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488" r="7853" b="-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5531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nt">
            <a:extLst>
              <a:ext uri="{FF2B5EF4-FFF2-40B4-BE49-F238E27FC236}">
                <a16:creationId xmlns:a16="http://schemas.microsoft.com/office/drawing/2014/main" id="{D380959B-464C-9ED8-C9EB-AB6FC997C1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25448" y="8300"/>
            <a:ext cx="10966551" cy="68497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6B83858-ED7D-57B6-6CAA-83168807C43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5" cy="6858000"/>
          </a:xfrm>
          <a:prstGeom prst="rect">
            <a:avLst/>
          </a:prstGeom>
          <a:ln>
            <a:noFill/>
          </a:ln>
          <a:effectLst>
            <a:outerShdw blurRad="317500" dist="127000" dir="2400000" sx="95000" sy="95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97FFD4-A8B9-3D4D-1623-7BE467E46A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10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90500" dist="139700" dir="3000000" sx="94000" sy="94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A3AEA1D6-CCEE-F6AD-21E0-56EFEAFE4D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46" r="3300" b="9170"/>
          <a:stretch>
            <a:fillRect/>
          </a:stretch>
        </p:blipFill>
        <p:spPr>
          <a:xfrm>
            <a:off x="366939" y="279431"/>
            <a:ext cx="4823987" cy="4381626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9095C84-1E07-73A2-8F69-D64F2D157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5665" y="580881"/>
            <a:ext cx="4596245" cy="59606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E-mail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: Slanje i primanje poruka putem interneta.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Chat aplikacije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: 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Instantna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 razmjena poruka (npr. WhatsApp, Telegram, Viber, Messenger, DM).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Video pozivi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: Vizualna i audio komunikacija putem platformi kao što su Zoom ili Skype.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Ove usluge igraju ključnu ulogu u modernoj komunikaciji, olakšavajući brzu i učinkovitu interakciju između pojedinaca i grupa.</a:t>
            </a:r>
          </a:p>
          <a:p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3207678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F0AB36B0-F9F6-637C-C13E-AED80FAAB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192" y="249535"/>
            <a:ext cx="4080362" cy="1708242"/>
          </a:xfrm>
        </p:spPr>
        <p:txBody>
          <a:bodyPr anchor="ctr">
            <a:normAutofit/>
          </a:bodyPr>
          <a:lstStyle/>
          <a:p>
            <a:r>
              <a:rPr lang="hr-HR" sz="4000" b="1" dirty="0">
                <a:latin typeface="Calibri" panose="020F0502020204030204" pitchFamily="34" charset="0"/>
                <a:cs typeface="Calibri" panose="020F0502020204030204" pitchFamily="34" charset="0"/>
              </a:rPr>
              <a:t>Informacije</a:t>
            </a:r>
            <a:br>
              <a:rPr lang="hr-HR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DAA2164-5AAD-D95A-5805-90890C3E18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" y="1215851"/>
            <a:ext cx="5410198" cy="5245291"/>
          </a:xfrm>
        </p:spPr>
        <p:txBody>
          <a:bodyPr anchor="ctr">
            <a:normAutofit/>
          </a:bodyPr>
          <a:lstStyle/>
          <a:p>
            <a:pPr marL="457200" lvl="1" indent="0">
              <a:buNone/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Informacijske internetske usluge i servisi su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aplikacije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platforme 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koje omogućuju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pristup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razmjenu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upravljanje podacima i znanjem putem interneta. </a:t>
            </a:r>
          </a:p>
          <a:p>
            <a:pPr marL="457200" lvl="1" indent="0">
              <a:buNone/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Ove usluge omogućuju korisnicima da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pretražuju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organiziraju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dijele informacije u različitim formatima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, uključujući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tekst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slike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video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audio sadržaj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/>
            <a:endParaRPr lang="hr-HR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hr-HR" sz="2000" dirty="0"/>
          </a:p>
          <a:p>
            <a:pPr marL="0" indent="0">
              <a:buNone/>
            </a:pPr>
            <a:endParaRPr lang="hr-HR" sz="2000" dirty="0"/>
          </a:p>
        </p:txBody>
      </p:sp>
      <p:sp>
        <p:nvSpPr>
          <p:cNvPr id="23" name="Rectangle 19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7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77800" dist="215900" dir="8520000" sx="94000" sy="94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8677EB00-7FBE-F361-1A54-94B7E30A0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61902"/>
            <a:ext cx="5334197" cy="533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593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CD1DA457-19EB-5FC2-4E92-C0F710605B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644" y="673240"/>
            <a:ext cx="6229978" cy="603911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Pretraživači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(npr. Google, Bing): Omogućuju korisnicima pretraživanje internetskog sadržaja.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Online enciklopedije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(npr.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Brittanica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Wikipedia): Pružaju pristup pouzdanim informacijama o različitim temama.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Blogovi i vijesti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: Platforme gdje se dijele novosti i osobna mišljenja.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Ove usluge igraju ključnu ulogu u obrazovanju, istraživanju i svakodnevnom informiranju korisnika, omogućujući im da brzo dođu do relevantnih informacija.</a:t>
            </a:r>
          </a:p>
          <a:p>
            <a:endParaRPr lang="hr-HR" sz="20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D05C9B4-B5C9-2D4D-23C9-CEE72646F9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1800" y="0"/>
            <a:ext cx="5410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17500" dist="241300" dir="8580000" sx="90000" sy="90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5CD7D3EB-CF8A-1099-5353-EF1870C0FD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7878" y="866457"/>
            <a:ext cx="3758045" cy="2292406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3290A398-1F9A-065E-1455-F55761F8A0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878" y="3788389"/>
            <a:ext cx="3758045" cy="211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107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E7000A25-A65F-2668-61BB-46C37B17E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0027" y="221557"/>
            <a:ext cx="4080362" cy="1708242"/>
          </a:xfrm>
        </p:spPr>
        <p:txBody>
          <a:bodyPr anchor="ctr">
            <a:normAutofit/>
          </a:bodyPr>
          <a:lstStyle/>
          <a:p>
            <a:r>
              <a:rPr lang="hr-HR" sz="4000" b="1" dirty="0">
                <a:latin typeface="Calibri" panose="020F0502020204030204" pitchFamily="34" charset="0"/>
                <a:cs typeface="Calibri" panose="020F0502020204030204" pitchFamily="34" charset="0"/>
              </a:rPr>
              <a:t>E-trgovina</a:t>
            </a:r>
            <a:br>
              <a:rPr lang="hr-HR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4D7B278A-9C02-F6AF-21DA-954AF75620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548" y="1415166"/>
            <a:ext cx="5174901" cy="499568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E-trgovina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 (elektronička trgovina) odnosi se na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kupovinu i prodaju proizvoda ili usluga putem interneta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To uključuje razne aktivnosti kao što su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online trgovine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aukcijske platforme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elektronička plaćanja 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tržišne platforme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E-trgovina omogućuje korisnicima da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pregledavaju proizvode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uspoređuju cijene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naručuju robu 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obavljaju plaćanja 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bez potrebe za fizičkim prisustvom u trgovini.</a:t>
            </a:r>
            <a:endParaRPr lang="hr-HR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hr-HR" sz="20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7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77800" dist="215900" dir="8520000" sx="94000" sy="94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C962E9EF-001D-7866-8A87-E7D484D2F8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075678"/>
            <a:ext cx="5334197" cy="470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390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90174C1-29CD-C824-A4F6-0D7816990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451" y="552658"/>
            <a:ext cx="4540713" cy="56874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Online trgovine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(npr. Amazon, eBay)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Web stranice lokalnih trgovina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koje nude online narudžbe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Digitalne usluge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(npr. streaming servisi, online tečajevi)</a:t>
            </a:r>
          </a:p>
          <a:p>
            <a:pPr marL="0" indent="0">
              <a:buNone/>
            </a:pPr>
            <a:endParaRPr lang="hr-H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E-trgovina olakšava pristup potrošačima i širi tržište prodavača, omogućujući globalnu interakciju i brže transakcije.</a:t>
            </a:r>
          </a:p>
          <a:p>
            <a:endParaRPr lang="hr-HR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7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77800" dist="215900" dir="8520000" sx="94000" sy="94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255EFF6B-A964-FE48-E413-391015E0CE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3665"/>
          <a:stretch>
            <a:fillRect/>
          </a:stretch>
        </p:blipFill>
        <p:spPr>
          <a:xfrm>
            <a:off x="6601766" y="934495"/>
            <a:ext cx="4927525" cy="464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05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nt">
            <a:extLst>
              <a:ext uri="{FF2B5EF4-FFF2-40B4-BE49-F238E27FC236}">
                <a16:creationId xmlns:a16="http://schemas.microsoft.com/office/drawing/2014/main" id="{D380959B-464C-9ED8-C9EB-AB6FC997C1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25448" y="8300"/>
            <a:ext cx="10966551" cy="68497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6B83858-ED7D-57B6-6CAA-83168807C43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5" cy="6858000"/>
          </a:xfrm>
          <a:prstGeom prst="rect">
            <a:avLst/>
          </a:prstGeom>
          <a:ln>
            <a:noFill/>
          </a:ln>
          <a:effectLst>
            <a:outerShdw blurRad="317500" dist="127000" dir="2400000" sx="95000" sy="95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AC86CB82-93C0-0120-AF6D-97735D464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390" y="759126"/>
            <a:ext cx="4596245" cy="1711119"/>
          </a:xfrm>
        </p:spPr>
        <p:txBody>
          <a:bodyPr anchor="ctr">
            <a:normAutofit/>
          </a:bodyPr>
          <a:lstStyle/>
          <a:p>
            <a:r>
              <a:rPr lang="hr-HR" sz="4000" b="1">
                <a:latin typeface="Calibri" panose="020F0502020204030204" pitchFamily="34" charset="0"/>
                <a:cs typeface="Calibri" panose="020F0502020204030204" pitchFamily="34" charset="0"/>
              </a:rPr>
              <a:t>Društvene mreže</a:t>
            </a:r>
            <a:br>
              <a:rPr lang="hr-HR" sz="4000" b="1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sz="4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F97FFD4-A8B9-3D4D-1623-7BE467E46A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10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90500" dist="139700" dir="3000000" sx="94000" sy="94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36C0191F-75E3-F50A-3F5F-C20B16C608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873" y="2294199"/>
            <a:ext cx="3872455" cy="2304110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A8E3D6A9-0E16-C12B-8985-297C61466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6390" y="2470244"/>
            <a:ext cx="4596245" cy="37698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000">
                <a:latin typeface="Calibri" panose="020F0502020204030204" pitchFamily="34" charset="0"/>
                <a:cs typeface="Calibri" panose="020F0502020204030204" pitchFamily="34" charset="0"/>
              </a:rPr>
              <a:t>Društvene mreže su online platforme koje omogućuju korisnicima interakciju, dijeljenje sadržaja i povezivanje s drugim korisnicima. </a:t>
            </a:r>
          </a:p>
          <a:p>
            <a:pPr marL="0" indent="0">
              <a:buNone/>
            </a:pPr>
            <a:r>
              <a:rPr lang="hr-HR" sz="2000">
                <a:latin typeface="Calibri" panose="020F0502020204030204" pitchFamily="34" charset="0"/>
                <a:cs typeface="Calibri" panose="020F0502020204030204" pitchFamily="34" charset="0"/>
              </a:rPr>
              <a:t>Ove mreže omogućuju stvaranje profila, razmjenu poruka, objavljivanje sadržaja (poput slika, videa i članaka) te sudjelovanje u grupama i raspravama.</a:t>
            </a:r>
            <a:endParaRPr lang="hr-HR" sz="200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hr-HR" sz="2000"/>
          </a:p>
          <a:p>
            <a:endParaRPr lang="hr-HR" sz="2000"/>
          </a:p>
        </p:txBody>
      </p:sp>
    </p:spTree>
    <p:extLst>
      <p:ext uri="{BB962C8B-B14F-4D97-AF65-F5344CB8AC3E}">
        <p14:creationId xmlns:p14="http://schemas.microsoft.com/office/powerpoint/2010/main" val="1826918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12E45213-20CF-0472-820F-E2693C087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22" y="-296437"/>
            <a:ext cx="4477577" cy="1708242"/>
          </a:xfrm>
        </p:spPr>
        <p:txBody>
          <a:bodyPr anchor="ctr">
            <a:normAutofit/>
          </a:bodyPr>
          <a:lstStyle/>
          <a:p>
            <a:r>
              <a:rPr lang="hr-HR" sz="3700" dirty="0">
                <a:latin typeface="Calibri" panose="020F0502020204030204" pitchFamily="34" charset="0"/>
                <a:cs typeface="Calibri" panose="020F0502020204030204" pitchFamily="34" charset="0"/>
              </a:rPr>
              <a:t>Primjeri društvenih mreža uključuju: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82616F13-90C0-0C3E-2A3D-30D53F01B6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820" y="1115367"/>
            <a:ext cx="5619787" cy="554669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000" b="1" dirty="0">
                <a:latin typeface="Calibri" panose="020F0502020204030204" pitchFamily="34" charset="0"/>
                <a:cs typeface="Calibri" panose="020F0502020204030204" pitchFamily="34" charset="0"/>
              </a:rPr>
              <a:t>Facebook: </a:t>
            </a:r>
            <a:r>
              <a:rPr lang="hr-HR" sz="2000" dirty="0">
                <a:latin typeface="Calibri" panose="020F0502020204030204" pitchFamily="34" charset="0"/>
                <a:cs typeface="Calibri" panose="020F0502020204030204" pitchFamily="34" charset="0"/>
              </a:rPr>
              <a:t>Platforma za povezivanje s prijateljima, dijeljenje sadržaja i sudjelovanje u grupama.</a:t>
            </a:r>
          </a:p>
          <a:p>
            <a:pPr marL="0" indent="0">
              <a:buNone/>
            </a:pPr>
            <a:r>
              <a:rPr lang="hr-HR" sz="2000" b="1" dirty="0">
                <a:latin typeface="Calibri" panose="020F0502020204030204" pitchFamily="34" charset="0"/>
                <a:cs typeface="Calibri" panose="020F0502020204030204" pitchFamily="34" charset="0"/>
              </a:rPr>
              <a:t>Instagram: </a:t>
            </a:r>
            <a:r>
              <a:rPr lang="hr-HR" sz="2000" dirty="0">
                <a:latin typeface="Calibri" panose="020F0502020204030204" pitchFamily="34" charset="0"/>
                <a:cs typeface="Calibri" panose="020F0502020204030204" pitchFamily="34" charset="0"/>
              </a:rPr>
              <a:t>Fokus na dijeljenje vizualnog sadržaja i fotografija.</a:t>
            </a:r>
          </a:p>
          <a:p>
            <a:pPr marL="0" indent="0">
              <a:buNone/>
            </a:pPr>
            <a:r>
              <a:rPr lang="hr-HR" sz="2000" b="1" dirty="0">
                <a:latin typeface="Calibri" panose="020F0502020204030204" pitchFamily="34" charset="0"/>
                <a:cs typeface="Calibri" panose="020F0502020204030204" pitchFamily="34" charset="0"/>
              </a:rPr>
              <a:t>Twitter: </a:t>
            </a:r>
            <a:r>
              <a:rPr lang="hr-HR" sz="2000" dirty="0">
                <a:latin typeface="Calibri" panose="020F0502020204030204" pitchFamily="34" charset="0"/>
                <a:cs typeface="Calibri" panose="020F0502020204030204" pitchFamily="34" charset="0"/>
              </a:rPr>
              <a:t>Razmjena kratkih poruka i vijesti u stvarnom vremenu.</a:t>
            </a:r>
          </a:p>
          <a:p>
            <a:pPr marL="0" indent="0">
              <a:buNone/>
            </a:pPr>
            <a:r>
              <a:rPr lang="hr-HR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Reddit</a:t>
            </a:r>
            <a:r>
              <a:rPr lang="hr-HR" sz="2000" b="1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hr-HR" sz="2000" dirty="0">
                <a:latin typeface="Calibri" panose="020F0502020204030204" pitchFamily="34" charset="0"/>
                <a:cs typeface="Calibri" panose="020F0502020204030204" pitchFamily="34" charset="0"/>
              </a:rPr>
              <a:t>Online platforma koja kombinira značajke društvene mreže i foruma</a:t>
            </a:r>
            <a:endParaRPr lang="hr-HR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000" b="1" dirty="0">
                <a:latin typeface="Calibri" panose="020F0502020204030204" pitchFamily="34" charset="0"/>
                <a:cs typeface="Calibri" panose="020F0502020204030204" pitchFamily="34" charset="0"/>
              </a:rPr>
              <a:t>LinkedIn: </a:t>
            </a:r>
            <a:r>
              <a:rPr lang="hr-HR" sz="2000" dirty="0">
                <a:latin typeface="Calibri" panose="020F0502020204030204" pitchFamily="34" charset="0"/>
                <a:cs typeface="Calibri" panose="020F0502020204030204" pitchFamily="34" charset="0"/>
              </a:rPr>
              <a:t>profesionalna društvena mreža koja se fokusira na umrežavanje i povezivanje stručnjaka, zaposlenika i poslodavaca</a:t>
            </a:r>
            <a:endParaRPr lang="hr-HR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hr-HR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000" dirty="0">
                <a:latin typeface="Calibri" panose="020F0502020204030204" pitchFamily="34" charset="0"/>
                <a:cs typeface="Calibri" panose="020F0502020204030204" pitchFamily="34" charset="0"/>
              </a:rPr>
              <a:t>Društvene mreže igraju ključnu ulogu u oblikovanju društvenih interakcija, informiranju i marketingu, omogućujući korisnicima da stvaraju zajednice i dijele iskustva.</a:t>
            </a:r>
          </a:p>
          <a:p>
            <a:endParaRPr lang="hr-HR" sz="13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7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77800" dist="215900" dir="8520000" sx="94000" sy="94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318FC470-25FF-3D8D-50AA-3B5F0FF236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1393" y="1468683"/>
            <a:ext cx="5028804" cy="3696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186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0AA964DB-0582-2F12-1380-BF8A72E71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4036" y="309825"/>
            <a:ext cx="4156512" cy="1708244"/>
          </a:xfrm>
        </p:spPr>
        <p:txBody>
          <a:bodyPr anchor="ctr">
            <a:normAutofit/>
          </a:bodyPr>
          <a:lstStyle/>
          <a:p>
            <a:r>
              <a:rPr lang="hr-HR" sz="4000" dirty="0">
                <a:latin typeface="Calibri" panose="020F0502020204030204" pitchFamily="34" charset="0"/>
                <a:cs typeface="Calibri" panose="020F0502020204030204" pitchFamily="34" charset="0"/>
              </a:rPr>
              <a:t>Cloud usluge</a:t>
            </a:r>
            <a:r>
              <a:rPr lang="hr-HR" sz="4000" dirty="0"/>
              <a:t/>
            </a:r>
            <a:br>
              <a:rPr lang="hr-HR" sz="4000" dirty="0"/>
            </a:br>
            <a:endParaRPr lang="hr-HR" sz="40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CDC4BE77-3DA4-3BB3-1699-0C7E06BBD0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16" r="1795"/>
          <a:stretch>
            <a:fillRect/>
          </a:stretch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C08F7A1-A3D8-C9BF-3C76-4BC2B48B7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1912" y="1266092"/>
            <a:ext cx="4784501" cy="537586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Cloud usluge su računalni resursi i aplikacije koje se pružaju putem interneta (oblaka) umjesto lokalnog poslužitelja ili osobnog računala. 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Ove usluge omogućuju korisnicima pristup podacima, softveru i infrastrukturi na zahtjev, često uz fleksibilne modele plaćanja.</a:t>
            </a:r>
          </a:p>
          <a:p>
            <a:endParaRPr lang="hr-H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1405996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4">
            <a:extLst>
              <a:ext uri="{FF2B5EF4-FFF2-40B4-BE49-F238E27FC236}">
                <a16:creationId xmlns:a16="http://schemas.microsoft.com/office/drawing/2014/main" id="{8203109F-7CAA-586D-12CE-11F510973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13C557A-7019-59E9-5F9A-6686555ACF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0271" y="904352"/>
            <a:ext cx="5679529" cy="55885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IaaS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Infrastructure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as a Service): Pruža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virtualiziranu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računalnu infrastrukturu (npr. Amazon EC2).</a:t>
            </a:r>
          </a:p>
          <a:p>
            <a:pPr marL="0" indent="0">
              <a:buNone/>
            </a:pP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PaaS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Platform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as a Service): Nudi platforme za razvoj i testiranje aplikacija (npr. Google App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Engine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marL="0" indent="0">
              <a:buNone/>
            </a:pP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SaaS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(Software as a Service): Pristup softveru putem interneta (npr. Microsoft 365, Google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Workspace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marL="0" indent="0">
              <a:buNone/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Cloud usluge omogućuju skalabilnost, dostupnost i smanjenje troškova, jer korisnici ne moraju ulagati u fizičku opremu ili održavanje.</a:t>
            </a:r>
          </a:p>
          <a:p>
            <a:endParaRPr lang="hr-HR" dirty="0"/>
          </a:p>
        </p:txBody>
      </p:sp>
      <p:pic>
        <p:nvPicPr>
          <p:cNvPr id="7" name="Rezervirano mjesto sadržaja 6">
            <a:extLst>
              <a:ext uri="{FF2B5EF4-FFF2-40B4-BE49-F238E27FC236}">
                <a16:creationId xmlns:a16="http://schemas.microsoft.com/office/drawing/2014/main" id="{0B502E47-6E19-C460-26C8-20453B9DD09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9704" t="14836" r="10625" b="14752"/>
          <a:stretch>
            <a:fillRect/>
          </a:stretch>
        </p:blipFill>
        <p:spPr>
          <a:xfrm>
            <a:off x="6812498" y="3127487"/>
            <a:ext cx="4541302" cy="3514473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87458D09-95D2-1896-92A3-2DFBD38E4C2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143" r="13890"/>
          <a:stretch>
            <a:fillRect/>
          </a:stretch>
        </p:blipFill>
        <p:spPr>
          <a:xfrm>
            <a:off x="6873073" y="904352"/>
            <a:ext cx="4866467" cy="2223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093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3B49075F-2724-60A8-0352-27EF7628C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316" y="507484"/>
            <a:ext cx="4156512" cy="1708244"/>
          </a:xfrm>
        </p:spPr>
        <p:txBody>
          <a:bodyPr anchor="ctr">
            <a:normAutofit/>
          </a:bodyPr>
          <a:lstStyle/>
          <a:p>
            <a:r>
              <a:rPr lang="hr-HR" sz="4000" dirty="0">
                <a:latin typeface="Calibri" panose="020F0502020204030204" pitchFamily="34" charset="0"/>
                <a:cs typeface="Calibri" panose="020F0502020204030204" pitchFamily="34" charset="0"/>
              </a:rPr>
              <a:t>Edukacijske usluge</a:t>
            </a:r>
            <a:r>
              <a:rPr lang="hr-HR" sz="4000" dirty="0"/>
              <a:t/>
            </a:r>
            <a:br>
              <a:rPr lang="hr-HR" sz="4000" dirty="0"/>
            </a:br>
            <a:endParaRPr lang="hr-HR" sz="40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88961253-6ED6-5E3E-968B-BA0C902208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178" r="20044"/>
          <a:stretch>
            <a:fillRect/>
          </a:stretch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23028D5-3147-6B0A-ADE2-4D85B9E4BB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316" y="1155560"/>
            <a:ext cx="5116098" cy="556678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Edukacijski sadržaji internetskih usluga i sadržaja su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digitalni materijali 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resursi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 koji su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dostupni putem interneta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a koji su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namijenjeni obrazovanju i učenju. 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Ovi sadržaji mogu uključivati video lekcije, interaktivne tečajeve, e-knjige, članke,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tutorijale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 i online testove, a često su dostupni putem platformi za učenje, obrazovnih web stranica ili aplikacija.</a:t>
            </a:r>
          </a:p>
          <a:p>
            <a:pPr marL="0" indent="0">
              <a:buNone/>
            </a:pPr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19348538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Background">
            <a:extLst>
              <a:ext uri="{FF2B5EF4-FFF2-40B4-BE49-F238E27FC236}">
                <a16:creationId xmlns:a16="http://schemas.microsoft.com/office/drawing/2014/main" id="{7DE220E6-BA55-4F04-B3C4-F4985F3E77A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tint">
            <a:extLst>
              <a:ext uri="{FF2B5EF4-FFF2-40B4-BE49-F238E27FC236}">
                <a16:creationId xmlns:a16="http://schemas.microsoft.com/office/drawing/2014/main" id="{5AE190BC-D2FD-433E-AB89-0DF68EFD6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5644" y="0"/>
            <a:ext cx="1046356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3E8FEA2-54EE-4F84-B5DB-A055A7D805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6444" y="0"/>
            <a:ext cx="6075554" cy="6858000"/>
          </a:xfrm>
          <a:prstGeom prst="rect">
            <a:avLst/>
          </a:prstGeom>
          <a:ln>
            <a:noFill/>
          </a:ln>
          <a:effectLst>
            <a:outerShdw blurRad="508000" dist="190500" dir="5460000" sx="93000" sy="93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A6946638-27B5-328D-F0D7-60D1FCE28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0964" y="144080"/>
            <a:ext cx="4554680" cy="1708243"/>
          </a:xfrm>
        </p:spPr>
        <p:txBody>
          <a:bodyPr anchor="ctr">
            <a:normAutofit/>
          </a:bodyPr>
          <a:lstStyle/>
          <a:p>
            <a:r>
              <a:rPr lang="hr-HR" sz="3700" dirty="0">
                <a:latin typeface="Calibri" panose="020F0502020204030204" pitchFamily="34" charset="0"/>
                <a:cs typeface="Calibri" panose="020F0502020204030204" pitchFamily="34" charset="0"/>
              </a:rPr>
              <a:t>Primjeri edukacijskih sadržaja uključuju:</a:t>
            </a:r>
            <a:br>
              <a:rPr lang="hr-HR" sz="3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sz="37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1956230B-89FD-2962-6293-84C67FE461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367" y="1527457"/>
            <a:ext cx="4541003" cy="3803089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822BFD7-F205-D4C3-60A9-2110FD0E60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315" y="1527457"/>
            <a:ext cx="5526593" cy="509456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Online tečajeve (npr.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Coursera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edX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) koji pokrivaju različite teme i vještine.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YouTube kanale posvećene obrazovanju (npr. Khan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Academy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) koji nude video lekcije.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E-knjige i digitalni vodiči dostupni za preuzimanje ili čitanje online.</a:t>
            </a:r>
          </a:p>
          <a:p>
            <a:pPr marL="0" indent="0">
              <a:buNone/>
            </a:pPr>
            <a:endParaRPr lang="hr-H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Ovi sadržaji omogućuju korisnicima fleksibilno učenje, pristup raznolikim materijalima i prilagodbu edukacijskog procesa vlastitim potrebama i tempom.</a:t>
            </a:r>
          </a:p>
          <a:p>
            <a:endParaRPr lang="hr-HR" sz="1900" dirty="0"/>
          </a:p>
        </p:txBody>
      </p:sp>
    </p:spTree>
    <p:extLst>
      <p:ext uri="{BB962C8B-B14F-4D97-AF65-F5344CB8AC3E}">
        <p14:creationId xmlns:p14="http://schemas.microsoft.com/office/powerpoint/2010/main" val="3383806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5FCD580B-55F5-9A46-9407-57BFA6167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5893" y="144081"/>
            <a:ext cx="4156512" cy="1708244"/>
          </a:xfrm>
        </p:spPr>
        <p:txBody>
          <a:bodyPr anchor="ctr">
            <a:normAutofit/>
          </a:bodyPr>
          <a:lstStyle/>
          <a:p>
            <a:r>
              <a:rPr lang="hr-HR" sz="4000" dirty="0">
                <a:latin typeface="Calibri" panose="020F0502020204030204" pitchFamily="34" charset="0"/>
                <a:cs typeface="Calibri" panose="020F0502020204030204" pitchFamily="34" charset="0"/>
              </a:rPr>
              <a:t>Medijski servisi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D8A422CA-9B96-C878-415F-0D0631A43FD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5" r="32759"/>
          <a:stretch>
            <a:fillRect/>
          </a:stretch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2287ED4F-619C-85BB-0116-8419A8A3F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930" y="1416819"/>
            <a:ext cx="5004079" cy="52971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Medijski servisi su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digitalne platforme i aplikacije 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koje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omogućuju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distribuciju, pristup i konzumaciju medijskog sadržaja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kao što su vijesti, filmovi, televizijske emisije, radio programi, podcasti i drugi oblici audiovizualnog materijala. 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Ovi servisi često koriste internet za prijenos i streaming sadržaja, omogućujući korisnicima da pristupe raznovrsnim informacijama i zabavi u bilo kojem trenutku i s različitih uređaja. </a:t>
            </a:r>
          </a:p>
          <a:p>
            <a:endParaRPr lang="hr-HR" sz="1900" dirty="0"/>
          </a:p>
        </p:txBody>
      </p:sp>
    </p:spTree>
    <p:extLst>
      <p:ext uri="{BB962C8B-B14F-4D97-AF65-F5344CB8AC3E}">
        <p14:creationId xmlns:p14="http://schemas.microsoft.com/office/powerpoint/2010/main" val="3535745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494EA604-E31F-BAF3-3771-CCD7A2BB9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762001"/>
            <a:ext cx="4080362" cy="1708242"/>
          </a:xfrm>
        </p:spPr>
        <p:txBody>
          <a:bodyPr anchor="ctr">
            <a:normAutofit/>
          </a:bodyPr>
          <a:lstStyle/>
          <a:p>
            <a:r>
              <a:rPr lang="hr-HR" sz="4000"/>
              <a:t/>
            </a:r>
            <a:br>
              <a:rPr lang="hr-HR" sz="4000"/>
            </a:br>
            <a:endParaRPr lang="hr-HR" sz="400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54432C17-C609-ECEC-6363-522E884C7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92" y="458822"/>
            <a:ext cx="4681390" cy="612284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Streaming platforme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(npr. Netflix,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Hulu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) koje nude filmove i serije.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Vijesti i informativne platforme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(npr. BBC, CNN) koje pružaju aktualne vijesti.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Podcast servisi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(npr.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Spotify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Apple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Podcasts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) koji omogućuju slušanje audio sadržaja.</a:t>
            </a:r>
          </a:p>
          <a:p>
            <a:pPr marL="0" indent="0">
              <a:buNone/>
            </a:pPr>
            <a:endParaRPr lang="hr-H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Medijski servisi igraju ključnu ulogu u oblikovanju načina na koji konzumiramo informacije i zabavu u digitalnom dobu.</a:t>
            </a:r>
          </a:p>
          <a:p>
            <a:endParaRPr lang="hr-HR" sz="1900" dirty="0"/>
          </a:p>
        </p:txBody>
      </p:sp>
      <p:sp>
        <p:nvSpPr>
          <p:cNvPr id="31" name="Rectangle 27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7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77800" dist="215900" dir="8520000" sx="94000" sy="94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6E1D4A32-1B42-13A5-4752-F1BEBBCDDA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094" y="1928757"/>
            <a:ext cx="5334197" cy="300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932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5EBD8D2-5B71-34C2-8F89-B11AF2800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798" y="336621"/>
            <a:ext cx="4080362" cy="1708242"/>
          </a:xfrm>
        </p:spPr>
        <p:txBody>
          <a:bodyPr anchor="ctr">
            <a:noAutofit/>
          </a:bodyPr>
          <a:lstStyle/>
          <a:p>
            <a:r>
              <a:rPr lang="hr-HR" sz="3200" b="1" dirty="0"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it-IT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igurnost</a:t>
            </a:r>
            <a:r>
              <a:rPr lang="it-IT" sz="3200" b="1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it-IT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privatnost</a:t>
            </a:r>
            <a:r>
              <a:rPr lang="hr-HR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3200" b="1" dirty="0">
                <a:latin typeface="Calibri" panose="020F0502020204030204" pitchFamily="34" charset="0"/>
                <a:cs typeface="Calibri" panose="020F0502020204030204" pitchFamily="34" charset="0"/>
              </a:rPr>
              <a:t>internet </a:t>
            </a:r>
            <a:r>
              <a:rPr lang="it-IT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usluga</a:t>
            </a:r>
            <a:r>
              <a:rPr lang="it-IT" sz="3200" b="1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it-IT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servisa</a:t>
            </a:r>
            <a:r>
              <a:rPr lang="it-IT" sz="3200" b="1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hr-HR" sz="3200" b="1" dirty="0"/>
              <a:t/>
            </a:r>
            <a:br>
              <a:rPr lang="hr-HR" sz="3200" b="1" dirty="0"/>
            </a:br>
            <a:endParaRPr lang="hr-HR" sz="3200" b="1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748A7AC-B2C9-8510-1535-C42811FFC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812" y="1190742"/>
            <a:ext cx="5174900" cy="596854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Sigurnost i privatnost internet usluga i servisa odnose se na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zaštitu podataka, informacija i komunikacija korisnika od neovlaštenog pristupa, zloupotrebe i drugih prijetnji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Ovi koncepti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obuhvaćaju strategije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alate i prakse 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koje se koriste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za osiguranje integriteta, povjerljivosti i dostupnosti podataka 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koji se pohranjuju, obrađuju ili prenose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putem interneta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7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77800" dist="215900" dir="8520000" sx="94000" sy="94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B5EB7664-0B41-3E51-665A-FEDECCD3C6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2201" y="1728725"/>
            <a:ext cx="4727996" cy="3014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2187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B64FE390-A9F0-EE9A-3216-C9CFF0CD77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013" y="470599"/>
            <a:ext cx="4080362" cy="1708242"/>
          </a:xfrm>
        </p:spPr>
        <p:txBody>
          <a:bodyPr anchor="ctr">
            <a:normAutofit/>
          </a:bodyPr>
          <a:lstStyle/>
          <a:p>
            <a:r>
              <a:rPr lang="hr-HR" sz="3700" dirty="0">
                <a:latin typeface="Calibri" panose="020F0502020204030204" pitchFamily="34" charset="0"/>
                <a:cs typeface="Calibri" panose="020F0502020204030204" pitchFamily="34" charset="0"/>
              </a:rPr>
              <a:t>Sigurnost uključuje:</a:t>
            </a:r>
            <a:br>
              <a:rPr lang="hr-HR" sz="3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sz="37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BB54DF4A-C433-C2A3-A5AA-20493F981A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014" y="1616121"/>
            <a:ext cx="4080361" cy="508612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Zaštitu podataka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 Korištenje enkripcije, autentifikacije i drugih tehnologija za zaštitu informacija.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Prevenciju napada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 Mjere protiv cyber napada, poput malicioznog softvera,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phishinga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DDoS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napada.</a:t>
            </a:r>
          </a:p>
          <a:p>
            <a:endParaRPr lang="hr-HR" sz="20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7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77800" dist="215900" dir="8520000" sx="94000" sy="94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08538B90-5F51-DFE8-3CA5-73342874C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675383"/>
            <a:ext cx="5334197" cy="35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1922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649C91A9-84E7-4BF0-9026-62F01380D8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300A991-A542-2CD8-9E6E-2AAB2BD50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919" y="144080"/>
            <a:ext cx="4080362" cy="1708242"/>
          </a:xfrm>
        </p:spPr>
        <p:txBody>
          <a:bodyPr anchor="ctr">
            <a:normAutofit/>
          </a:bodyPr>
          <a:lstStyle/>
          <a:p>
            <a:r>
              <a:rPr lang="hr-HR" sz="3700" b="1" dirty="0">
                <a:latin typeface="Calibri" panose="020F0502020204030204" pitchFamily="34" charset="0"/>
                <a:cs typeface="Calibri" panose="020F0502020204030204" pitchFamily="34" charset="0"/>
              </a:rPr>
              <a:t>Privatnost uključuje:</a:t>
            </a:r>
            <a:br>
              <a:rPr lang="hr-HR" sz="37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sz="37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93AC000-D75E-2A06-888E-F539AC29E9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871" y="1195754"/>
            <a:ext cx="5229328" cy="504432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Kontrolu podataka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: Omogućavanje korisnicima da odrede tko može pristupiti njihovim osobnim informacijama.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Transparentnost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: Informiranje korisnika o tome kako se njihovi podaci prikupljaju, koriste i dijele.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Ova dva koncepta su ključna za izgradnju povjerenja između korisnika i pružatelja internetskih usluga, osiguravajući da se osobni podaci ne zloupotrebljavaju i da su zaštićeni od prijetnji.</a:t>
            </a:r>
          </a:p>
          <a:p>
            <a:endParaRPr lang="hr-HR" sz="17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7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77800" dist="215900" dir="8520000" sx="94000" sy="94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991064FD-6320-2E40-780C-82AE8DABFC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328660"/>
            <a:ext cx="5334197" cy="420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1678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D4D67B4-622B-0E2B-DB6D-A97B0BBA7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005" y="365125"/>
            <a:ext cx="11977990" cy="1325563"/>
          </a:xfrm>
        </p:spPr>
        <p:txBody>
          <a:bodyPr>
            <a:normAutofit fontScale="90000"/>
          </a:bodyPr>
          <a:lstStyle/>
          <a:p>
            <a:r>
              <a:rPr lang="hr-HR" sz="3100" b="1" dirty="0">
                <a:latin typeface="Calibri" panose="020F0502020204030204" pitchFamily="34" charset="0"/>
                <a:cs typeface="Calibri" panose="020F0502020204030204" pitchFamily="34" charset="0"/>
              </a:rPr>
              <a:t>Internetske usluge značajno utječu na svakodnevni život na različite načine:</a:t>
            </a:r>
            <a:r>
              <a:rPr lang="hr-HR" sz="40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hr-HR" sz="4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8D1B9D37-523D-4055-1E46-ADA6D0795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005" y="1095999"/>
            <a:ext cx="11673192" cy="561608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Komunikacija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 Olakšavaju brzu i jednostavnu komunikaciju putem e-maila, chat aplikacija (npr. WhatsApp, Messenger) i društvenih mreža (npr. Facebook, Instagram).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Informacije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 Pružaju pristup obilju informacija, vijestima i znanju putem pretraživača (npr. Google) i edukacijskih platformi (npr.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Coursera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, YouTube).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E-trgovina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 Omogućuju online kupovinu, čime se štedi vrijeme i pruža veći izbor proizvoda (npr. Amazon, eBay).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Zabava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 Nude razne oblike zabave, uključujući streaming filmova i serija (npr. Netflix), igre i online događaje.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Obrazovanje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 Olakšavaju učenje putem online tečajeva,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tutorijala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webinara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, omogućujući fleksibilno obrazovanje (npr.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Duolingo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, Khan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Academy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Rad: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 Mijenjaju način rada kroz rad od kuće i online suradnju putem alata kao što su Zoom i Microsoft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Teams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Zdravstvo: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 Omogućuju telemedicinu, što olakšava pristup zdravstvenim uslugama i konzultacijama bez potrebe za fizičkim dolaskom.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199407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275C5D44-185E-DF22-519C-CFFE6151B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596" y="-296448"/>
            <a:ext cx="5334197" cy="1934330"/>
          </a:xfrm>
        </p:spPr>
        <p:txBody>
          <a:bodyPr anchor="ctr">
            <a:normAutofit/>
          </a:bodyPr>
          <a:lstStyle/>
          <a:p>
            <a:r>
              <a:rPr lang="hr-HR" sz="2800" dirty="0"/>
              <a:t/>
            </a:r>
            <a:br>
              <a:rPr lang="hr-HR" sz="2800" dirty="0"/>
            </a:b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Budućnost internetskih servisa oblikuje se kroz nekoliko ključnih trendova: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AC392905-95F9-FDE5-8296-F8E9ACEB6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3862" y="1874856"/>
            <a:ext cx="6250074" cy="499403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Umjetna inteligencija (AI):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AI će igrati presudnu ulogu u personalizaciji korisničkog iskustva, automatizaciji usluga i analizi podataka. Primjene uključuju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chatbote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preporučivače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 sadržaja.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5G i brže povezanosti: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Razvoj 5G mreža omogućit će brži i pouzdaniji pristup internetu, što će podržati napredne aplikacije kao što su virtualna (VR) i proširena stvarnost (AR).</a:t>
            </a:r>
          </a:p>
          <a:p>
            <a:pPr marL="0" indent="0">
              <a:buNone/>
            </a:pP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Cloud </a:t>
            </a:r>
            <a:r>
              <a:rPr lang="hr-HR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computing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: 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Daljnji razvoj cloud usluga donijet će veću fleksibilnost i skalabilnost, a korisnici će moći pristupiti naprednim alatima bez potrebe za lokalnom infrastrukturom.</a:t>
            </a:r>
          </a:p>
          <a:p>
            <a:endParaRPr lang="hr-HR" sz="2000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F6C3A89A-7AA7-1A05-F9ED-C084607552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24" r="-1" b="-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38191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96A5996-5D89-AD91-36DA-74E84C8FA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61481"/>
            <a:ext cx="10515600" cy="55154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Sigurnost i privatnost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 S povećanjem cyber prijetnji, naglasak na sigurnosti i zaštiti privatnosti podataka postat će još važniji, potičući razvoj novih tehnologija i regulativa.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Decentralizacija: 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Razvoj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blockchain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tehnologija i decentraliziranih aplikacija (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dApps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) može promijeniti način na koji se upravlja podacima i transakcijama, povećavajući transparentnost i sigurnost.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Online zajednice i suradnja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 Povezivanje korisnika kroz platforme koje potiču suradnju, dijeljenje znanja i resursa postat će sve važnije, posebno u obrazovanju i poslovanju.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Internet stvari (</a:t>
            </a:r>
            <a:r>
              <a:rPr lang="hr-HR" b="1" dirty="0" err="1">
                <a:latin typeface="Calibri" panose="020F0502020204030204" pitchFamily="34" charset="0"/>
                <a:cs typeface="Calibri" panose="020F0502020204030204" pitchFamily="34" charset="0"/>
              </a:rPr>
              <a:t>IoT</a:t>
            </a: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): 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Povezivanje uređaja putem interneta omogućit će automatizaciju i optimizaciju svakodnevnih aktivnosti, od pametnih domaćinstava do industrijskih aplikacija.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838817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Rezervirano mjesto sadržaja 4">
            <a:extLst>
              <a:ext uri="{FF2B5EF4-FFF2-40B4-BE49-F238E27FC236}">
                <a16:creationId xmlns:a16="http://schemas.microsoft.com/office/drawing/2014/main" id="{A6CC31C3-1924-4206-A2CF-918893222F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88" r="2" b="10499"/>
          <a:stretch>
            <a:fillRect/>
          </a:stretch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BE05FC3A-ACEE-E9C1-5AB9-B9C61BA15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endParaRPr lang="hr-HR" sz="400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C20E28A-3ED5-1348-708A-656FF7E32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9" y="1741931"/>
            <a:ext cx="4659756" cy="337413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4400" dirty="0">
                <a:latin typeface="Calibri" panose="020F0502020204030204" pitchFamily="34" charset="0"/>
                <a:cs typeface="Calibri" panose="020F0502020204030204" pitchFamily="34" charset="0"/>
              </a:rPr>
              <a:t>HVALA NA PAŽNJI !</a:t>
            </a:r>
            <a:endParaRPr lang="en-US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2775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7A7B6B7C19BA478A8DCEC1A7086E7E" ma:contentTypeVersion="11" ma:contentTypeDescription="Create a new document." ma:contentTypeScope="" ma:versionID="0b0d9b6b7daaa86a9261bb8227532a16">
  <xsd:schema xmlns:xsd="http://www.w3.org/2001/XMLSchema" xmlns:xs="http://www.w3.org/2001/XMLSchema" xmlns:p="http://schemas.microsoft.com/office/2006/metadata/properties" xmlns:ns2="49a6e32e-9729-462f-ace9-c98092a34ac9" xmlns:ns3="20440345-9b18-4e34-bedf-1bdf2936b427" targetNamespace="http://schemas.microsoft.com/office/2006/metadata/properties" ma:root="true" ma:fieldsID="54c047f71b528c8610e9fa086397b8fc" ns2:_="" ns3:_="">
    <xsd:import namespace="49a6e32e-9729-462f-ace9-c98092a34ac9"/>
    <xsd:import namespace="20440345-9b18-4e34-bedf-1bdf2936b4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a6e32e-9729-462f-ace9-c98092a34a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d909bf-645b-46a2-8bb9-ccdb743347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440345-9b18-4e34-bedf-1bdf2936b427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417d1e0-ac11-424f-879c-b66100752eda}" ma:internalName="TaxCatchAll" ma:showField="CatchAllData" ma:web="20440345-9b18-4e34-bedf-1bdf2936b4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a6e32e-9729-462f-ace9-c98092a34ac9">
      <Terms xmlns="http://schemas.microsoft.com/office/infopath/2007/PartnerControls"/>
    </lcf76f155ced4ddcb4097134ff3c332f>
    <TaxCatchAll xmlns="20440345-9b18-4e34-bedf-1bdf2936b427" xsi:nil="true"/>
  </documentManagement>
</p:properties>
</file>

<file path=customXml/itemProps1.xml><?xml version="1.0" encoding="utf-8"?>
<ds:datastoreItem xmlns:ds="http://schemas.openxmlformats.org/officeDocument/2006/customXml" ds:itemID="{E0F24D61-652D-42C8-B47D-57C6C57B0D74}"/>
</file>

<file path=customXml/itemProps2.xml><?xml version="1.0" encoding="utf-8"?>
<ds:datastoreItem xmlns:ds="http://schemas.openxmlformats.org/officeDocument/2006/customXml" ds:itemID="{F14A3E4C-9937-4A04-AED4-D504E41F1DAD}"/>
</file>

<file path=customXml/itemProps3.xml><?xml version="1.0" encoding="utf-8"?>
<ds:datastoreItem xmlns:ds="http://schemas.openxmlformats.org/officeDocument/2006/customXml" ds:itemID="{8405810C-BBA8-419E-9AC7-DC5B51356249}"/>
</file>

<file path=docProps/app.xml><?xml version="1.0" encoding="utf-8"?>
<Properties xmlns="http://schemas.openxmlformats.org/officeDocument/2006/extended-properties" xmlns:vt="http://schemas.openxmlformats.org/officeDocument/2006/docPropsVTypes">
  <TotalTime>1351</TotalTime>
  <Words>1844</Words>
  <Application>Microsoft Office PowerPoint</Application>
  <PresentationFormat>Široki zaslon</PresentationFormat>
  <Paragraphs>130</Paragraphs>
  <Slides>24</Slides>
  <Notes>11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24</vt:i4>
      </vt:variant>
    </vt:vector>
  </HeadingPairs>
  <TitlesOfParts>
    <vt:vector size="29" baseType="lpstr">
      <vt:lpstr>Aptos</vt:lpstr>
      <vt:lpstr>Aptos Display</vt:lpstr>
      <vt:lpstr>Arial</vt:lpstr>
      <vt:lpstr>Calibri</vt:lpstr>
      <vt:lpstr>Tema sustava Office</vt:lpstr>
      <vt:lpstr>Internetske usluge i servisi </vt:lpstr>
      <vt:lpstr>Što su internetske usluge i servisi?</vt:lpstr>
      <vt:lpstr>Što uključuju ove usluge?</vt:lpstr>
      <vt:lpstr>Kategorije internetskih usluga: </vt:lpstr>
      <vt:lpstr>PowerPoint prezentacija</vt:lpstr>
      <vt:lpstr>Informacije </vt:lpstr>
      <vt:lpstr>PowerPoint prezentacija</vt:lpstr>
      <vt:lpstr>E-trgovina </vt:lpstr>
      <vt:lpstr>PowerPoint prezentacija</vt:lpstr>
      <vt:lpstr>Društvene mreže </vt:lpstr>
      <vt:lpstr>Primjeri društvenih mreža uključuju:</vt:lpstr>
      <vt:lpstr>Cloud usluge </vt:lpstr>
      <vt:lpstr>PowerPoint prezentacija</vt:lpstr>
      <vt:lpstr>Edukacijske usluge </vt:lpstr>
      <vt:lpstr>Primjeri edukacijskih sadržaja uključuju: </vt:lpstr>
      <vt:lpstr>Medijski servisi</vt:lpstr>
      <vt:lpstr> </vt:lpstr>
      <vt:lpstr>Sigurnost i privatnost internet usluga i servisa: </vt:lpstr>
      <vt:lpstr>Sigurnost uključuje: </vt:lpstr>
      <vt:lpstr>Privatnost uključuje: </vt:lpstr>
      <vt:lpstr>Internetske usluge značajno utječu na svakodnevni život na različite načine:  </vt:lpstr>
      <vt:lpstr> Budućnost internetskih servisa oblikuje se kroz nekoliko ključnih trendova: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Internetske usluge i servisi </dc:title>
  <dc:creator>Ana Detoni</dc:creator>
  <cp:lastModifiedBy>Profesor</cp:lastModifiedBy>
  <cp:revision>4</cp:revision>
  <dcterms:created xsi:type="dcterms:W3CDTF">2025-09-05T14:47:01Z</dcterms:created>
  <dcterms:modified xsi:type="dcterms:W3CDTF">2025-09-15T10:02:03Z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0x010100757A7B6B7C19BA478A8DCEC1A7086E7E</vt:lpwstr>
  </property>
</Properties>
</file>