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4" r:id="rId5"/>
    <p:sldId id="267" r:id="rId6"/>
    <p:sldId id="272" r:id="rId7"/>
    <p:sldId id="271" r:id="rId8"/>
  </p:sldIdLst>
  <p:sldSz cx="12192000" cy="6858000"/>
  <p:notesSz cx="6858000" cy="9144000"/>
  <p:defaultTextStyle>
    <a:defPPr>
      <a:defRPr lang="sr-Latn-R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76" d="100"/>
          <a:sy n="76" d="100"/>
        </p:scale>
        <p:origin x="62" y="13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Naslovni slaj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56A29EA8-3BC8-5ACA-48EB-B0F612C389D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hr-HR"/>
              <a:t>Kliknite da biste uredili stil naslova matrice</a:t>
            </a:r>
          </a:p>
        </p:txBody>
      </p:sp>
      <p:sp>
        <p:nvSpPr>
          <p:cNvPr id="3" name="Podnaslov 2">
            <a:extLst>
              <a:ext uri="{FF2B5EF4-FFF2-40B4-BE49-F238E27FC236}">
                <a16:creationId xmlns:a16="http://schemas.microsoft.com/office/drawing/2014/main" id="{7F1DD7DF-3892-1916-51BB-1F4456A3E46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hr-HR"/>
              <a:t>Kliknite da biste uredili stil podnaslova matrice</a:t>
            </a:r>
          </a:p>
        </p:txBody>
      </p:sp>
      <p:sp>
        <p:nvSpPr>
          <p:cNvPr id="4" name="Rezervirano mjesto datuma 3">
            <a:extLst>
              <a:ext uri="{FF2B5EF4-FFF2-40B4-BE49-F238E27FC236}">
                <a16:creationId xmlns:a16="http://schemas.microsoft.com/office/drawing/2014/main" id="{1B7D98A8-2F77-E698-7CDC-39F67CBDDC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A4C2DE-6404-477F-8114-E41B672FB2B8}" type="datetimeFigureOut">
              <a:rPr lang="hr-HR" smtClean="0"/>
              <a:t>25.8.2026.</a:t>
            </a:fld>
            <a:endParaRPr lang="hr-HR"/>
          </a:p>
        </p:txBody>
      </p:sp>
      <p:sp>
        <p:nvSpPr>
          <p:cNvPr id="5" name="Rezervirano mjesto podnožja 4">
            <a:extLst>
              <a:ext uri="{FF2B5EF4-FFF2-40B4-BE49-F238E27FC236}">
                <a16:creationId xmlns:a16="http://schemas.microsoft.com/office/drawing/2014/main" id="{9FAC6A96-2601-CF7B-B46F-EF76A69C7F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6" name="Rezervirano mjesto broja slajda 5">
            <a:extLst>
              <a:ext uri="{FF2B5EF4-FFF2-40B4-BE49-F238E27FC236}">
                <a16:creationId xmlns:a16="http://schemas.microsoft.com/office/drawing/2014/main" id="{05123A05-AF05-2C8C-526F-4AD7950522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2329F9-B80E-4B95-8631-D6D0D7095008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6149683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 sadržaj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61B99232-6A25-72E1-9E6E-CCBEB93AB6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sadržaja 2">
            <a:extLst>
              <a:ext uri="{FF2B5EF4-FFF2-40B4-BE49-F238E27FC236}">
                <a16:creationId xmlns:a16="http://schemas.microsoft.com/office/drawing/2014/main" id="{7E0D8040-ABC1-B4FA-B8EB-B45C57343C7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r-HR"/>
              <a:t>Kliknite da biste uredili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 stilove teksta</a:t>
            </a:r>
          </a:p>
        </p:txBody>
      </p:sp>
      <p:sp>
        <p:nvSpPr>
          <p:cNvPr id="4" name="Rezervirano mjesto datuma 3">
            <a:extLst>
              <a:ext uri="{FF2B5EF4-FFF2-40B4-BE49-F238E27FC236}">
                <a16:creationId xmlns:a16="http://schemas.microsoft.com/office/drawing/2014/main" id="{3AD0DD80-5CC2-C034-C991-E925ABB3D9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A4C2DE-6404-477F-8114-E41B672FB2B8}" type="datetimeFigureOut">
              <a:rPr lang="hr-HR" smtClean="0"/>
              <a:t>25.8.2026.</a:t>
            </a:fld>
            <a:endParaRPr lang="hr-HR"/>
          </a:p>
        </p:txBody>
      </p:sp>
      <p:sp>
        <p:nvSpPr>
          <p:cNvPr id="5" name="Rezervirano mjesto podnožja 4">
            <a:extLst>
              <a:ext uri="{FF2B5EF4-FFF2-40B4-BE49-F238E27FC236}">
                <a16:creationId xmlns:a16="http://schemas.microsoft.com/office/drawing/2014/main" id="{CF041F93-D5DD-7483-4970-BC4271674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6" name="Rezervirano mjesto broja slajda 5">
            <a:extLst>
              <a:ext uri="{FF2B5EF4-FFF2-40B4-BE49-F238E27FC236}">
                <a16:creationId xmlns:a16="http://schemas.microsoft.com/office/drawing/2014/main" id="{AAE1285A-1080-C187-E60F-8894A93FBC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2329F9-B80E-4B95-8631-D6D0D7095008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28257539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aglavlje sekcij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604A4AC5-16DF-FB87-2E9C-E2E5531618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teksta 2">
            <a:extLst>
              <a:ext uri="{FF2B5EF4-FFF2-40B4-BE49-F238E27FC236}">
                <a16:creationId xmlns:a16="http://schemas.microsoft.com/office/drawing/2014/main" id="{932BCDDA-19A0-AD98-C2B9-E3482E6EEFD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hr-HR"/>
              <a:t>Kliknite da biste uredili matrice</a:t>
            </a:r>
          </a:p>
        </p:txBody>
      </p:sp>
      <p:sp>
        <p:nvSpPr>
          <p:cNvPr id="4" name="Rezervirano mjesto datuma 3">
            <a:extLst>
              <a:ext uri="{FF2B5EF4-FFF2-40B4-BE49-F238E27FC236}">
                <a16:creationId xmlns:a16="http://schemas.microsoft.com/office/drawing/2014/main" id="{5C4A5C18-D28C-1442-D0BF-182BBFA534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A4C2DE-6404-477F-8114-E41B672FB2B8}" type="datetimeFigureOut">
              <a:rPr lang="hr-HR" smtClean="0"/>
              <a:t>25.8.2026.</a:t>
            </a:fld>
            <a:endParaRPr lang="hr-HR"/>
          </a:p>
        </p:txBody>
      </p:sp>
      <p:sp>
        <p:nvSpPr>
          <p:cNvPr id="5" name="Rezervirano mjesto podnožja 4">
            <a:extLst>
              <a:ext uri="{FF2B5EF4-FFF2-40B4-BE49-F238E27FC236}">
                <a16:creationId xmlns:a16="http://schemas.microsoft.com/office/drawing/2014/main" id="{2A5819D2-7B9F-00C3-D929-2A5ECB90BC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6" name="Rezervirano mjesto broja slajda 5">
            <a:extLst>
              <a:ext uri="{FF2B5EF4-FFF2-40B4-BE49-F238E27FC236}">
                <a16:creationId xmlns:a16="http://schemas.microsoft.com/office/drawing/2014/main" id="{7BBFA328-D7BE-06D5-40A7-473B98686B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2329F9-B80E-4B95-8631-D6D0D7095008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17667156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sadržaj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647BF782-BB15-4310-EBE1-EB3653D92D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sadržaja 2">
            <a:extLst>
              <a:ext uri="{FF2B5EF4-FFF2-40B4-BE49-F238E27FC236}">
                <a16:creationId xmlns:a16="http://schemas.microsoft.com/office/drawing/2014/main" id="{2AB8695B-885D-707A-A63A-77375C6154D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hr-HR"/>
              <a:t>Kliknite da biste uredili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 stilove teksta</a:t>
            </a:r>
          </a:p>
        </p:txBody>
      </p:sp>
      <p:sp>
        <p:nvSpPr>
          <p:cNvPr id="4" name="Rezervirano mjesto sadržaja 3">
            <a:extLst>
              <a:ext uri="{FF2B5EF4-FFF2-40B4-BE49-F238E27FC236}">
                <a16:creationId xmlns:a16="http://schemas.microsoft.com/office/drawing/2014/main" id="{C031109F-FF06-A047-9784-ABAF7B53A73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hr-HR"/>
              <a:t>Kliknite da biste uredili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 stilove teksta</a:t>
            </a:r>
          </a:p>
        </p:txBody>
      </p:sp>
      <p:sp>
        <p:nvSpPr>
          <p:cNvPr id="5" name="Rezervirano mjesto datuma 4">
            <a:extLst>
              <a:ext uri="{FF2B5EF4-FFF2-40B4-BE49-F238E27FC236}">
                <a16:creationId xmlns:a16="http://schemas.microsoft.com/office/drawing/2014/main" id="{B38F075B-0C8A-5C06-F57A-9E182F63FB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A4C2DE-6404-477F-8114-E41B672FB2B8}" type="datetimeFigureOut">
              <a:rPr lang="hr-HR" smtClean="0"/>
              <a:t>25.8.2026.</a:t>
            </a:fld>
            <a:endParaRPr lang="hr-HR"/>
          </a:p>
        </p:txBody>
      </p:sp>
      <p:sp>
        <p:nvSpPr>
          <p:cNvPr id="6" name="Rezervirano mjesto podnožja 5">
            <a:extLst>
              <a:ext uri="{FF2B5EF4-FFF2-40B4-BE49-F238E27FC236}">
                <a16:creationId xmlns:a16="http://schemas.microsoft.com/office/drawing/2014/main" id="{33A6F1F1-E64B-5835-AD2E-9DA0CBFE8E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7" name="Rezervirano mjesto broja slajda 6">
            <a:extLst>
              <a:ext uri="{FF2B5EF4-FFF2-40B4-BE49-F238E27FC236}">
                <a16:creationId xmlns:a16="http://schemas.microsoft.com/office/drawing/2014/main" id="{6DBD4A82-C7CE-9BFB-FE71-C4F820DE85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2329F9-B80E-4B95-8631-D6D0D7095008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20839043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Usporedb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B534F208-A550-17BC-9EF0-E6A0033FFC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teksta 2">
            <a:extLst>
              <a:ext uri="{FF2B5EF4-FFF2-40B4-BE49-F238E27FC236}">
                <a16:creationId xmlns:a16="http://schemas.microsoft.com/office/drawing/2014/main" id="{9CFD5DF3-BE9E-177E-8EFF-1352448DA01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r-HR"/>
              <a:t>Kliknite da biste uredili matrice</a:t>
            </a:r>
          </a:p>
        </p:txBody>
      </p:sp>
      <p:sp>
        <p:nvSpPr>
          <p:cNvPr id="4" name="Rezervirano mjesto sadržaja 3">
            <a:extLst>
              <a:ext uri="{FF2B5EF4-FFF2-40B4-BE49-F238E27FC236}">
                <a16:creationId xmlns:a16="http://schemas.microsoft.com/office/drawing/2014/main" id="{FF980571-6A4C-CCFC-974F-313BC8B95AF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hr-HR"/>
              <a:t>Kliknite da biste uredili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 stilove teksta</a:t>
            </a:r>
          </a:p>
        </p:txBody>
      </p:sp>
      <p:sp>
        <p:nvSpPr>
          <p:cNvPr id="5" name="Rezervirano mjesto teksta 4">
            <a:extLst>
              <a:ext uri="{FF2B5EF4-FFF2-40B4-BE49-F238E27FC236}">
                <a16:creationId xmlns:a16="http://schemas.microsoft.com/office/drawing/2014/main" id="{D02BBBFE-727F-6780-4890-F3BFE443E82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r-HR"/>
              <a:t>Kliknite da biste uredili matrice</a:t>
            </a:r>
          </a:p>
        </p:txBody>
      </p:sp>
      <p:sp>
        <p:nvSpPr>
          <p:cNvPr id="6" name="Rezervirano mjesto sadržaja 5">
            <a:extLst>
              <a:ext uri="{FF2B5EF4-FFF2-40B4-BE49-F238E27FC236}">
                <a16:creationId xmlns:a16="http://schemas.microsoft.com/office/drawing/2014/main" id="{04C0B526-663D-362F-C2FC-1881D6AF9E2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hr-HR"/>
              <a:t>Kliknite da biste uredili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 stilove teksta</a:t>
            </a:r>
          </a:p>
        </p:txBody>
      </p:sp>
      <p:sp>
        <p:nvSpPr>
          <p:cNvPr id="7" name="Rezervirano mjesto datuma 6">
            <a:extLst>
              <a:ext uri="{FF2B5EF4-FFF2-40B4-BE49-F238E27FC236}">
                <a16:creationId xmlns:a16="http://schemas.microsoft.com/office/drawing/2014/main" id="{E7FEA90D-E4DE-9B72-6386-0461B35B1F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A4C2DE-6404-477F-8114-E41B672FB2B8}" type="datetimeFigureOut">
              <a:rPr lang="hr-HR" smtClean="0"/>
              <a:t>25.8.2026.</a:t>
            </a:fld>
            <a:endParaRPr lang="hr-HR"/>
          </a:p>
        </p:txBody>
      </p:sp>
      <p:sp>
        <p:nvSpPr>
          <p:cNvPr id="8" name="Rezervirano mjesto podnožja 7">
            <a:extLst>
              <a:ext uri="{FF2B5EF4-FFF2-40B4-BE49-F238E27FC236}">
                <a16:creationId xmlns:a16="http://schemas.microsoft.com/office/drawing/2014/main" id="{7628678E-8B71-28F1-3227-EDC97A6067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9" name="Rezervirano mjesto broja slajda 8">
            <a:extLst>
              <a:ext uri="{FF2B5EF4-FFF2-40B4-BE49-F238E27FC236}">
                <a16:creationId xmlns:a16="http://schemas.microsoft.com/office/drawing/2014/main" id="{6821646B-E081-BA23-3A9D-FABBDD09A6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2329F9-B80E-4B95-8631-D6D0D7095008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13279351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95B7FB2D-ABE7-E304-330B-73BD5455FA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datuma 2">
            <a:extLst>
              <a:ext uri="{FF2B5EF4-FFF2-40B4-BE49-F238E27FC236}">
                <a16:creationId xmlns:a16="http://schemas.microsoft.com/office/drawing/2014/main" id="{7A511CBA-561A-AA8D-A505-67E9165FDD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A4C2DE-6404-477F-8114-E41B672FB2B8}" type="datetimeFigureOut">
              <a:rPr lang="hr-HR" smtClean="0"/>
              <a:t>25.8.2026.</a:t>
            </a:fld>
            <a:endParaRPr lang="hr-HR"/>
          </a:p>
        </p:txBody>
      </p:sp>
      <p:sp>
        <p:nvSpPr>
          <p:cNvPr id="4" name="Rezervirano mjesto podnožja 3">
            <a:extLst>
              <a:ext uri="{FF2B5EF4-FFF2-40B4-BE49-F238E27FC236}">
                <a16:creationId xmlns:a16="http://schemas.microsoft.com/office/drawing/2014/main" id="{6921BC0A-CC26-22D7-B214-C1F40D1660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5" name="Rezervirano mjesto broja slajda 4">
            <a:extLst>
              <a:ext uri="{FF2B5EF4-FFF2-40B4-BE49-F238E27FC236}">
                <a16:creationId xmlns:a16="http://schemas.microsoft.com/office/drawing/2014/main" id="{FFDB0F97-83E1-DB24-121F-42627C4EF0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2329F9-B80E-4B95-8631-D6D0D7095008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39175211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n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datuma 1">
            <a:extLst>
              <a:ext uri="{FF2B5EF4-FFF2-40B4-BE49-F238E27FC236}">
                <a16:creationId xmlns:a16="http://schemas.microsoft.com/office/drawing/2014/main" id="{2C56C899-A7A1-8BFD-5497-700F432F91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A4C2DE-6404-477F-8114-E41B672FB2B8}" type="datetimeFigureOut">
              <a:rPr lang="hr-HR" smtClean="0"/>
              <a:t>25.8.2026.</a:t>
            </a:fld>
            <a:endParaRPr lang="hr-HR"/>
          </a:p>
        </p:txBody>
      </p:sp>
      <p:sp>
        <p:nvSpPr>
          <p:cNvPr id="3" name="Rezervirano mjesto podnožja 2">
            <a:extLst>
              <a:ext uri="{FF2B5EF4-FFF2-40B4-BE49-F238E27FC236}">
                <a16:creationId xmlns:a16="http://schemas.microsoft.com/office/drawing/2014/main" id="{B7BC39AF-31C0-E37D-F0DF-A497B67756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4" name="Rezervirano mjesto broja slajda 3">
            <a:extLst>
              <a:ext uri="{FF2B5EF4-FFF2-40B4-BE49-F238E27FC236}">
                <a16:creationId xmlns:a16="http://schemas.microsoft.com/office/drawing/2014/main" id="{280F8CE5-88FC-C96F-3ED5-56C2482222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2329F9-B80E-4B95-8631-D6D0D7095008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41312246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Sadržaj s 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73CCA77D-9AD3-BD86-E393-7F8A1B83BF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sadržaja 2">
            <a:extLst>
              <a:ext uri="{FF2B5EF4-FFF2-40B4-BE49-F238E27FC236}">
                <a16:creationId xmlns:a16="http://schemas.microsoft.com/office/drawing/2014/main" id="{67553AF8-7B90-8947-8031-14447A38C2F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r-HR"/>
              <a:t>Kliknite da biste uredili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 stilove teksta</a:t>
            </a:r>
          </a:p>
        </p:txBody>
      </p:sp>
      <p:sp>
        <p:nvSpPr>
          <p:cNvPr id="4" name="Rezervirano mjesto teksta 3">
            <a:extLst>
              <a:ext uri="{FF2B5EF4-FFF2-40B4-BE49-F238E27FC236}">
                <a16:creationId xmlns:a16="http://schemas.microsoft.com/office/drawing/2014/main" id="{89AD1351-D75D-BA84-5956-5628A957BDB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r-HR"/>
              <a:t>Kliknite da biste uredili matrice</a:t>
            </a:r>
          </a:p>
        </p:txBody>
      </p:sp>
      <p:sp>
        <p:nvSpPr>
          <p:cNvPr id="5" name="Rezervirano mjesto datuma 4">
            <a:extLst>
              <a:ext uri="{FF2B5EF4-FFF2-40B4-BE49-F238E27FC236}">
                <a16:creationId xmlns:a16="http://schemas.microsoft.com/office/drawing/2014/main" id="{0D12D7BD-7CD3-3A6F-3B47-5A84715990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A4C2DE-6404-477F-8114-E41B672FB2B8}" type="datetimeFigureOut">
              <a:rPr lang="hr-HR" smtClean="0"/>
              <a:t>25.8.2026.</a:t>
            </a:fld>
            <a:endParaRPr lang="hr-HR"/>
          </a:p>
        </p:txBody>
      </p:sp>
      <p:sp>
        <p:nvSpPr>
          <p:cNvPr id="6" name="Rezervirano mjesto podnožja 5">
            <a:extLst>
              <a:ext uri="{FF2B5EF4-FFF2-40B4-BE49-F238E27FC236}">
                <a16:creationId xmlns:a16="http://schemas.microsoft.com/office/drawing/2014/main" id="{5D67A9FC-597C-3B22-628E-D05CAC200E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7" name="Rezervirano mjesto broja slajda 6">
            <a:extLst>
              <a:ext uri="{FF2B5EF4-FFF2-40B4-BE49-F238E27FC236}">
                <a16:creationId xmlns:a16="http://schemas.microsoft.com/office/drawing/2014/main" id="{AA3F3B04-D10F-D18F-BC26-881508752E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2329F9-B80E-4B95-8631-D6D0D7095008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15376526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Slika s 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CA808933-F77E-62FE-8DA0-081C04EA0B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slike 2">
            <a:extLst>
              <a:ext uri="{FF2B5EF4-FFF2-40B4-BE49-F238E27FC236}">
                <a16:creationId xmlns:a16="http://schemas.microsoft.com/office/drawing/2014/main" id="{E9F3BE96-AFAD-5E94-DF73-E78C9FF9E2E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r-HR"/>
          </a:p>
        </p:txBody>
      </p:sp>
      <p:sp>
        <p:nvSpPr>
          <p:cNvPr id="4" name="Rezervirano mjesto teksta 3">
            <a:extLst>
              <a:ext uri="{FF2B5EF4-FFF2-40B4-BE49-F238E27FC236}">
                <a16:creationId xmlns:a16="http://schemas.microsoft.com/office/drawing/2014/main" id="{F75528FF-7867-4F2C-4CB7-D7503E70785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r-HR"/>
              <a:t>Kliknite da biste uredili matrice</a:t>
            </a:r>
          </a:p>
        </p:txBody>
      </p:sp>
      <p:sp>
        <p:nvSpPr>
          <p:cNvPr id="5" name="Rezervirano mjesto datuma 4">
            <a:extLst>
              <a:ext uri="{FF2B5EF4-FFF2-40B4-BE49-F238E27FC236}">
                <a16:creationId xmlns:a16="http://schemas.microsoft.com/office/drawing/2014/main" id="{4DC6B9A4-3793-64FF-C2F7-C7D4D4D801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A4C2DE-6404-477F-8114-E41B672FB2B8}" type="datetimeFigureOut">
              <a:rPr lang="hr-HR" smtClean="0"/>
              <a:t>25.8.2026.</a:t>
            </a:fld>
            <a:endParaRPr lang="hr-HR"/>
          </a:p>
        </p:txBody>
      </p:sp>
      <p:sp>
        <p:nvSpPr>
          <p:cNvPr id="6" name="Rezervirano mjesto podnožja 5">
            <a:extLst>
              <a:ext uri="{FF2B5EF4-FFF2-40B4-BE49-F238E27FC236}">
                <a16:creationId xmlns:a16="http://schemas.microsoft.com/office/drawing/2014/main" id="{7816F3D9-4F3A-3948-0BDD-0F157E0985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7" name="Rezervirano mjesto broja slajda 6">
            <a:extLst>
              <a:ext uri="{FF2B5EF4-FFF2-40B4-BE49-F238E27FC236}">
                <a16:creationId xmlns:a16="http://schemas.microsoft.com/office/drawing/2014/main" id="{67617737-8904-7AA5-438F-9FCE51548B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2329F9-B80E-4B95-8631-D6D0D7095008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38144453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 okomit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15A94731-F6BD-67A1-BD30-F003C049C5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okomitog teksta 2">
            <a:extLst>
              <a:ext uri="{FF2B5EF4-FFF2-40B4-BE49-F238E27FC236}">
                <a16:creationId xmlns:a16="http://schemas.microsoft.com/office/drawing/2014/main" id="{345200C5-9CEE-9D74-4C6C-07A19B64185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r-HR"/>
              <a:t>Kliknite da biste uredili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 stilove teksta</a:t>
            </a:r>
          </a:p>
        </p:txBody>
      </p:sp>
      <p:sp>
        <p:nvSpPr>
          <p:cNvPr id="4" name="Rezervirano mjesto datuma 3">
            <a:extLst>
              <a:ext uri="{FF2B5EF4-FFF2-40B4-BE49-F238E27FC236}">
                <a16:creationId xmlns:a16="http://schemas.microsoft.com/office/drawing/2014/main" id="{7C896422-A9B4-12E6-D757-6DE0985872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A4C2DE-6404-477F-8114-E41B672FB2B8}" type="datetimeFigureOut">
              <a:rPr lang="hr-HR" smtClean="0"/>
              <a:t>25.8.2026.</a:t>
            </a:fld>
            <a:endParaRPr lang="hr-HR"/>
          </a:p>
        </p:txBody>
      </p:sp>
      <p:sp>
        <p:nvSpPr>
          <p:cNvPr id="5" name="Rezervirano mjesto podnožja 4">
            <a:extLst>
              <a:ext uri="{FF2B5EF4-FFF2-40B4-BE49-F238E27FC236}">
                <a16:creationId xmlns:a16="http://schemas.microsoft.com/office/drawing/2014/main" id="{5439B938-FD94-E50C-BD08-ECD8935F42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6" name="Rezervirano mjesto broja slajda 5">
            <a:extLst>
              <a:ext uri="{FF2B5EF4-FFF2-40B4-BE49-F238E27FC236}">
                <a16:creationId xmlns:a16="http://schemas.microsoft.com/office/drawing/2014/main" id="{0C27CD3F-9143-9B22-7448-F4415F608E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2329F9-B80E-4B95-8631-D6D0D7095008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23522447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Okomiti naslov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komiti naslov 1">
            <a:extLst>
              <a:ext uri="{FF2B5EF4-FFF2-40B4-BE49-F238E27FC236}">
                <a16:creationId xmlns:a16="http://schemas.microsoft.com/office/drawing/2014/main" id="{9C183A06-7480-1C45-F9C4-F262F14F091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okomitog teksta 2">
            <a:extLst>
              <a:ext uri="{FF2B5EF4-FFF2-40B4-BE49-F238E27FC236}">
                <a16:creationId xmlns:a16="http://schemas.microsoft.com/office/drawing/2014/main" id="{19ACEFBE-68F4-AA81-91F5-A5E3D66DCBE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hr-HR"/>
              <a:t>Kliknite da biste uredili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 stilove teksta</a:t>
            </a:r>
          </a:p>
        </p:txBody>
      </p:sp>
      <p:sp>
        <p:nvSpPr>
          <p:cNvPr id="4" name="Rezervirano mjesto datuma 3">
            <a:extLst>
              <a:ext uri="{FF2B5EF4-FFF2-40B4-BE49-F238E27FC236}">
                <a16:creationId xmlns:a16="http://schemas.microsoft.com/office/drawing/2014/main" id="{80AFF9AC-9E81-01F5-7422-A5635DA557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A4C2DE-6404-477F-8114-E41B672FB2B8}" type="datetimeFigureOut">
              <a:rPr lang="hr-HR" smtClean="0"/>
              <a:t>25.8.2026.</a:t>
            </a:fld>
            <a:endParaRPr lang="hr-HR"/>
          </a:p>
        </p:txBody>
      </p:sp>
      <p:sp>
        <p:nvSpPr>
          <p:cNvPr id="5" name="Rezervirano mjesto podnožja 4">
            <a:extLst>
              <a:ext uri="{FF2B5EF4-FFF2-40B4-BE49-F238E27FC236}">
                <a16:creationId xmlns:a16="http://schemas.microsoft.com/office/drawing/2014/main" id="{7B1A7113-2FF2-B6F7-D465-112ABF89AE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6" name="Rezervirano mjesto broja slajda 5">
            <a:extLst>
              <a:ext uri="{FF2B5EF4-FFF2-40B4-BE49-F238E27FC236}">
                <a16:creationId xmlns:a16="http://schemas.microsoft.com/office/drawing/2014/main" id="{7E6F1608-EECC-C335-9B79-56E46A3EFA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2329F9-B80E-4B95-8631-D6D0D7095008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40250190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naslova 1">
            <a:extLst>
              <a:ext uri="{FF2B5EF4-FFF2-40B4-BE49-F238E27FC236}">
                <a16:creationId xmlns:a16="http://schemas.microsoft.com/office/drawing/2014/main" id="{2915A9CA-86C2-5A9F-3431-F1E3CF9D42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teksta 2">
            <a:extLst>
              <a:ext uri="{FF2B5EF4-FFF2-40B4-BE49-F238E27FC236}">
                <a16:creationId xmlns:a16="http://schemas.microsoft.com/office/drawing/2014/main" id="{AC78E895-92D0-59AC-37E7-FC63751F52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r-HR"/>
              <a:t>Kliknite da biste uredili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 stilove teksta</a:t>
            </a:r>
          </a:p>
        </p:txBody>
      </p:sp>
      <p:sp>
        <p:nvSpPr>
          <p:cNvPr id="4" name="Rezervirano mjesto datuma 3">
            <a:extLst>
              <a:ext uri="{FF2B5EF4-FFF2-40B4-BE49-F238E27FC236}">
                <a16:creationId xmlns:a16="http://schemas.microsoft.com/office/drawing/2014/main" id="{ABE10AAC-9619-C83D-8D6F-4E8250467C7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EA4C2DE-6404-477F-8114-E41B672FB2B8}" type="datetimeFigureOut">
              <a:rPr lang="hr-HR" smtClean="0"/>
              <a:t>25.8.2026.</a:t>
            </a:fld>
            <a:endParaRPr lang="hr-HR"/>
          </a:p>
        </p:txBody>
      </p:sp>
      <p:sp>
        <p:nvSpPr>
          <p:cNvPr id="5" name="Rezervirano mjesto podnožja 4">
            <a:extLst>
              <a:ext uri="{FF2B5EF4-FFF2-40B4-BE49-F238E27FC236}">
                <a16:creationId xmlns:a16="http://schemas.microsoft.com/office/drawing/2014/main" id="{D80EFA85-7F0B-B2B4-C8D6-B9E9BC14B07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hr-HR"/>
          </a:p>
        </p:txBody>
      </p:sp>
      <p:sp>
        <p:nvSpPr>
          <p:cNvPr id="6" name="Rezervirano mjesto broja slajda 5">
            <a:extLst>
              <a:ext uri="{FF2B5EF4-FFF2-40B4-BE49-F238E27FC236}">
                <a16:creationId xmlns:a16="http://schemas.microsoft.com/office/drawing/2014/main" id="{EF8855CF-E08D-77CF-8D2F-DA0399F9F2B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C2329F9-B80E-4B95-8631-D6D0D7095008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29096234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r-Latn-R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support.microsoft.com/hr-hr/office/stvaranje-grafikona-od-po%C4%8Detka-do-kraja-0baf399e-dd61-4e18-8a73-b3fd5d5680c2" TargetMode="External"/><Relationship Id="rId2" Type="http://schemas.openxmlformats.org/officeDocument/2006/relationships/hyperlink" Target="https://www.youtube.com/watch?v=neMMVvjfkDQ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2D48885C-2847-6488-42D9-4F01A0578A5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417733" y="490537"/>
            <a:ext cx="5291663" cy="1628775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l"/>
            <a:r>
              <a:rPr lang="en-US" sz="4000"/>
              <a:t>Oblikovanje grafova</a:t>
            </a:r>
          </a:p>
        </p:txBody>
      </p:sp>
      <p:pic>
        <p:nvPicPr>
          <p:cNvPr id="5" name="Slika 4">
            <a:extLst>
              <a:ext uri="{FF2B5EF4-FFF2-40B4-BE49-F238E27FC236}">
                <a16:creationId xmlns:a16="http://schemas.microsoft.com/office/drawing/2014/main" id="{9B6C9A52-C36E-2407-71CF-34F30592C15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6844" r="4246"/>
          <a:stretch>
            <a:fillRect/>
          </a:stretch>
        </p:blipFill>
        <p:spPr>
          <a:xfrm>
            <a:off x="2" y="1587"/>
            <a:ext cx="6095999" cy="6856413"/>
          </a:xfrm>
          <a:custGeom>
            <a:avLst/>
            <a:gdLst/>
            <a:ahLst/>
            <a:cxnLst/>
            <a:rect l="l" t="t" r="r" b="b"/>
            <a:pathLst>
              <a:path w="6649908" h="6856413">
                <a:moveTo>
                  <a:pt x="0" y="0"/>
                </a:moveTo>
                <a:lnTo>
                  <a:pt x="6559859" y="0"/>
                </a:lnTo>
                <a:lnTo>
                  <a:pt x="6572145" y="79394"/>
                </a:lnTo>
                <a:cubicBezTo>
                  <a:pt x="6857782" y="2230562"/>
                  <a:pt x="6243159" y="4473353"/>
                  <a:pt x="6528796" y="6624522"/>
                </a:cubicBezTo>
                <a:lnTo>
                  <a:pt x="6564680" y="6856413"/>
                </a:lnTo>
                <a:lnTo>
                  <a:pt x="0" y="6856413"/>
                </a:lnTo>
                <a:close/>
              </a:path>
            </a:pathLst>
          </a:custGeom>
        </p:spPr>
      </p:pic>
      <p:sp>
        <p:nvSpPr>
          <p:cNvPr id="3" name="Podnaslov 2">
            <a:extLst>
              <a:ext uri="{FF2B5EF4-FFF2-40B4-BE49-F238E27FC236}">
                <a16:creationId xmlns:a16="http://schemas.microsoft.com/office/drawing/2014/main" id="{B2DCE264-B82F-76A7-29BC-1E3F6971B3A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417734" y="2614612"/>
            <a:ext cx="5291663" cy="3752849"/>
          </a:xfrm>
        </p:spPr>
        <p:txBody>
          <a:bodyPr vert="horz" lIns="91440" tIns="45720" rIns="91440" bIns="45720" rtlCol="0">
            <a:normAutofit/>
          </a:bodyPr>
          <a:lstStyle/>
          <a:p>
            <a:pPr algn="l"/>
            <a:r>
              <a:rPr lang="en-US" sz="1800" dirty="0" err="1"/>
              <a:t>Izradile</a:t>
            </a:r>
            <a:r>
              <a:rPr lang="en-US" sz="1800" dirty="0"/>
              <a:t>: </a:t>
            </a:r>
            <a:r>
              <a:rPr lang="en-US" sz="1800" b="1" dirty="0"/>
              <a:t>Matilda </a:t>
            </a:r>
            <a:r>
              <a:rPr lang="en-US" sz="1800" b="1" dirty="0" err="1"/>
              <a:t>Ađić</a:t>
            </a:r>
            <a:r>
              <a:rPr lang="en-US" sz="1800" b="1" dirty="0"/>
              <a:t> Ivančir</a:t>
            </a:r>
          </a:p>
          <a:p>
            <a:pPr algn="l"/>
            <a:r>
              <a:rPr lang="en-US" sz="1800" b="1" dirty="0"/>
              <a:t>               Ana Detoni</a:t>
            </a:r>
          </a:p>
          <a:p>
            <a:pPr algn="l"/>
            <a:r>
              <a:rPr lang="en-US" sz="1800" dirty="0"/>
              <a:t>Modul: </a:t>
            </a:r>
            <a:r>
              <a:rPr lang="en-US" sz="1800" b="1" dirty="0" err="1"/>
              <a:t>Računalni</a:t>
            </a:r>
            <a:r>
              <a:rPr lang="en-US" sz="1800" b="1" dirty="0"/>
              <a:t> </a:t>
            </a:r>
            <a:r>
              <a:rPr lang="en-US" sz="1800" b="1" dirty="0" err="1"/>
              <a:t>dizajn</a:t>
            </a:r>
            <a:r>
              <a:rPr lang="en-US" sz="1800" b="1" dirty="0"/>
              <a:t> </a:t>
            </a:r>
            <a:r>
              <a:rPr lang="en-US" sz="1800" b="1" dirty="0" err="1"/>
              <a:t>i</a:t>
            </a:r>
            <a:r>
              <a:rPr lang="en-US" sz="1800" b="1" dirty="0"/>
              <a:t> </a:t>
            </a:r>
            <a:r>
              <a:rPr lang="en-US" sz="1800" b="1" dirty="0" err="1"/>
              <a:t>aplikacije</a:t>
            </a:r>
            <a:r>
              <a:rPr lang="en-US" sz="1800" b="1" dirty="0"/>
              <a:t> u </a:t>
            </a:r>
            <a:r>
              <a:rPr lang="en-US" sz="1800" b="1" dirty="0" err="1"/>
              <a:t>tekstilu</a:t>
            </a:r>
            <a:endParaRPr lang="en-US" sz="1800" b="1" dirty="0"/>
          </a:p>
          <a:p>
            <a:pPr algn="l"/>
            <a:r>
              <a:rPr lang="en-US" sz="1800" dirty="0"/>
              <a:t>SIU: </a:t>
            </a:r>
            <a:r>
              <a:rPr lang="en-US" sz="1800" b="1" dirty="0" err="1"/>
              <a:t>Uvod</a:t>
            </a:r>
            <a:r>
              <a:rPr lang="en-US" sz="1800" b="1" dirty="0"/>
              <a:t> u </a:t>
            </a:r>
            <a:r>
              <a:rPr lang="en-US" sz="1800" b="1" dirty="0" err="1"/>
              <a:t>računalni</a:t>
            </a:r>
            <a:r>
              <a:rPr lang="en-US" sz="1800" b="1" dirty="0"/>
              <a:t> </a:t>
            </a:r>
            <a:r>
              <a:rPr lang="en-US" sz="1800" b="1" dirty="0" err="1"/>
              <a:t>dizajn</a:t>
            </a:r>
            <a:r>
              <a:rPr lang="en-US" sz="1800" b="1" dirty="0"/>
              <a:t> </a:t>
            </a:r>
            <a:r>
              <a:rPr lang="en-US" sz="1800" b="1" dirty="0" err="1"/>
              <a:t>tekstila</a:t>
            </a:r>
            <a:endParaRPr lang="en-US" sz="1800" b="1" dirty="0"/>
          </a:p>
          <a:p>
            <a:pPr indent="-228600" algn="l">
              <a:buFont typeface="Arial" panose="020B0604020202020204" pitchFamily="34" charset="0"/>
              <a:buChar char="•"/>
            </a:pPr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14861552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4217BE8F-A442-83F8-E548-00E557C549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17733" y="490537"/>
            <a:ext cx="5291663" cy="1628775"/>
          </a:xfrm>
        </p:spPr>
        <p:txBody>
          <a:bodyPr anchor="b">
            <a:normAutofit/>
          </a:bodyPr>
          <a:lstStyle/>
          <a:p>
            <a:r>
              <a:rPr lang="hr-HR" sz="3700" dirty="0"/>
              <a:t>          </a:t>
            </a:r>
            <a:r>
              <a:rPr lang="hr-HR" sz="37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Što su grafovi?</a:t>
            </a:r>
            <a:br>
              <a:rPr lang="hr-HR" sz="37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endParaRPr lang="hr-HR" sz="37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5" name="Slika 4">
            <a:extLst>
              <a:ext uri="{FF2B5EF4-FFF2-40B4-BE49-F238E27FC236}">
                <a16:creationId xmlns:a16="http://schemas.microsoft.com/office/drawing/2014/main" id="{10C7E4F8-962A-A48A-D297-11361F8AD7C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4736" r="6354"/>
          <a:stretch>
            <a:fillRect/>
          </a:stretch>
        </p:blipFill>
        <p:spPr>
          <a:xfrm>
            <a:off x="2" y="1587"/>
            <a:ext cx="6095999" cy="6856413"/>
          </a:xfrm>
          <a:custGeom>
            <a:avLst/>
            <a:gdLst/>
            <a:ahLst/>
            <a:cxnLst/>
            <a:rect l="l" t="t" r="r" b="b"/>
            <a:pathLst>
              <a:path w="6649908" h="6856413">
                <a:moveTo>
                  <a:pt x="0" y="0"/>
                </a:moveTo>
                <a:lnTo>
                  <a:pt x="6559859" y="0"/>
                </a:lnTo>
                <a:lnTo>
                  <a:pt x="6572145" y="79394"/>
                </a:lnTo>
                <a:cubicBezTo>
                  <a:pt x="6857782" y="2230562"/>
                  <a:pt x="6243159" y="4473353"/>
                  <a:pt x="6528796" y="6624522"/>
                </a:cubicBezTo>
                <a:lnTo>
                  <a:pt x="6564680" y="6856413"/>
                </a:lnTo>
                <a:lnTo>
                  <a:pt x="0" y="6856413"/>
                </a:lnTo>
                <a:close/>
              </a:path>
            </a:pathLst>
          </a:custGeom>
        </p:spPr>
      </p:pic>
      <p:sp>
        <p:nvSpPr>
          <p:cNvPr id="3" name="Rezervirano mjesto sadržaja 2">
            <a:extLst>
              <a:ext uri="{FF2B5EF4-FFF2-40B4-BE49-F238E27FC236}">
                <a16:creationId xmlns:a16="http://schemas.microsoft.com/office/drawing/2014/main" id="{C5E420F1-C94B-BC22-F2B8-5BE2627CD4E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17734" y="2614612"/>
            <a:ext cx="5291663" cy="375284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hr-HR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Grafovi su vizualni prikazi podataka koji olakšavaju razumijevanje i interpretaciju informacija. </a:t>
            </a:r>
          </a:p>
          <a:p>
            <a:pPr marL="0" indent="0">
              <a:buNone/>
            </a:pPr>
            <a:r>
              <a:rPr lang="hr-HR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Oni koriste različite oblike, kao što su </a:t>
            </a:r>
            <a:r>
              <a:rPr lang="hr-HR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linije</a:t>
            </a:r>
            <a:r>
              <a:rPr lang="hr-HR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hr-HR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stupci</a:t>
            </a:r>
            <a:r>
              <a:rPr lang="hr-HR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ili </a:t>
            </a:r>
            <a:r>
              <a:rPr lang="hr-HR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dijelovi kružnice</a:t>
            </a:r>
            <a:r>
              <a:rPr lang="hr-HR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za predstavljanje numeričkih podataka ili odnosa između različitih varijabli.</a:t>
            </a:r>
          </a:p>
          <a:p>
            <a:endParaRPr lang="hr-HR" sz="1800" dirty="0"/>
          </a:p>
        </p:txBody>
      </p:sp>
    </p:spTree>
    <p:extLst>
      <p:ext uri="{BB962C8B-B14F-4D97-AF65-F5344CB8AC3E}">
        <p14:creationId xmlns:p14="http://schemas.microsoft.com/office/powerpoint/2010/main" val="30508949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982C92E9-657C-B555-5541-96CE3B9D4C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dirty="0"/>
              <a:t>                    </a:t>
            </a:r>
            <a:r>
              <a:rPr lang="hr-HR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Zašto su grafovi važni?</a:t>
            </a:r>
            <a:br>
              <a:rPr lang="hr-HR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endParaRPr lang="hr-HR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Rezervirano mjesto sadržaja 2">
            <a:extLst>
              <a:ext uri="{FF2B5EF4-FFF2-40B4-BE49-F238E27FC236}">
                <a16:creationId xmlns:a16="http://schemas.microsoft.com/office/drawing/2014/main" id="{6933472F-112B-27BE-1315-FA574DC360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138136"/>
            <a:ext cx="10515600" cy="5038827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hr-HR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Vizualizacija podataka</a:t>
            </a:r>
            <a:r>
              <a:rPr lang="hr-HR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Grafovi omogućuju brži i jasniji prikaz podataka, olakšavajući detektiranje trendova, obrazaca i odstupanja.</a:t>
            </a:r>
          </a:p>
          <a:p>
            <a:pPr marL="0" indent="0">
              <a:buNone/>
            </a:pPr>
            <a:r>
              <a:rPr lang="hr-HR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Jednostavnost razumijevanja</a:t>
            </a:r>
            <a:r>
              <a:rPr lang="hr-HR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Umjesto analize velikih skupova brojeva, grafovi pružaju sažet pregled, što olakšava donošenje odluka.</a:t>
            </a:r>
          </a:p>
          <a:p>
            <a:pPr marL="0" indent="0">
              <a:buNone/>
            </a:pPr>
            <a:r>
              <a:rPr lang="hr-HR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Komunikacija informacija</a:t>
            </a:r>
            <a:r>
              <a:rPr lang="hr-HR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Grafovi su učinkovit alat za komunikaciju rezultata i analiza, posebno u poslovnom i obrazovnom okruženju.</a:t>
            </a:r>
          </a:p>
          <a:p>
            <a:pPr marL="0" indent="0">
              <a:buNone/>
            </a:pPr>
            <a:r>
              <a:rPr lang="hr-HR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Usporedba podataka</a:t>
            </a:r>
            <a:r>
              <a:rPr lang="hr-HR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Omogućuju usporedbu više skupina ili varijabli, pomažući u prepoznavanju sličnosti i razlika.</a:t>
            </a:r>
          </a:p>
          <a:p>
            <a:pPr marL="0" indent="0">
              <a:buNone/>
            </a:pPr>
            <a:r>
              <a:rPr lang="hr-HR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Analiza trendova</a:t>
            </a:r>
            <a:r>
              <a:rPr lang="hr-HR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Kroz grafove je moguće pratiti promjene tijekom vremena, što je korisno u raznim disciplinama, od ekonomije do znanosti.</a:t>
            </a:r>
          </a:p>
          <a:p>
            <a:pPr marL="0" indent="0">
              <a:buNone/>
            </a:pPr>
            <a:r>
              <a:rPr lang="hr-HR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Podrška u donošenju odluka</a:t>
            </a:r>
            <a:r>
              <a:rPr lang="hr-HR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Pomažu menadžerima, istraživačima i studentima da bolje razumiju informacije, što vodi do informiranijih odluka i strategija.</a:t>
            </a:r>
          </a:p>
          <a:p>
            <a:pPr marL="0" indent="0">
              <a:buNone/>
            </a:pPr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18298032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DFFDD742-DE64-C00D-136C-5B93B38E54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6992" y="-276900"/>
            <a:ext cx="10515600" cy="1325563"/>
          </a:xfrm>
        </p:spPr>
        <p:txBody>
          <a:bodyPr>
            <a:normAutofit/>
          </a:bodyPr>
          <a:lstStyle/>
          <a:p>
            <a:r>
              <a:rPr lang="hr-HR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Primjeri grafova:</a:t>
            </a:r>
          </a:p>
        </p:txBody>
      </p:sp>
      <p:sp>
        <p:nvSpPr>
          <p:cNvPr id="3" name="Rezervirano mjesto sadržaja 2">
            <a:extLst>
              <a:ext uri="{FF2B5EF4-FFF2-40B4-BE49-F238E27FC236}">
                <a16:creationId xmlns:a16="http://schemas.microsoft.com/office/drawing/2014/main" id="{D6C4280A-AAB8-5F69-A2E5-D7D4FCD5ABA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81000" y="1214183"/>
            <a:ext cx="5181600" cy="4351338"/>
          </a:xfrm>
        </p:spPr>
        <p:txBody>
          <a:bodyPr/>
          <a:lstStyle/>
          <a:p>
            <a:pPr marL="0" indent="0">
              <a:buNone/>
            </a:pPr>
            <a:r>
              <a:rPr lang="hr-HR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Stupčasti grafovi</a:t>
            </a:r>
            <a:endParaRPr lang="hr-HR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5" name="Rezervirano mjesto sadržaja 4">
            <a:extLst>
              <a:ext uri="{FF2B5EF4-FFF2-40B4-BE49-F238E27FC236}">
                <a16:creationId xmlns:a16="http://schemas.microsoft.com/office/drawing/2014/main" id="{459F41E9-BD0A-283B-792A-F94334F240CE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236493" y="2814450"/>
            <a:ext cx="4343045" cy="3104534"/>
          </a:xfrm>
          <a:prstGeom prst="rect">
            <a:avLst/>
          </a:prstGeom>
        </p:spPr>
      </p:pic>
      <p:sp>
        <p:nvSpPr>
          <p:cNvPr id="7" name="TekstniOkvir 6">
            <a:extLst>
              <a:ext uri="{FF2B5EF4-FFF2-40B4-BE49-F238E27FC236}">
                <a16:creationId xmlns:a16="http://schemas.microsoft.com/office/drawing/2014/main" id="{F855FFDB-99E7-3A36-FB2E-929BD1E26DB4}"/>
              </a:ext>
            </a:extLst>
          </p:cNvPr>
          <p:cNvSpPr txBox="1"/>
          <p:nvPr/>
        </p:nvSpPr>
        <p:spPr>
          <a:xfrm>
            <a:off x="6629402" y="1214183"/>
            <a:ext cx="5026795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hr-HR" sz="28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Linijski grafovi</a:t>
            </a:r>
            <a:endParaRPr lang="hr-HR"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8" name="Slika 7">
            <a:extLst>
              <a:ext uri="{FF2B5EF4-FFF2-40B4-BE49-F238E27FC236}">
                <a16:creationId xmlns:a16="http://schemas.microsoft.com/office/drawing/2014/main" id="{C84E8DF0-2A73-C839-F88F-23CEA8571B6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66535" y="2626364"/>
            <a:ext cx="5854845" cy="34227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78342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Slika 4">
            <a:extLst>
              <a:ext uri="{FF2B5EF4-FFF2-40B4-BE49-F238E27FC236}">
                <a16:creationId xmlns:a16="http://schemas.microsoft.com/office/drawing/2014/main" id="{31D9D412-8E00-44E3-BB30-207C55B9A8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69710"/>
            <a:ext cx="5916794" cy="3928230"/>
          </a:xfrm>
          <a:prstGeom prst="rect">
            <a:avLst/>
          </a:prstGeom>
        </p:spPr>
      </p:pic>
      <p:sp>
        <p:nvSpPr>
          <p:cNvPr id="2" name="Naslov 1">
            <a:extLst>
              <a:ext uri="{FF2B5EF4-FFF2-40B4-BE49-F238E27FC236}">
                <a16:creationId xmlns:a16="http://schemas.microsoft.com/office/drawing/2014/main" id="{BAD0CD5C-9D4D-E21A-32F2-ED0B88F919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b="1" dirty="0"/>
              <a:t>Kružni grafovi</a:t>
            </a:r>
            <a:br>
              <a:rPr lang="hr-HR" dirty="0"/>
            </a:br>
            <a:endParaRPr lang="hr-HR" dirty="0"/>
          </a:p>
        </p:txBody>
      </p:sp>
      <p:sp>
        <p:nvSpPr>
          <p:cNvPr id="3" name="Rezervirano mjesto sadržaja 2">
            <a:extLst>
              <a:ext uri="{FF2B5EF4-FFF2-40B4-BE49-F238E27FC236}">
                <a16:creationId xmlns:a16="http://schemas.microsoft.com/office/drawing/2014/main" id="{64902628-1A45-FC29-889C-7D19839E6EFD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endParaRPr lang="hr-HR" dirty="0"/>
          </a:p>
        </p:txBody>
      </p:sp>
      <p:pic>
        <p:nvPicPr>
          <p:cNvPr id="6" name="Rezervirano mjesto sadržaja 5">
            <a:extLst>
              <a:ext uri="{FF2B5EF4-FFF2-40B4-BE49-F238E27FC236}">
                <a16:creationId xmlns:a16="http://schemas.microsoft.com/office/drawing/2014/main" id="{D8EAD8CA-FBD4-0EA3-9CBA-606571DC8148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5916794" y="1644199"/>
            <a:ext cx="6175890" cy="45327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13168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slov 4">
            <a:extLst>
              <a:ext uri="{FF2B5EF4-FFF2-40B4-BE49-F238E27FC236}">
                <a16:creationId xmlns:a16="http://schemas.microsoft.com/office/drawing/2014/main" id="{80E7E0BC-16C5-5A0D-1F94-0C79F3AFBA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6" name="Rezervirano mjesto sadržaja 5">
            <a:extLst>
              <a:ext uri="{FF2B5EF4-FFF2-40B4-BE49-F238E27FC236}">
                <a16:creationId xmlns:a16="http://schemas.microsoft.com/office/drawing/2014/main" id="{2D81A4F6-A74D-2812-278C-D2D76BFAA16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hr-HR" u="sng" dirty="0">
                <a:latin typeface="Calibri" panose="020F0502020204030204" pitchFamily="34" charset="0"/>
                <a:cs typeface="Calibri" panose="020F0502020204030204" pitchFamily="34" charset="0"/>
                <a:hlinkClick r:id="rId2"/>
              </a:rPr>
              <a:t>https://www.youtube.com/watch?v=neMMVvjfkDQ</a:t>
            </a:r>
            <a:endParaRPr lang="hr-HR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hr-HR" u="sng" dirty="0">
                <a:latin typeface="Calibri" panose="020F0502020204030204" pitchFamily="34" charset="0"/>
                <a:cs typeface="Calibri" panose="020F0502020204030204" pitchFamily="34" charset="0"/>
                <a:hlinkClick r:id="rId3"/>
              </a:rPr>
              <a:t>https://support.microsoft.com/hr-hr/office/stvaranje-grafikona-od-po%C4%8Detka-do-kraja-0baf399e-dd61-4e18-8a73-b3fd5d5680c2</a:t>
            </a:r>
            <a:endParaRPr lang="hr-HR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hr-HR" dirty="0"/>
              <a:t> </a:t>
            </a:r>
          </a:p>
          <a:p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5626202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slov 4">
            <a:extLst>
              <a:ext uri="{FF2B5EF4-FFF2-40B4-BE49-F238E27FC236}">
                <a16:creationId xmlns:a16="http://schemas.microsoft.com/office/drawing/2014/main" id="{7FB63918-3F2E-598D-47F7-F6433ADDD5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Zadatak:</a:t>
            </a:r>
          </a:p>
        </p:txBody>
      </p:sp>
      <p:sp>
        <p:nvSpPr>
          <p:cNvPr id="6" name="Rezervirano mjesto sadržaja 5">
            <a:extLst>
              <a:ext uri="{FF2B5EF4-FFF2-40B4-BE49-F238E27FC236}">
                <a16:creationId xmlns:a16="http://schemas.microsoft.com/office/drawing/2014/main" id="{16C8DBE3-BC63-5261-4856-043D9C38EDE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hr-HR" dirty="0">
                <a:latin typeface="Calibri" panose="020F0502020204030204" pitchFamily="34" charset="0"/>
                <a:cs typeface="Calibri" panose="020F0502020204030204" pitchFamily="34" charset="0"/>
              </a:rPr>
              <a:t>Na temelju vaših istraživanja u Excel tablici</a:t>
            </a:r>
          </a:p>
          <a:p>
            <a:pPr marL="0" indent="0">
              <a:buNone/>
            </a:pPr>
            <a:r>
              <a:rPr lang="hr-HR" dirty="0">
                <a:latin typeface="Calibri" panose="020F0502020204030204" pitchFamily="34" charset="0"/>
                <a:cs typeface="Calibri" panose="020F0502020204030204" pitchFamily="34" charset="0"/>
              </a:rPr>
              <a:t>Izradite linijski, kružni i </a:t>
            </a:r>
            <a:r>
              <a:rPr lang="hr-HR" dirty="0" err="1">
                <a:latin typeface="Calibri" panose="020F0502020204030204" pitchFamily="34" charset="0"/>
                <a:cs typeface="Calibri" panose="020F0502020204030204" pitchFamily="34" charset="0"/>
              </a:rPr>
              <a:t>stupičasti</a:t>
            </a:r>
            <a:r>
              <a:rPr lang="hr-HR" dirty="0">
                <a:latin typeface="Calibri" panose="020F0502020204030204" pitchFamily="34" charset="0"/>
                <a:cs typeface="Calibri" panose="020F0502020204030204" pitchFamily="34" charset="0"/>
              </a:rPr>
              <a:t> graf sa vašim podacima</a:t>
            </a:r>
          </a:p>
          <a:p>
            <a:pPr marL="0" indent="0">
              <a:buNone/>
            </a:pPr>
            <a:r>
              <a:rPr lang="hr-HR" b="1" dirty="0">
                <a:latin typeface="Calibri" panose="020F0502020204030204" pitchFamily="34" charset="0"/>
                <a:cs typeface="Calibri" panose="020F0502020204030204" pitchFamily="34" charset="0"/>
              </a:rPr>
              <a:t>Kako izraditi graf u Microsoft Excelu?</a:t>
            </a:r>
            <a:endParaRPr lang="hr-HR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hr-HR" b="1" dirty="0">
                <a:latin typeface="Calibri" panose="020F0502020204030204" pitchFamily="34" charset="0"/>
                <a:cs typeface="Calibri" panose="020F0502020204030204" pitchFamily="34" charset="0"/>
              </a:rPr>
              <a:t>Korak 1</a:t>
            </a:r>
            <a:r>
              <a:rPr lang="hr-HR" dirty="0">
                <a:latin typeface="Calibri" panose="020F0502020204030204" pitchFamily="34" charset="0"/>
                <a:cs typeface="Calibri" panose="020F0502020204030204" pitchFamily="34" charset="0"/>
              </a:rPr>
              <a:t>: Otvorite Excel i unesite podatke.</a:t>
            </a:r>
          </a:p>
          <a:p>
            <a:pPr marL="0" indent="0">
              <a:buNone/>
            </a:pPr>
            <a:r>
              <a:rPr lang="hr-HR" b="1" dirty="0">
                <a:latin typeface="Calibri" panose="020F0502020204030204" pitchFamily="34" charset="0"/>
                <a:cs typeface="Calibri" panose="020F0502020204030204" pitchFamily="34" charset="0"/>
              </a:rPr>
              <a:t>Korak 2</a:t>
            </a:r>
            <a:r>
              <a:rPr lang="hr-HR" dirty="0">
                <a:latin typeface="Calibri" panose="020F0502020204030204" pitchFamily="34" charset="0"/>
                <a:cs typeface="Calibri" panose="020F0502020204030204" pitchFamily="34" charset="0"/>
              </a:rPr>
              <a:t>: Označite podatke koje želite prikazati.</a:t>
            </a:r>
          </a:p>
          <a:p>
            <a:pPr marL="0" indent="0">
              <a:buNone/>
            </a:pPr>
            <a:r>
              <a:rPr lang="hr-HR" b="1" dirty="0">
                <a:latin typeface="Calibri" panose="020F0502020204030204" pitchFamily="34" charset="0"/>
                <a:cs typeface="Calibri" panose="020F0502020204030204" pitchFamily="34" charset="0"/>
              </a:rPr>
              <a:t>Korak 3</a:t>
            </a:r>
            <a:r>
              <a:rPr lang="hr-HR" dirty="0">
                <a:latin typeface="Calibri" panose="020F0502020204030204" pitchFamily="34" charset="0"/>
                <a:cs typeface="Calibri" panose="020F0502020204030204" pitchFamily="34" charset="0"/>
              </a:rPr>
              <a:t>: Odaberite tip grafika iz „Umetni“ izbornika.</a:t>
            </a:r>
          </a:p>
          <a:p>
            <a:pPr marL="0" indent="0">
              <a:buNone/>
            </a:pPr>
            <a:r>
              <a:rPr lang="hr-HR" b="1" dirty="0">
                <a:latin typeface="Calibri" panose="020F0502020204030204" pitchFamily="34" charset="0"/>
                <a:cs typeface="Calibri" panose="020F0502020204030204" pitchFamily="34" charset="0"/>
              </a:rPr>
              <a:t>Korak 4</a:t>
            </a:r>
            <a:r>
              <a:rPr lang="hr-HR" dirty="0">
                <a:latin typeface="Calibri" panose="020F0502020204030204" pitchFamily="34" charset="0"/>
                <a:cs typeface="Calibri" panose="020F0502020204030204" pitchFamily="34" charset="0"/>
              </a:rPr>
              <a:t>: Prilagodite graf (boje, oznake, naslove)</a:t>
            </a:r>
          </a:p>
          <a:p>
            <a:pPr marL="0" indent="0">
              <a:buNone/>
            </a:pPr>
            <a:r>
              <a:rPr lang="hr-HR" dirty="0">
                <a:latin typeface="Calibri" panose="020F0502020204030204" pitchFamily="34" charset="0"/>
                <a:cs typeface="Calibri" panose="020F0502020204030204" pitchFamily="34" charset="0"/>
              </a:rPr>
              <a:t>Koristite jasne fontove i kontrastne boje.</a:t>
            </a:r>
          </a:p>
          <a:p>
            <a:pPr marL="0" indent="0">
              <a:buNone/>
            </a:pPr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348579988"/>
      </p:ext>
    </p:extLst>
  </p:cSld>
  <p:clrMapOvr>
    <a:masterClrMapping/>
  </p:clrMapOvr>
</p:sld>
</file>

<file path=ppt/theme/theme1.xml><?xml version="1.0" encoding="utf-8"?>
<a:theme xmlns:a="http://schemas.openxmlformats.org/drawingml/2006/main" name="Tema sustava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241</TotalTime>
  <Words>312</Words>
  <Application>Microsoft Office PowerPoint</Application>
  <PresentationFormat>Široki zaslon</PresentationFormat>
  <Paragraphs>31</Paragraphs>
  <Slides>7</Slides>
  <Notes>0</Notes>
  <HiddenSlides>0</HiddenSlides>
  <MMClips>0</MMClips>
  <ScaleCrop>false</ScaleCrop>
  <HeadingPairs>
    <vt:vector size="6" baseType="variant">
      <vt:variant>
        <vt:lpstr>Korišteni fontovi</vt:lpstr>
      </vt:variant>
      <vt:variant>
        <vt:i4>4</vt:i4>
      </vt:variant>
      <vt:variant>
        <vt:lpstr>Tema</vt:lpstr>
      </vt:variant>
      <vt:variant>
        <vt:i4>1</vt:i4>
      </vt:variant>
      <vt:variant>
        <vt:lpstr>Naslovi slajdova</vt:lpstr>
      </vt:variant>
      <vt:variant>
        <vt:i4>7</vt:i4>
      </vt:variant>
    </vt:vector>
  </HeadingPairs>
  <TitlesOfParts>
    <vt:vector size="12" baseType="lpstr">
      <vt:lpstr>Aptos</vt:lpstr>
      <vt:lpstr>Aptos Display</vt:lpstr>
      <vt:lpstr>Arial</vt:lpstr>
      <vt:lpstr>Calibri</vt:lpstr>
      <vt:lpstr>Tema sustava Office</vt:lpstr>
      <vt:lpstr>Oblikovanje grafova</vt:lpstr>
      <vt:lpstr>          Što su grafovi? </vt:lpstr>
      <vt:lpstr>                    Zašto su grafovi važni? </vt:lpstr>
      <vt:lpstr>Primjeri grafova:</vt:lpstr>
      <vt:lpstr>Kružni grafovi </vt:lpstr>
      <vt:lpstr>PowerPoint prezentacija</vt:lpstr>
      <vt:lpstr>Zadatak: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Ana Detoni</dc:creator>
  <cp:lastModifiedBy>Ana Detoni</cp:lastModifiedBy>
  <cp:revision>3</cp:revision>
  <dcterms:created xsi:type="dcterms:W3CDTF">2025-10-05T08:29:50Z</dcterms:created>
  <dcterms:modified xsi:type="dcterms:W3CDTF">2026-08-25T08:15:38Z</dcterms:modified>
</cp:coreProperties>
</file>