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4"/>
  </p:sldMasterIdLst>
  <p:sldIdLst>
    <p:sldId id="256" r:id="rId5"/>
    <p:sldId id="257" r:id="rId6"/>
    <p:sldId id="258" r:id="rId7"/>
    <p:sldId id="266" r:id="rId8"/>
    <p:sldId id="267" r:id="rId9"/>
    <p:sldId id="268" r:id="rId10"/>
    <p:sldId id="265" r:id="rId11"/>
    <p:sldId id="264" r:id="rId12"/>
    <p:sldId id="269" r:id="rId13"/>
    <p:sldId id="275" r:id="rId14"/>
    <p:sldId id="271" r:id="rId15"/>
    <p:sldId id="272" r:id="rId16"/>
    <p:sldId id="273" r:id="rId17"/>
    <p:sldId id="274" r:id="rId18"/>
    <p:sldId id="277" r:id="rId19"/>
    <p:sldId id="278" r:id="rId20"/>
    <p:sldId id="279" r:id="rId21"/>
    <p:sldId id="282" r:id="rId22"/>
    <p:sldId id="280" r:id="rId23"/>
    <p:sldId id="281" r:id="rId24"/>
    <p:sldId id="283" r:id="rId25"/>
    <p:sldId id="262" r:id="rId26"/>
    <p:sldId id="261" r:id="rId27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BCDA7-8A81-78B7-3512-21BD884F974A}" v="2" dt="2025-11-10T10:32:07.3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322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657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786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95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69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56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94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944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713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03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118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3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76" r:id="rId6"/>
    <p:sldLayoutId id="2147483672" r:id="rId7"/>
    <p:sldLayoutId id="2147483673" r:id="rId8"/>
    <p:sldLayoutId id="2147483674" r:id="rId9"/>
    <p:sldLayoutId id="2147483675" r:id="rId10"/>
    <p:sldLayoutId id="214748367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34C0330F-1D4F-4552-B799-615DD237B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B269083D-8DD7-A968-E689-A02F526638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146304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b="1" kern="120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Oblikovanje</a:t>
            </a:r>
            <a:r>
              <a:rPr lang="en-US" sz="4400" b="1" kern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4400" b="1" kern="120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fotografija</a:t>
            </a:r>
            <a:endParaRPr lang="en-US" sz="4400" b="1" kern="120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F583F60-6F8B-B498-CB88-B1AA0648AC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5E84C89D-FF38-AA2A-EC5E-FC5E026DD9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2578608"/>
            <a:ext cx="5020056" cy="376732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i="0" err="1">
                <a:latin typeface="Calibri" panose="020F0502020204030204" pitchFamily="34" charset="0"/>
                <a:cs typeface="Calibri" panose="020F0502020204030204" pitchFamily="34" charset="0"/>
              </a:rPr>
              <a:t>Izradile</a:t>
            </a:r>
            <a:r>
              <a:rPr lang="en-US" i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Matilda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Ađić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Ivančir</a:t>
            </a:r>
          </a:p>
          <a:p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              Ana Detoni</a:t>
            </a:r>
          </a:p>
          <a:p>
            <a:r>
              <a:rPr lang="en-US" i="0">
                <a:latin typeface="Calibri" panose="020F0502020204030204" pitchFamily="34" charset="0"/>
                <a:cs typeface="Calibri" panose="020F0502020204030204" pitchFamily="34" charset="0"/>
              </a:rPr>
              <a:t>Modul: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Računalni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dizajn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aplikacije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u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tekstilu</a:t>
            </a:r>
            <a:endParaRPr lang="en-US" b="1" i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i="0">
                <a:latin typeface="Calibri" panose="020F0502020204030204" pitchFamily="34" charset="0"/>
                <a:cs typeface="Calibri" panose="020F0502020204030204" pitchFamily="34" charset="0"/>
              </a:rPr>
              <a:t>SIU: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Uvod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u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računalni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dizajn</a:t>
            </a:r>
            <a:r>
              <a:rPr lang="en-US" b="1" i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i="0" err="1">
                <a:latin typeface="Calibri" panose="020F0502020204030204" pitchFamily="34" charset="0"/>
                <a:cs typeface="Calibri" panose="020F0502020204030204" pitchFamily="34" charset="0"/>
              </a:rPr>
              <a:t>tekstila</a:t>
            </a:r>
            <a:endParaRPr lang="en-US" b="1" i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17832448-930C-8A38-D1E2-1D6BCBDEF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0752" y="1097070"/>
            <a:ext cx="3254404" cy="5492666"/>
          </a:xfrm>
          <a:prstGeom prst="rect">
            <a:avLst/>
          </a:prstGeom>
        </p:spPr>
      </p:pic>
      <p:pic>
        <p:nvPicPr>
          <p:cNvPr id="4" name="Picture 3" descr="A blue abstract watercolor pattern on a white background">
            <a:extLst>
              <a:ext uri="{FF2B5EF4-FFF2-40B4-BE49-F238E27FC236}">
                <a16:creationId xmlns:a16="http://schemas.microsoft.com/office/drawing/2014/main" id="{3CD06A49-6334-9445-6F5A-E7C677DDDA8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9739196" y="1076233"/>
            <a:ext cx="2355716" cy="1325095"/>
          </a:xfrm>
          <a:prstGeom prst="rect">
            <a:avLst/>
          </a:prstGeom>
        </p:spPr>
      </p:pic>
      <p:pic>
        <p:nvPicPr>
          <p:cNvPr id="7" name="Picture 3" descr="A blue abstract watercolor pattern on a white background">
            <a:extLst>
              <a:ext uri="{FF2B5EF4-FFF2-40B4-BE49-F238E27FC236}">
                <a16:creationId xmlns:a16="http://schemas.microsoft.com/office/drawing/2014/main" id="{4760427F-EC38-A4EE-F1C3-77C530C7CB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9745916" y="2553704"/>
            <a:ext cx="2355716" cy="1325095"/>
          </a:xfrm>
          <a:prstGeom prst="rect">
            <a:avLst/>
          </a:prstGeom>
        </p:spPr>
      </p:pic>
      <p:pic>
        <p:nvPicPr>
          <p:cNvPr id="8" name="Picture 3" descr="A blue abstract watercolor pattern on a white background">
            <a:extLst>
              <a:ext uri="{FF2B5EF4-FFF2-40B4-BE49-F238E27FC236}">
                <a16:creationId xmlns:a16="http://schemas.microsoft.com/office/drawing/2014/main" id="{9A7B5A95-7584-45D9-0A6F-BC22984A7A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9739196" y="3991056"/>
            <a:ext cx="2192820" cy="1233466"/>
          </a:xfrm>
          <a:prstGeom prst="rect">
            <a:avLst/>
          </a:prstGeom>
        </p:spPr>
      </p:pic>
      <p:pic>
        <p:nvPicPr>
          <p:cNvPr id="10" name="Picture 3" descr="A blue abstract watercolor pattern on a white background">
            <a:extLst>
              <a:ext uri="{FF2B5EF4-FFF2-40B4-BE49-F238E27FC236}">
                <a16:creationId xmlns:a16="http://schemas.microsoft.com/office/drawing/2014/main" id="{2122CFD8-05DD-70D3-D8AB-4CDCB83ED7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9745916" y="5356270"/>
            <a:ext cx="2192820" cy="123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048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EE42DCE-4A4F-44C4-84E5-261B3BEEF1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974B403D-232C-F14C-F964-ABB245C99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6281928" cy="1463040"/>
          </a:xfrm>
        </p:spPr>
        <p:txBody>
          <a:bodyPr>
            <a:normAutofit/>
          </a:bodyPr>
          <a:lstStyle/>
          <a:p>
            <a:r>
              <a:rPr lang="hr-HR">
                <a:latin typeface="Calibri" panose="020F0502020204030204" pitchFamily="34" charset="0"/>
                <a:cs typeface="Calibri" panose="020F0502020204030204" pitchFamily="34" charset="0"/>
              </a:rPr>
              <a:t>Digitalna fotografija 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7F59F2-5FBC-40CD-AD35-376AECE49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6281928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5F8D1EB-2749-95BC-0806-4C4C60F54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371" y="2005852"/>
            <a:ext cx="6281928" cy="37673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je proces snimanja i pohrane slika korištenjem digitalnih uređaja, kao što su digitalne kamere, pametni telefoni ili skeneri</a:t>
            </a:r>
          </a:p>
          <a:p>
            <a:pPr>
              <a:buFontTx/>
              <a:buChar char="-"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 umjesto da koristi filmski materijal kao tradicionalna fotografija, digitalna fotografija snima slike u obliku digitalnih datoteka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1D8746F3-125C-9DA3-15EE-5C9DA44161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1663" y="508090"/>
            <a:ext cx="2848470" cy="584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590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C32CD27-7027-AB2B-38F1-71C08EB84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0336054E-8217-6A58-440E-A1363C401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55" y="596976"/>
            <a:ext cx="7507725" cy="1463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3100">
                <a:latin typeface="Calibri" panose="020F0502020204030204" pitchFamily="34" charset="0"/>
                <a:cs typeface="Calibri" panose="020F0502020204030204" pitchFamily="34" charset="0"/>
              </a:rPr>
              <a:t>Ključne karakteristike digitalne fotografije:</a:t>
            </a:r>
            <a:br>
              <a:rPr lang="hr-HR" sz="3100" b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hr-HR" sz="31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C97F9BA8-1CD3-78DC-3F71-92523E44D5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19107"/>
          <a:stretch>
            <a:fillRect/>
          </a:stretch>
        </p:blipFill>
        <p:spPr>
          <a:xfrm>
            <a:off x="184220" y="1070798"/>
            <a:ext cx="3600252" cy="4978309"/>
          </a:xfrm>
          <a:prstGeom prst="rect">
            <a:avLst/>
          </a:pr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6DD38CD-CFFE-4ABA-3DC8-01ED90559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4611" y="508090"/>
            <a:ext cx="6186474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D0346A6-6703-B8E8-BD03-857B8D308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2831" y="1436914"/>
            <a:ext cx="7847762" cy="468253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Senzori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Umjesto filma, koristi digitalne senzore (CCD ili CMOS) za prikupljanje svjetlosti i stvaranje slike.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Format datoteka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Pohranjuje slike u različitim formatima, kao što su JPEG, PNG, TIFF, RAW i drugi.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Odmah vidljivo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Omogućuje pregledanje slika odmah nakon snimanja, što olakšava procjenu i ponovnu snimanje.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Jednostavna obrada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Digitalne slike se lako uređuju pomoću softvera za obradu fotografija, omogućujući korisnicima da prilagode boje, kontrast, svjetlinu i druge aspekte.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Pohrana i dijeljenje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Digitalne fotografije se lako pohranjuju, organiziraju, dijele i prenose putem interneta, što olakšava distribuciju i razmjenu.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Visoka kvaliteta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Omogućava snimanje slika visoke razlučivosti, što rezultira detaljnijim i oštrijim fotografijama.</a:t>
            </a:r>
          </a:p>
          <a:p>
            <a:pPr>
              <a:lnSpc>
                <a:spcPct val="100000"/>
              </a:lnSpc>
            </a:pPr>
            <a:endParaRPr lang="hr-HR" sz="1500"/>
          </a:p>
        </p:txBody>
      </p:sp>
    </p:spTree>
    <p:extLst>
      <p:ext uri="{BB962C8B-B14F-4D97-AF65-F5344CB8AC3E}">
        <p14:creationId xmlns:p14="http://schemas.microsoft.com/office/powerpoint/2010/main" val="3537802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C32CD27-7027-AB2B-38F1-71C08EB84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40E85AAA-808B-7366-6E51-3C9B88CEF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5176" y="747296"/>
            <a:ext cx="8182797" cy="1463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2800">
                <a:latin typeface="Calibri" panose="020F0502020204030204" pitchFamily="34" charset="0"/>
                <a:cs typeface="Calibri" panose="020F0502020204030204" pitchFamily="34" charset="0"/>
              </a:rPr>
              <a:t>Oblici, karakteristike i primjena digitalnih fotografija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2876FD86-4542-1575-F0F2-AB1C771EE3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57" r="2146" b="1"/>
          <a:stretch>
            <a:fillRect/>
          </a:stretch>
        </p:blipFill>
        <p:spPr>
          <a:xfrm>
            <a:off x="256612" y="1211476"/>
            <a:ext cx="3608565" cy="4989804"/>
          </a:xfrm>
          <a:prstGeom prst="rect">
            <a:avLst/>
          </a:pr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6DD38CD-CFFE-4ABA-3DC8-01ED90559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4611" y="508090"/>
            <a:ext cx="6186474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A35C69AD-9C47-E75F-57DD-B430A9EE7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5665" y="1478816"/>
            <a:ext cx="8182797" cy="47281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JPEG (Joint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Photographic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Experts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Group)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Najpopularniji format za pohranu slika, komprimira datoteke uz gubitak kvalitete. Idealno za web i svakodnevno korištenje.</a:t>
            </a: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PNG (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Portable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Network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Graphics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Bez gubitka kvalitete, podržava prozirnost. Često se koristi za grafike i slike na webu.</a:t>
            </a: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GIF (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Graphics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Interchange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Format)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Podržava animacije, ali ograničen na 256 boja. Često se koristi za kratke animacije na internetu.</a:t>
            </a:r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23120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32CD27-7027-AB2B-38F1-71C08EB84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B7287389-6398-1BB4-B120-99FCBF27DA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69" r="-3" b="-3"/>
          <a:stretch>
            <a:fillRect/>
          </a:stretch>
        </p:blipFill>
        <p:spPr>
          <a:xfrm>
            <a:off x="216420" y="843660"/>
            <a:ext cx="3739368" cy="5170674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6DD38CD-CFFE-4ABA-3DC8-01ED90559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4611" y="508090"/>
            <a:ext cx="6186474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2E0474B-F740-33E3-5089-40D329E48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2208" y="944545"/>
            <a:ext cx="7495536" cy="540139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TIFF (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Tagged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Image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File Format)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Visoka kvaliteta, često se koristi u profesionalnoj fotografiji i tiskanju zbog svoje sposobnosti da pohrani detalje bez gubitka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RAW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Neobrađeni format koji sadrži sve podatke snimljene senzorom kamere - omogućava maksimalnu fleksibilnost u post produkciji, ali zahtijeva više prostora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HEIF (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High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Efficiency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Image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Format)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Nudi bolju kompresiju od JPEG-a uz očuvanje kvalitete i često se koristi na modernim uređajima</a:t>
            </a:r>
          </a:p>
          <a:p>
            <a:pPr>
              <a:lnSpc>
                <a:spcPct val="100000"/>
              </a:lnSpc>
            </a:pP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96384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32CD27-7027-AB2B-38F1-71C08EB84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CE87810C-D17B-6E85-0C97-CDC5D16281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575" r="1" b="1"/>
          <a:stretch>
            <a:fillRect/>
          </a:stretch>
        </p:blipFill>
        <p:spPr>
          <a:xfrm>
            <a:off x="115936" y="1211476"/>
            <a:ext cx="3499562" cy="4839078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6DD38CD-CFFE-4ABA-3DC8-01ED90559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4611" y="508090"/>
            <a:ext cx="6186474" cy="149279"/>
          </a:xfrm>
          <a:custGeom>
            <a:avLst/>
            <a:gdLst>
              <a:gd name="connsiteX0" fmla="*/ 0 w 6090847"/>
              <a:gd name="connsiteY0" fmla="*/ 0 h 149279"/>
              <a:gd name="connsiteX1" fmla="*/ 6090847 w 6090847"/>
              <a:gd name="connsiteY1" fmla="*/ 0 h 149279"/>
              <a:gd name="connsiteX2" fmla="*/ 6090847 w 6090847"/>
              <a:gd name="connsiteY2" fmla="*/ 149279 h 149279"/>
              <a:gd name="connsiteX3" fmla="*/ 0 w 6090847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0847" h="149279">
                <a:moveTo>
                  <a:pt x="0" y="0"/>
                </a:moveTo>
                <a:lnTo>
                  <a:pt x="6090847" y="0"/>
                </a:lnTo>
                <a:lnTo>
                  <a:pt x="6090847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858C118-6970-7A9F-EBC5-271456E8C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2594" y="1165459"/>
            <a:ext cx="8103470" cy="496403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BMP (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Bitmap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Veličine datoteka su velike, jer ne koristi kompresiju i obično se koristi u Windows okruženju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WEBP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Razvijen od strane Googlea, kombinira prednosti JPEG-a i PNG-a s boljom kompresijom i podrškom za prozirnost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SVG (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Scalable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Vector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Graphics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Vektorski format koji se koristi za grafiku umjesto fotografija; omogućuje neograničeno skaliranje bez gubitka kvalitete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DNG (Digital Negative)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Karakteristike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Otvoreni RAW format razvijen od strane Adobea, omogućuje standardizaciju RAW datoteka</a:t>
            </a:r>
          </a:p>
          <a:p>
            <a:pPr>
              <a:lnSpc>
                <a:spcPct val="100000"/>
              </a:lnSpc>
            </a:pPr>
            <a:endParaRPr lang="hr-HR" sz="1500"/>
          </a:p>
        </p:txBody>
      </p:sp>
    </p:spTree>
    <p:extLst>
      <p:ext uri="{BB962C8B-B14F-4D97-AF65-F5344CB8AC3E}">
        <p14:creationId xmlns:p14="http://schemas.microsoft.com/office/powerpoint/2010/main" val="288784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A89325DA-604B-F3B4-F9AB-42B0739AA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0064" y="673704"/>
            <a:ext cx="6934066" cy="1463040"/>
          </a:xfrm>
        </p:spPr>
        <p:txBody>
          <a:bodyPr>
            <a:normAutofit/>
          </a:bodyPr>
          <a:lstStyle/>
          <a:p>
            <a:r>
              <a:rPr lang="hr-HR">
                <a:latin typeface="Calibri" panose="020F0502020204030204" pitchFamily="34" charset="0"/>
                <a:cs typeface="Calibri" panose="020F0502020204030204" pitchFamily="34" charset="0"/>
              </a:rPr>
              <a:t>Modna digitalna fotografija </a:t>
            </a:r>
          </a:p>
        </p:txBody>
      </p:sp>
      <p:sp>
        <p:nvSpPr>
          <p:cNvPr id="14" name="Freeform: Shape 10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771A458B-40AC-9536-437D-1DCCD874E5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3" b="3810"/>
          <a:stretch>
            <a:fillRect/>
          </a:stretch>
        </p:blipFill>
        <p:spPr>
          <a:xfrm>
            <a:off x="517870" y="970928"/>
            <a:ext cx="3996980" cy="5377029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26DEE2C1-F965-229B-1108-F3D21D180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4749" y="1405223"/>
            <a:ext cx="7517251" cy="4942733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je specijalizirani oblik fotografije koji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se fokusira na prikazivanje odjeće, dodataka i životnog stila u kontekstu mode</a:t>
            </a:r>
          </a:p>
          <a:p>
            <a:pPr>
              <a:buFontTx/>
              <a:buChar char="-"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ovaj tip fotografije koristi se za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promociju modnih brendova, dizajnera i kolekcija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, a često se koristi u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modnim časopisima, kampanjama i na društvenim mrežama</a:t>
            </a:r>
          </a:p>
          <a:p>
            <a:pPr>
              <a:buFontTx/>
              <a:buChar char="-"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Modna digitalna fotografija igra ključnu ulogu u oblikovanju percepcije mode i stila, utječući na potrošače i modne industrije širom svijeta</a:t>
            </a:r>
          </a:p>
        </p:txBody>
      </p:sp>
    </p:spTree>
    <p:extLst>
      <p:ext uri="{BB962C8B-B14F-4D97-AF65-F5344CB8AC3E}">
        <p14:creationId xmlns:p14="http://schemas.microsoft.com/office/powerpoint/2010/main" val="1543486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5C9497EC-7B0B-5968-6440-0AD663987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4985" y="747804"/>
            <a:ext cx="8189708" cy="1463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hr-HR" sz="3200">
                <a:latin typeface="Calibri" panose="020F0502020204030204" pitchFamily="34" charset="0"/>
                <a:cs typeface="Calibri" panose="020F0502020204030204" pitchFamily="34" charset="0"/>
              </a:rPr>
              <a:t>Ključne karakteristike digitalne modne fotografije</a:t>
            </a:r>
            <a:br>
              <a:rPr lang="hr-HR" sz="3200" b="0"/>
            </a:br>
            <a:endParaRPr lang="hr-HR" sz="320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D77579D9-C56E-3DCB-B15B-36CB515379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8" r="3" b="3"/>
          <a:stretch>
            <a:fillRect/>
          </a:stretch>
        </p:blipFill>
        <p:spPr>
          <a:xfrm>
            <a:off x="385572" y="1057310"/>
            <a:ext cx="3996980" cy="5377029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05AA8E38-7B74-89B9-5758-698150957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1632" y="2210844"/>
            <a:ext cx="7164796" cy="44970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Fokus na odjeću i dodatke  - 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glavni cilj modne fotografije je prikazati modne komade na način koji ističe njihov dizajn, materijale i stil</a:t>
            </a: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Estetika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Naglašava vizualnu privlačnost kroz kompoziciju, boje i svjetlost, stvarajući umjetnički dojam.</a:t>
            </a: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Modeli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Uključuje modele koji nose odjeću, često koristeći kreativne pozadine i okruženja koja doprinose cjelokupnom dojmu.</a:t>
            </a:r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069031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93D26341-1119-5335-6CBE-6BBED7549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8928" y="978408"/>
            <a:ext cx="6537960" cy="1463040"/>
          </a:xfrm>
        </p:spPr>
        <p:txBody>
          <a:bodyPr>
            <a:normAutofit/>
          </a:bodyPr>
          <a:lstStyle/>
          <a:p>
            <a:r>
              <a:rPr lang="hr-HR" err="1">
                <a:latin typeface="Calibri" panose="020F0502020204030204" pitchFamily="34" charset="0"/>
                <a:cs typeface="Calibri" panose="020F0502020204030204" pitchFamily="34" charset="0"/>
              </a:rPr>
              <a:t>LookBook</a:t>
            </a:r>
            <a:endParaRPr lang="hr-HR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7A93615-3253-2FDF-7B33-66046AB9F3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88" r="3" b="3"/>
          <a:stretch>
            <a:fillRect/>
          </a:stretch>
        </p:blipFill>
        <p:spPr>
          <a:xfrm>
            <a:off x="517870" y="970928"/>
            <a:ext cx="3996980" cy="5377029"/>
          </a:xfrm>
          <a:prstGeom prst="rect">
            <a:avLst/>
          </a:prstGeom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7850CA3-56A1-43D8-A550-BC522A348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720" y="2112264"/>
            <a:ext cx="6537960" cy="3767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/>
              <a:t>- 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je ključni alat u modnoj industriji koji služi za predstavljanje kolekcije odjeće ili modnih dodataka</a:t>
            </a:r>
          </a:p>
        </p:txBody>
      </p:sp>
    </p:spTree>
    <p:extLst>
      <p:ext uri="{BB962C8B-B14F-4D97-AF65-F5344CB8AC3E}">
        <p14:creationId xmlns:p14="http://schemas.microsoft.com/office/powerpoint/2010/main" val="4205653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2A441F8-E1ED-D1BD-CC86-50169FA2B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3200">
                <a:latin typeface="Calibri" panose="020F0502020204030204" pitchFamily="34" charset="0"/>
                <a:cs typeface="Calibri" panose="020F0502020204030204" pitchFamily="34" charset="0"/>
              </a:rPr>
              <a:t>Svrha i način </a:t>
            </a:r>
            <a:r>
              <a:rPr lang="hr-HR" sz="3200" err="1">
                <a:latin typeface="Calibri" panose="020F0502020204030204" pitchFamily="34" charset="0"/>
                <a:cs typeface="Calibri" panose="020F0502020204030204" pitchFamily="34" charset="0"/>
              </a:rPr>
              <a:t>prezeniranja</a:t>
            </a:r>
            <a:r>
              <a:rPr lang="hr-HR" sz="3200">
                <a:latin typeface="Calibri" panose="020F0502020204030204" pitchFamily="34" charset="0"/>
                <a:cs typeface="Calibri" panose="020F0502020204030204" pitchFamily="34" charset="0"/>
              </a:rPr>
              <a:t> fotografija u </a:t>
            </a:r>
            <a:r>
              <a:rPr lang="hr-HR" sz="3200" err="1">
                <a:latin typeface="Calibri" panose="020F0502020204030204" pitchFamily="34" charset="0"/>
                <a:cs typeface="Calibri" panose="020F0502020204030204" pitchFamily="34" charset="0"/>
              </a:rPr>
              <a:t>LookBook</a:t>
            </a:r>
            <a:r>
              <a:rPr lang="hr-HR" sz="3200">
                <a:latin typeface="Calibri" panose="020F0502020204030204" pitchFamily="34" charset="0"/>
                <a:cs typeface="Calibri" panose="020F0502020204030204" pitchFamily="34" charset="0"/>
              </a:rPr>
              <a:t>-u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3AAECC8F-6A23-7540-F000-642E1F2AC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634247"/>
            <a:ext cx="11155680" cy="4711689"/>
          </a:xfrm>
        </p:spPr>
        <p:txBody>
          <a:bodyPr/>
          <a:lstStyle/>
          <a:p>
            <a:pPr marL="0" indent="0">
              <a:buNone/>
            </a:pPr>
            <a:r>
              <a:rPr lang="hr-HR" sz="2400" err="1">
                <a:latin typeface="Calibri" panose="020F0502020204030204" pitchFamily="34" charset="0"/>
                <a:cs typeface="Calibri" panose="020F0502020204030204" pitchFamily="34" charset="0"/>
              </a:rPr>
              <a:t>Lookbook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 prikazuje različite komade iz kolekcije, omogućujući gledateljima da vide kako se odjeća kombinira i nosi</a:t>
            </a: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Modne fotografije u </a:t>
            </a:r>
            <a:r>
              <a:rPr lang="hr-HR" sz="2400" err="1">
                <a:latin typeface="Calibri" panose="020F0502020204030204" pitchFamily="34" charset="0"/>
                <a:cs typeface="Calibri" panose="020F0502020204030204" pitchFamily="34" charset="0"/>
              </a:rPr>
              <a:t>lookbooku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 pomažu potrošačima da zamisle kako bi određeni komadi izgledali u svakodnevnom životu ili na posebnim događanjima</a:t>
            </a: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nn-NO" sz="2400">
                <a:latin typeface="Calibri" panose="020F0502020204030204" pitchFamily="34" charset="0"/>
                <a:cs typeface="Calibri" panose="020F0502020204030204" pitchFamily="34" charset="0"/>
              </a:rPr>
              <a:t>omaže u jačanju identiteta brenda kroz odabir st</a:t>
            </a:r>
            <a:r>
              <a:rPr lang="hr-HR" sz="2400" err="1">
                <a:latin typeface="Calibri" panose="020F0502020204030204" pitchFamily="34" charset="0"/>
                <a:cs typeface="Calibri" panose="020F0502020204030204" pitchFamily="34" charset="0"/>
              </a:rPr>
              <a:t>aylinga</a:t>
            </a:r>
            <a:r>
              <a:rPr lang="nn-NO" sz="2400">
                <a:latin typeface="Calibri" panose="020F0502020204030204" pitchFamily="34" charset="0"/>
                <a:cs typeface="Calibri" panose="020F0502020204030204" pitchFamily="34" charset="0"/>
              </a:rPr>
              <a:t>, pozadine i općeg vizualnog identiteta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Koristi kao marketinški alat za promociju nove kolekcije, često se distribuira putem web stranica, društvenih mreža i tiskanih materijala- može potaknuti prodaju prikazivanjem proizvoda na privlačan način i olakšavanjem odluke o kupnji</a:t>
            </a:r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67285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A33534F2-304F-81F1-9811-153FD5980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4931" r="-1" b="4738"/>
          <a:stretch>
            <a:fillRect/>
          </a:stretch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2C335F7-F61C-4EB4-80F2-4B1438FE6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0631"/>
            <a:ext cx="5021183" cy="14927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736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B234930-09AE-B487-8AC7-FD794C387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32ADA05B-7FF7-E29B-0A64-B29BA6A77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0479" y="815424"/>
            <a:ext cx="4539537" cy="5877189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C1572372-A51D-04DD-96F6-50C150FF8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2831" y="760867"/>
            <a:ext cx="3990870" cy="598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496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8F4A18C-8BCB-7054-337B-D04211C4F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6129C961-6356-09ED-455C-6E6ABA6EAF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5546" y="735577"/>
            <a:ext cx="3290416" cy="5849629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D95774D9-2645-F40A-8CCF-476D6B6E1D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9993" y="811773"/>
            <a:ext cx="3290416" cy="584962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4B86969C-B412-3F35-FEB3-064E08E8E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4440" y="887971"/>
            <a:ext cx="3204695" cy="569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20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30AA81C-1CF6-BF5D-84BA-0C891D6DF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1FB9F4A5-9B4F-CB3B-EC65-C676A2F3E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682" y="698484"/>
            <a:ext cx="2961403" cy="5922805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44FDF8A2-A933-21ED-AE63-C6DB18901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4221" y="709106"/>
            <a:ext cx="2961403" cy="5922805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E3601132-AD95-BD66-024B-5F2373904B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709106"/>
            <a:ext cx="2961403" cy="5922805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8401702F-B23E-140A-1963-F41CB180F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7779" y="709106"/>
            <a:ext cx="2966714" cy="593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39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4320B45-0604-E38D-0FB7-CCAADC999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767393"/>
            <a:ext cx="11155680" cy="753115"/>
          </a:xfrm>
        </p:spPr>
        <p:txBody>
          <a:bodyPr>
            <a:normAutofit fontScale="90000"/>
          </a:bodyPr>
          <a:lstStyle/>
          <a:p>
            <a:r>
              <a:rPr lang="hr-HR" b="0">
                <a:latin typeface="Calibri" panose="020F0502020204030204" pitchFamily="34" charset="0"/>
                <a:cs typeface="Calibri" panose="020F0502020204030204" pitchFamily="34" charset="0"/>
              </a:rPr>
              <a:t>Tipovi modnih fotografija u </a:t>
            </a:r>
            <a:r>
              <a:rPr lang="hr-HR" b="0" err="1">
                <a:latin typeface="Calibri" panose="020F0502020204030204" pitchFamily="34" charset="0"/>
                <a:cs typeface="Calibri" panose="020F0502020204030204" pitchFamily="34" charset="0"/>
              </a:rPr>
              <a:t>lookbooku</a:t>
            </a:r>
            <a:br>
              <a:rPr lang="hr-HR" b="0"/>
            </a:br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FE5F6CE-5DA1-2651-4763-F92BE053E6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31523"/>
            <a:ext cx="11155680" cy="461441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Lookbook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fotografije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Prikazuju kompletnu odjeću na modelima u različitim pozama i okruženjima</a:t>
            </a: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Fotografije detalja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Fokusiraju se na specifične detalje, poput materijala, uzoraka ili posebnih značajki komada</a:t>
            </a: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Lifestyle Fotografije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Prikazuju modele u svakodnevnim situacijama, dajući gledateljima osjećaj kako odjeća može biti uklopljena u njihov život.</a:t>
            </a:r>
          </a:p>
          <a:p>
            <a:pPr marL="0" indent="0">
              <a:buNone/>
            </a:pPr>
            <a:r>
              <a:rPr lang="hr-HR" sz="2400" b="1">
                <a:latin typeface="Calibri"/>
                <a:ea typeface="Calibri"/>
                <a:cs typeface="Calibri"/>
              </a:rPr>
              <a:t>Studio Fotografije</a:t>
            </a:r>
            <a:r>
              <a:rPr lang="hr-HR" sz="2400">
                <a:latin typeface="Calibri"/>
                <a:ea typeface="Calibri"/>
                <a:cs typeface="Calibri"/>
              </a:rPr>
              <a:t>: Fotografije snimljene u kontroliranim uvjetima, često s neutralnom pozadinom, kako bi se naglasila odjeća</a:t>
            </a:r>
            <a:endParaRPr lang="hr-HR" sz="2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Modne Ilustracije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: Mogu se koristiti kao dodatni elementi za vizualizaciju stilova ili inspiracija</a:t>
            </a:r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84491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BC3DDF3-6A33-24FD-B140-F7BEC04DE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5" name="Rezervirano mjesto sadržaja 4">
            <a:extLst>
              <a:ext uri="{FF2B5EF4-FFF2-40B4-BE49-F238E27FC236}">
                <a16:creationId xmlns:a16="http://schemas.microsoft.com/office/drawing/2014/main" id="{42E6AEA9-B61A-9ED6-3F1E-C18FFAAB22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338" y="1206484"/>
            <a:ext cx="2994257" cy="4786025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69438B7F-64EA-D7BA-1598-9F2109208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703" y="1232598"/>
            <a:ext cx="3171291" cy="4759911"/>
          </a:xfrm>
          <a:prstGeom prst="rect">
            <a:avLst/>
          </a:prstGeom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264B2FA6-1582-D0F5-84C7-A23C690CFF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045" y="1232598"/>
            <a:ext cx="2756142" cy="4746854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7FB9D36A-392D-6FED-9CCB-64779CCB00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3400" y="1206484"/>
            <a:ext cx="2978261" cy="477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26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AF3766F-DEF3-4802-BB0D-7A18EDD97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F03EBD64-B37E-D3AB-1111-C0FFE9A63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9" y="5303520"/>
            <a:ext cx="7737857" cy="1062061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CC11005-BC53-5976-9587-FB0B62EF6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FF65E2CA-0273-8459-8A53-B3CC7193A4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588" r="1" b="3345"/>
          <a:stretch>
            <a:fillRect/>
          </a:stretch>
        </p:blipFill>
        <p:spPr>
          <a:xfrm>
            <a:off x="254799" y="1207252"/>
            <a:ext cx="3547872" cy="4096268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6404DF24-A66D-4792-E9C7-CC7D979CDDC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70" r="1" b="17863"/>
          <a:stretch>
            <a:fillRect/>
          </a:stretch>
        </p:blipFill>
        <p:spPr>
          <a:xfrm>
            <a:off x="4194721" y="1241955"/>
            <a:ext cx="3547872" cy="4096268"/>
          </a:xfrm>
          <a:prstGeom prst="rect">
            <a:avLst/>
          </a:prstGeom>
        </p:spPr>
      </p:pic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842C4E06-26E1-369D-B54A-405A7DB617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8305" r="1" b="14628"/>
          <a:stretch>
            <a:fillRect/>
          </a:stretch>
        </p:blipFill>
        <p:spPr>
          <a:xfrm>
            <a:off x="8190702" y="1241955"/>
            <a:ext cx="3547872" cy="409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249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103DBAE-CCD5-B430-80AB-B91CF1263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A546268A-DABF-E391-96D6-8D2978D18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523" y="828333"/>
            <a:ext cx="2915030" cy="5201329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12B2B2E8-3F4C-97E2-BAEF-FB891239A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796" y="828332"/>
            <a:ext cx="3357502" cy="5201330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4B4AFEC3-5994-46D8-E906-5D92D06957C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6747" t="16241"/>
          <a:stretch>
            <a:fillRect/>
          </a:stretch>
        </p:blipFill>
        <p:spPr>
          <a:xfrm>
            <a:off x="6703105" y="828334"/>
            <a:ext cx="2558755" cy="5201328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557919ED-C4D5-1932-6584-5CD9C4BD4DB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8802" t="-37" r="15956" b="37"/>
          <a:stretch>
            <a:fillRect/>
          </a:stretch>
        </p:blipFill>
        <p:spPr>
          <a:xfrm>
            <a:off x="9365103" y="828333"/>
            <a:ext cx="2735937" cy="520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710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E1F4DD5-485C-A67F-3187-9BF79D8C5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996A59C1-AA25-A37F-0427-7385DB865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38C5E56C-E864-3E1D-0042-5BB0CC147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1190" y="1124209"/>
            <a:ext cx="4729617" cy="4725237"/>
          </a:xfrm>
          <a:prstGeom prst="rect">
            <a:avLst/>
          </a:prstGeom>
        </p:spPr>
      </p:pic>
      <p:pic>
        <p:nvPicPr>
          <p:cNvPr id="10" name="Rezervirano mjesto sadržaja 9">
            <a:extLst>
              <a:ext uri="{FF2B5EF4-FFF2-40B4-BE49-F238E27FC236}">
                <a16:creationId xmlns:a16="http://schemas.microsoft.com/office/drawing/2014/main" id="{E88F1B82-0119-B263-CD36-CFF2EB690A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15780" y="1154355"/>
            <a:ext cx="3147532" cy="4725237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8A6CAB67-1A13-6C9C-E09F-A38DFDB2EA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6563" y="1154355"/>
            <a:ext cx="3109964" cy="466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731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946F9BC-2007-C4E6-607D-FAE6CB5C0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F05874E2-1EEC-417D-A105-ABF5DC8E6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034" y="893998"/>
            <a:ext cx="3670718" cy="5191873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A0DF23E4-C595-F1CC-2239-948A0B7FC5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7310" y="978408"/>
            <a:ext cx="3670719" cy="5107086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DFF04072-7CB7-B1B5-6062-00CA26D1B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8029" y="978408"/>
            <a:ext cx="4923971" cy="509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06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31333C-5515-E5B3-49D3-8910FED2F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>
                <a:latin typeface="Calibri" panose="020F0502020204030204" pitchFamily="34" charset="0"/>
                <a:cs typeface="Calibri" panose="020F0502020204030204" pitchFamily="34" charset="0"/>
              </a:rPr>
              <a:t>Zadatak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5FDC20A-B594-AB13-9275-FC79A8FE1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48413"/>
            <a:ext cx="11155680" cy="459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Kao </a:t>
            </a:r>
            <a:r>
              <a:rPr lang="hr-HR" sz="2400" err="1">
                <a:latin typeface="Calibri" panose="020F0502020204030204" pitchFamily="34" charset="0"/>
                <a:cs typeface="Calibri" panose="020F0502020204030204" pitchFamily="34" charset="0"/>
              </a:rPr>
              <a:t>ppt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 prezentaciju na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najmanje 10 slajdova 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izraditi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LookBook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 odabranog branda (iz prvog zadatka)</a:t>
            </a: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Istražiti kolekcije predstavljene na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aktualnom FW 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(Milano, New York, Paris, London – predstavljene su kolekcije za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2026 god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, možete SS ili AW)</a:t>
            </a: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U prezentaciji treba biti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najmanje 4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 fotografije po vrsti: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LookBook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 fotografije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fotografije detalja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hr-HR" sz="2400" b="1" err="1">
                <a:latin typeface="Calibri" panose="020F0502020204030204" pitchFamily="34" charset="0"/>
                <a:cs typeface="Calibri" panose="020F0502020204030204" pitchFamily="34" charset="0"/>
              </a:rPr>
              <a:t>lyfestyle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, studio 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hr-HR" sz="2400" b="1">
                <a:latin typeface="Calibri" panose="020F0502020204030204" pitchFamily="34" charset="0"/>
                <a:cs typeface="Calibri" panose="020F0502020204030204" pitchFamily="34" charset="0"/>
              </a:rPr>
              <a:t>modne ilustracije 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modela branda iz odabrane kolekcije</a:t>
            </a: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- Fotografije oblikujte prema želji koristeći u </a:t>
            </a:r>
            <a:r>
              <a:rPr lang="hr-HR" sz="2400" err="1">
                <a:latin typeface="Calibri" panose="020F0502020204030204" pitchFamily="34" charset="0"/>
                <a:cs typeface="Calibri" panose="020F0502020204030204" pitchFamily="34" charset="0"/>
              </a:rPr>
              <a:t>ppt</a:t>
            </a: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-u alate za oblik slika, animaciju, dijaprojekciju, filtere, okvire itd.</a:t>
            </a:r>
          </a:p>
          <a:p>
            <a:pPr marL="0" indent="0">
              <a:buNone/>
            </a:pPr>
            <a:r>
              <a:rPr lang="hr-HR" sz="2400">
                <a:latin typeface="Calibri" panose="020F0502020204030204" pitchFamily="34" charset="0"/>
                <a:cs typeface="Calibri" panose="020F0502020204030204" pitchFamily="34" charset="0"/>
              </a:rPr>
              <a:t>- Na kraju prezentacije od odabranih fotografija izraditi mini film u alatu po želji</a:t>
            </a:r>
          </a:p>
          <a:p>
            <a:pPr marL="0" indent="0">
              <a:buNone/>
            </a:pP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881610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F1740FB-0A3E-D9C9-C956-5E915BC09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649224"/>
            <a:ext cx="11155680" cy="1463040"/>
          </a:xfrm>
        </p:spPr>
        <p:txBody>
          <a:bodyPr>
            <a:noAutofit/>
          </a:bodyPr>
          <a:lstStyle/>
          <a:p>
            <a:r>
              <a:rPr lang="hr-HR" sz="3200" b="0">
                <a:latin typeface="Calibri" panose="020F0502020204030204" pitchFamily="34" charset="0"/>
                <a:cs typeface="Calibri" panose="020F0502020204030204" pitchFamily="34" charset="0"/>
              </a:rPr>
              <a:t>Microsoft 365 paketu postoji nekoliko alata koji omogućuju obradu fotografija</a:t>
            </a:r>
            <a:endParaRPr lang="hr-HR" sz="3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8CBEEC-A46C-A872-4417-ACEF477E0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5072" y="1969175"/>
            <a:ext cx="5166360" cy="37673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Microsoft </a:t>
            </a:r>
            <a:r>
              <a:rPr lang="hr-HR" sz="2000" b="1" err="1">
                <a:latin typeface="Calibri" panose="020F0502020204030204" pitchFamily="34" charset="0"/>
                <a:cs typeface="Calibri" panose="020F0502020204030204" pitchFamily="34" charset="0"/>
              </a:rPr>
              <a:t>Paint</a:t>
            </a:r>
            <a:endParaRPr lang="hr-HR" sz="20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Osnovno uređivanje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Uređivanje slika, rezanje, promjena veličine, dodavanje teksta i jednostavno korištenje alata za crtanje.</a:t>
            </a: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Filtri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Primjena osnovnih efekata poput zamućenja ili promjene boja.</a:t>
            </a: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Microsoft </a:t>
            </a:r>
            <a:r>
              <a:rPr lang="hr-HR" sz="2000" b="1" err="1">
                <a:latin typeface="Calibri" panose="020F0502020204030204" pitchFamily="34" charset="0"/>
                <a:cs typeface="Calibri" panose="020F0502020204030204" pitchFamily="34" charset="0"/>
              </a:rPr>
              <a:t>Photos</a:t>
            </a:r>
            <a:endParaRPr lang="hr-HR" sz="2000" b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Uređivanje slika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Pruža alate za prilagodbu svjetline, kontrasta, zasićenosti i oštrine.</a:t>
            </a: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Filtri i efekti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Različiti predloženi filtri za brzo poboljšanje slika.</a:t>
            </a: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Kreiranje albuma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Organizacija slika u albume ili prezentacije.</a:t>
            </a: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Microsoft PowerPoint</a:t>
            </a:r>
            <a:endParaRPr lang="hr-HR" sz="2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Uređivanje slika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Uključivanje slika u prezentacije s mogućnostima rezanja, okretanja, dodavanja okvira i efekata.</a:t>
            </a:r>
          </a:p>
          <a:p>
            <a:pPr marL="0" indent="0">
              <a:buNone/>
            </a:pPr>
            <a:r>
              <a:rPr lang="hr-HR" sz="2000" b="1">
                <a:latin typeface="Calibri" panose="020F0502020204030204" pitchFamily="34" charset="0"/>
                <a:cs typeface="Calibri" panose="020F0502020204030204" pitchFamily="34" charset="0"/>
              </a:rPr>
              <a:t>Animacije i prijelazi</a:t>
            </a:r>
            <a:r>
              <a:rPr lang="hr-HR" sz="2000">
                <a:latin typeface="Calibri" panose="020F0502020204030204" pitchFamily="34" charset="0"/>
                <a:cs typeface="Calibri" panose="020F0502020204030204" pitchFamily="34" charset="0"/>
              </a:rPr>
              <a:t>: Osnovno animiranje slika za dinamičniji prikaz</a:t>
            </a:r>
          </a:p>
          <a:p>
            <a:endParaRPr lang="hr-HR"/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607C5BD9-C727-D771-2B48-16058B6F1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87568" y="2112264"/>
            <a:ext cx="6209360" cy="391946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hr-HR" b="1"/>
              <a:t>Microsoft Word</a:t>
            </a:r>
            <a:endParaRPr lang="hr-HR"/>
          </a:p>
          <a:p>
            <a:pPr marL="0" indent="0">
              <a:buNone/>
            </a:pPr>
            <a:r>
              <a:rPr lang="hr-HR" b="1"/>
              <a:t>Umetanje slika</a:t>
            </a:r>
            <a:r>
              <a:rPr lang="hr-HR"/>
              <a:t>: Omogućuje umetanje slika u dokumente s mogućnostima jednostavnog formatiranja i prilagodbe.</a:t>
            </a:r>
          </a:p>
          <a:p>
            <a:pPr marL="0" indent="0">
              <a:buNone/>
            </a:pPr>
            <a:r>
              <a:rPr lang="hr-HR" b="1"/>
              <a:t>Oblikovanje</a:t>
            </a:r>
            <a:r>
              <a:rPr lang="hr-HR"/>
              <a:t>: Dodavanje okvira, sjenila i efekata na slike.</a:t>
            </a:r>
          </a:p>
          <a:p>
            <a:pPr marL="0" indent="0">
              <a:buNone/>
            </a:pPr>
            <a:r>
              <a:rPr lang="hr-HR" b="1"/>
              <a:t>Microsoft OneNote</a:t>
            </a:r>
            <a:endParaRPr lang="hr-HR"/>
          </a:p>
          <a:p>
            <a:pPr marL="0" indent="0">
              <a:buNone/>
            </a:pPr>
            <a:r>
              <a:rPr lang="hr-HR" b="1" err="1"/>
              <a:t>Annotacije</a:t>
            </a:r>
            <a:r>
              <a:rPr lang="hr-HR"/>
              <a:t>: Uređivanje slika s mogućnošću dodavanja bilješki, crteža i komentara izravno na slike.</a:t>
            </a:r>
          </a:p>
          <a:p>
            <a:pPr marL="0" indent="0">
              <a:buNone/>
            </a:pPr>
            <a:r>
              <a:rPr lang="hr-HR" b="1"/>
              <a:t>Microsoft Excel</a:t>
            </a:r>
            <a:endParaRPr lang="hr-HR"/>
          </a:p>
          <a:p>
            <a:pPr marL="0" indent="0">
              <a:buNone/>
            </a:pPr>
            <a:r>
              <a:rPr lang="hr-HR" b="1"/>
              <a:t>Grafički prikazi</a:t>
            </a:r>
            <a:r>
              <a:rPr lang="hr-HR"/>
              <a:t>: Uključivanje slika u grafikone ili tablice, uz mogućnost prilagodbe veličine i pozicije.</a:t>
            </a:r>
          </a:p>
          <a:p>
            <a:pPr marL="0" indent="0">
              <a:buNone/>
            </a:pPr>
            <a:r>
              <a:rPr lang="hr-HR" b="1"/>
              <a:t>Microsoft Designer</a:t>
            </a:r>
            <a:endParaRPr lang="hr-HR"/>
          </a:p>
          <a:p>
            <a:pPr marL="0" indent="0">
              <a:buNone/>
            </a:pPr>
            <a:r>
              <a:rPr lang="hr-HR" b="1"/>
              <a:t>Kreiranje grafika</a:t>
            </a:r>
            <a:r>
              <a:rPr lang="hr-HR"/>
              <a:t>: Alat za dizajn koji omogućuje stvaranje vizualnih sadržaja uz pomoć predložaka i alata za prilagodbu.</a:t>
            </a:r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91216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6282F31-F1EB-B33B-E6F5-CD6297C1E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A2EC484-E49C-28EB-1985-92BF9288BE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r-HR" sz="4000"/>
              <a:t>                       </a:t>
            </a:r>
            <a:r>
              <a:rPr lang="hr-HR" sz="4000">
                <a:latin typeface="Calibri" panose="020F0502020204030204" pitchFamily="34" charset="0"/>
                <a:cs typeface="Calibri" panose="020F0502020204030204" pitchFamily="34" charset="0"/>
              </a:rPr>
              <a:t>SRETNO U RADU</a:t>
            </a:r>
          </a:p>
          <a:p>
            <a:pPr marL="0" indent="0">
              <a:buNone/>
            </a:pPr>
            <a:r>
              <a:rPr lang="hr-HR" sz="4000">
                <a:latin typeface="Calibri" panose="020F0502020204030204" pitchFamily="34" charset="0"/>
                <a:cs typeface="Calibri" panose="020F0502020204030204" pitchFamily="34" charset="0"/>
              </a:rPr>
              <a:t>                       HVALA NA PAŽNJI </a:t>
            </a:r>
          </a:p>
        </p:txBody>
      </p:sp>
    </p:spTree>
    <p:extLst>
      <p:ext uri="{BB962C8B-B14F-4D97-AF65-F5344CB8AC3E}">
        <p14:creationId xmlns:p14="http://schemas.microsoft.com/office/powerpoint/2010/main" val="108006731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57A7B6B7C19BA478A8DCEC1A7086E7E" ma:contentTypeVersion="11" ma:contentTypeDescription="Stvaranje novog dokumenta." ma:contentTypeScope="" ma:versionID="3e67b856f3146f6e1fa386b362629aae">
  <xsd:schema xmlns:xsd="http://www.w3.org/2001/XMLSchema" xmlns:xs="http://www.w3.org/2001/XMLSchema" xmlns:p="http://schemas.microsoft.com/office/2006/metadata/properties" xmlns:ns2="49a6e32e-9729-462f-ace9-c98092a34ac9" xmlns:ns3="20440345-9b18-4e34-bedf-1bdf2936b427" targetNamespace="http://schemas.microsoft.com/office/2006/metadata/properties" ma:root="true" ma:fieldsID="33d01a7113cee6676285a3a44850d565" ns2:_="" ns3:_="">
    <xsd:import namespace="49a6e32e-9729-462f-ace9-c98092a34ac9"/>
    <xsd:import namespace="20440345-9b18-4e34-bedf-1bdf2936b4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a6e32e-9729-462f-ace9-c98092a34a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Oznake slika" ma:readOnly="false" ma:fieldId="{5cf76f15-5ced-4ddc-b409-7134ff3c332f}" ma:taxonomyMulti="true" ma:sspId="a0d909bf-645b-46a2-8bb9-ccdb7433476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440345-9b18-4e34-bedf-1bdf2936b427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417d1e0-ac11-424f-879c-b66100752eda}" ma:internalName="TaxCatchAll" ma:showField="CatchAllData" ma:web="20440345-9b18-4e34-bedf-1bdf2936b4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sadržaja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a6e32e-9729-462f-ace9-c98092a34ac9">
      <Terms xmlns="http://schemas.microsoft.com/office/infopath/2007/PartnerControls"/>
    </lcf76f155ced4ddcb4097134ff3c332f>
    <TaxCatchAll xmlns="20440345-9b18-4e34-bedf-1bdf2936b427" xsi:nil="true"/>
  </documentManagement>
</p:properties>
</file>

<file path=customXml/itemProps1.xml><?xml version="1.0" encoding="utf-8"?>
<ds:datastoreItem xmlns:ds="http://schemas.openxmlformats.org/officeDocument/2006/customXml" ds:itemID="{2EE70239-88D1-470B-AF11-0D22065A5D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53A592E-5AC4-4B1C-B77A-90DBA6562932}">
  <ds:schemaRefs>
    <ds:schemaRef ds:uri="20440345-9b18-4e34-bedf-1bdf2936b427"/>
    <ds:schemaRef ds:uri="49a6e32e-9729-462f-ace9-c98092a34ac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BFA106E-3AC0-43A8-8CD9-E62D694E2B21}">
  <ds:schemaRefs>
    <ds:schemaRef ds:uri="20440345-9b18-4e34-bedf-1bdf2936b427"/>
    <ds:schemaRef ds:uri="49a6e32e-9729-462f-ace9-c98092a34ac9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Široki zaslon</PresentationFormat>
  <Slides>23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23</vt:i4>
      </vt:variant>
    </vt:vector>
  </HeadingPairs>
  <TitlesOfParts>
    <vt:vector size="24" baseType="lpstr">
      <vt:lpstr>GestaltVTI</vt:lpstr>
      <vt:lpstr>Oblikovanje fotografija</vt:lpstr>
      <vt:lpstr>Digitalna fotografija </vt:lpstr>
      <vt:lpstr>Ključne karakteristike digitalne fotografije: </vt:lpstr>
      <vt:lpstr>Oblici, karakteristike i primjena digitalnih fotografija</vt:lpstr>
      <vt:lpstr>PowerPoint prezentacija</vt:lpstr>
      <vt:lpstr>PowerPoint prezentacija</vt:lpstr>
      <vt:lpstr>Modna digitalna fotografija </vt:lpstr>
      <vt:lpstr>Ključne karakteristike digitalne modne fotografije </vt:lpstr>
      <vt:lpstr>LookBook</vt:lpstr>
      <vt:lpstr>Svrha i način prezeniranja fotografija u LookBook-u</vt:lpstr>
      <vt:lpstr>PowerPoint prezentacija</vt:lpstr>
      <vt:lpstr>PowerPoint prezentacija</vt:lpstr>
      <vt:lpstr>PowerPoint prezentacija</vt:lpstr>
      <vt:lpstr>PowerPoint prezentacija</vt:lpstr>
      <vt:lpstr>Tipovi modnih fotografija u lookbooku 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Zadatak</vt:lpstr>
      <vt:lpstr>Microsoft 365 paketu postoji nekoliko alata koji omogućuju obradu fotografija</vt:lpstr>
      <vt:lpstr>PowerPoint prezentacija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 Detoni</dc:creator>
  <cp:revision>2</cp:revision>
  <dcterms:created xsi:type="dcterms:W3CDTF">2025-10-05T12:33:57Z</dcterms:created>
  <dcterms:modified xsi:type="dcterms:W3CDTF">2026-08-25T16:36:29Z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0x010100757A7B6B7C19BA478A8DCEC1A7086E7E</vt:lpwstr>
  </property>
  <property fmtid="{D5CDD505-2E9C-101B-9397-08002B2CF9AE}" pid="3" name="MediaServiceImageTags">
    <vt:lpwstr/>
  </property>
</Properties>
</file>