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9"/>
  </p:notesMasterIdLst>
  <p:sldIdLst>
    <p:sldId id="256" r:id="rId5"/>
    <p:sldId id="275" r:id="rId6"/>
    <p:sldId id="257" r:id="rId7"/>
    <p:sldId id="258" r:id="rId8"/>
    <p:sldId id="266" r:id="rId9"/>
    <p:sldId id="259" r:id="rId10"/>
    <p:sldId id="276" r:id="rId11"/>
    <p:sldId id="277" r:id="rId12"/>
    <p:sldId id="278" r:id="rId13"/>
    <p:sldId id="279" r:id="rId14"/>
    <p:sldId id="280" r:id="rId15"/>
    <p:sldId id="281" r:id="rId16"/>
    <p:sldId id="260" r:id="rId17"/>
    <p:sldId id="267" r:id="rId18"/>
    <p:sldId id="261" r:id="rId19"/>
    <p:sldId id="262" r:id="rId20"/>
    <p:sldId id="263" r:id="rId21"/>
    <p:sldId id="264" r:id="rId22"/>
    <p:sldId id="265" r:id="rId23"/>
    <p:sldId id="274" r:id="rId24"/>
    <p:sldId id="284" r:id="rId25"/>
    <p:sldId id="268" r:id="rId26"/>
    <p:sldId id="282" r:id="rId27"/>
    <p:sldId id="283" r:id="rId28"/>
    <p:sldId id="285" r:id="rId29"/>
    <p:sldId id="286" r:id="rId30"/>
    <p:sldId id="287" r:id="rId31"/>
    <p:sldId id="288" r:id="rId32"/>
    <p:sldId id="269" r:id="rId33"/>
    <p:sldId id="271" r:id="rId34"/>
    <p:sldId id="272" r:id="rId35"/>
    <p:sldId id="270" r:id="rId36"/>
    <p:sldId id="273" r:id="rId37"/>
    <p:sldId id="291" r:id="rId38"/>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92E6D7-E17E-4EB1-AC58-E7D7B230BC49}" v="2" dt="2024-08-15T04:51:23.480"/>
  </p1510:revLst>
</p1510:revInfo>
</file>

<file path=ppt/tableStyles.xml><?xml version="1.0" encoding="utf-8"?>
<a:tblStyleLst xmlns:a="http://schemas.openxmlformats.org/drawingml/2006/main" def="{5C22544A-7EE6-4342-B048-85BDC9FD1C3A}">
  <a:tblStyle styleId="{5C22544A-7EE6-4342-B048-85BDC9FD1C3A}" styleName="Srednji stil 2 - Isticanj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zaglavlj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r-HR"/>
          </a:p>
        </p:txBody>
      </p:sp>
      <p:sp>
        <p:nvSpPr>
          <p:cNvPr id="3" name="Rezervirano mjesto datum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5DC0A2-CD6B-4CD7-87D2-C605C6190038}" type="datetimeFigureOut">
              <a:rPr lang="hr-HR" smtClean="0"/>
              <a:t>25.8.2026.</a:t>
            </a:fld>
            <a:endParaRPr lang="hr-HR"/>
          </a:p>
        </p:txBody>
      </p:sp>
      <p:sp>
        <p:nvSpPr>
          <p:cNvPr id="4" name="Rezervirano mjesto slike slajd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r-HR"/>
          </a:p>
        </p:txBody>
      </p:sp>
      <p:sp>
        <p:nvSpPr>
          <p:cNvPr id="5" name="Rezervirano mjesto bilježaka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6" name="Rezervirano mjesto podnožj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r-HR"/>
          </a:p>
        </p:txBody>
      </p:sp>
      <p:sp>
        <p:nvSpPr>
          <p:cNvPr id="7" name="Rezervirano mjesto broja slajd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47B194-D94D-47E7-97E9-37E784EC3191}" type="slidenum">
              <a:rPr lang="hr-HR" smtClean="0"/>
              <a:t>‹#›</a:t>
            </a:fld>
            <a:endParaRPr lang="hr-HR"/>
          </a:p>
        </p:txBody>
      </p:sp>
    </p:spTree>
    <p:extLst>
      <p:ext uri="{BB962C8B-B14F-4D97-AF65-F5344CB8AC3E}">
        <p14:creationId xmlns:p14="http://schemas.microsoft.com/office/powerpoint/2010/main" val="1582284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slaj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E4A3D93-9CA7-23AF-EBA7-0933BEF4F7D4}"/>
              </a:ext>
            </a:extLst>
          </p:cNvPr>
          <p:cNvSpPr>
            <a:spLocks noGrp="1"/>
          </p:cNvSpPr>
          <p:nvPr>
            <p:ph type="ctrTitle"/>
          </p:nvPr>
        </p:nvSpPr>
        <p:spPr>
          <a:xfrm>
            <a:off x="1524000" y="1122363"/>
            <a:ext cx="9144000" cy="2387600"/>
          </a:xfrm>
        </p:spPr>
        <p:txBody>
          <a:bodyPr anchor="b"/>
          <a:lstStyle>
            <a:lvl1pPr algn="ctr">
              <a:defRPr sz="6000"/>
            </a:lvl1pPr>
          </a:lstStyle>
          <a:p>
            <a:r>
              <a:rPr lang="hr-HR"/>
              <a:t>Kliknite da biste uredili stil naslova matrice</a:t>
            </a:r>
          </a:p>
        </p:txBody>
      </p:sp>
      <p:sp>
        <p:nvSpPr>
          <p:cNvPr id="3" name="Podnaslov 2">
            <a:extLst>
              <a:ext uri="{FF2B5EF4-FFF2-40B4-BE49-F238E27FC236}">
                <a16:creationId xmlns:a16="http://schemas.microsoft.com/office/drawing/2014/main" id="{2F53B875-B7AD-84DE-20A2-0AB153DF77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r-HR"/>
              <a:t>Kliknite da biste uredili stil podnaslova matrice</a:t>
            </a:r>
          </a:p>
        </p:txBody>
      </p:sp>
      <p:sp>
        <p:nvSpPr>
          <p:cNvPr id="4" name="Rezervirano mjesto datuma 3">
            <a:extLst>
              <a:ext uri="{FF2B5EF4-FFF2-40B4-BE49-F238E27FC236}">
                <a16:creationId xmlns:a16="http://schemas.microsoft.com/office/drawing/2014/main" id="{544A3FD4-68F1-A248-2B44-846230F8745B}"/>
              </a:ext>
            </a:extLst>
          </p:cNvPr>
          <p:cNvSpPr>
            <a:spLocks noGrp="1"/>
          </p:cNvSpPr>
          <p:nvPr>
            <p:ph type="dt" sz="half" idx="10"/>
          </p:nvPr>
        </p:nvSpPr>
        <p:spPr/>
        <p:txBody>
          <a:bodyPr/>
          <a:lstStyle/>
          <a:p>
            <a:fld id="{11331076-74A2-4CF2-A729-33CF4A6A78FF}" type="datetime1">
              <a:rPr lang="hr-HR" smtClean="0"/>
              <a:t>25.8.2026.</a:t>
            </a:fld>
            <a:endParaRPr lang="hr-HR"/>
          </a:p>
        </p:txBody>
      </p:sp>
      <p:sp>
        <p:nvSpPr>
          <p:cNvPr id="5" name="Rezervirano mjesto podnožja 4">
            <a:extLst>
              <a:ext uri="{FF2B5EF4-FFF2-40B4-BE49-F238E27FC236}">
                <a16:creationId xmlns:a16="http://schemas.microsoft.com/office/drawing/2014/main" id="{04F95CC0-F79C-A31E-B921-21B4C3EAC573}"/>
              </a:ext>
            </a:extLst>
          </p:cNvPr>
          <p:cNvSpPr>
            <a:spLocks noGrp="1"/>
          </p:cNvSpPr>
          <p:nvPr>
            <p:ph type="ftr" sz="quarter" idx="11"/>
          </p:nvPr>
        </p:nvSpPr>
        <p:spPr/>
        <p:txBody>
          <a:bodyPr/>
          <a:lstStyle/>
          <a:p>
            <a:r>
              <a:rPr lang="hr-HR"/>
              <a:t>1. stručni skup MŽSV za sektor: Moda, tekstil i koža               30.10.2023.</a:t>
            </a:r>
          </a:p>
        </p:txBody>
      </p:sp>
      <p:sp>
        <p:nvSpPr>
          <p:cNvPr id="6" name="Rezervirano mjesto broja slajda 5">
            <a:extLst>
              <a:ext uri="{FF2B5EF4-FFF2-40B4-BE49-F238E27FC236}">
                <a16:creationId xmlns:a16="http://schemas.microsoft.com/office/drawing/2014/main" id="{F3450E61-6345-DC9F-F1C6-D8615FE10D7A}"/>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3293489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 sadržaj">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A67D2A4-25BE-B7C6-0908-9F1A00F3AA72}"/>
              </a:ext>
            </a:extLst>
          </p:cNvPr>
          <p:cNvSpPr>
            <a:spLocks noGrp="1"/>
          </p:cNvSpPr>
          <p:nvPr>
            <p:ph type="title"/>
          </p:nvPr>
        </p:nvSpPr>
        <p:spPr/>
        <p:txBody>
          <a:bodyPr/>
          <a:lstStyle/>
          <a:p>
            <a:r>
              <a:rPr lang="hr-HR"/>
              <a:t>Kliknite da biste uredili stil naslova matrice</a:t>
            </a:r>
          </a:p>
        </p:txBody>
      </p:sp>
      <p:sp>
        <p:nvSpPr>
          <p:cNvPr id="3" name="Rezervirano mjesto sadržaja 2">
            <a:extLst>
              <a:ext uri="{FF2B5EF4-FFF2-40B4-BE49-F238E27FC236}">
                <a16:creationId xmlns:a16="http://schemas.microsoft.com/office/drawing/2014/main" id="{27BFB07B-9B17-B82D-E18D-D9CB58258BB1}"/>
              </a:ext>
            </a:extLst>
          </p:cNvPr>
          <p:cNvSpPr>
            <a:spLocks noGrp="1"/>
          </p:cNvSpPr>
          <p:nvPr>
            <p:ph idx="1"/>
          </p:nvPr>
        </p:nvSpPr>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8F0B23A3-EB01-E375-85C3-80862D7698A0}"/>
              </a:ext>
            </a:extLst>
          </p:cNvPr>
          <p:cNvSpPr>
            <a:spLocks noGrp="1"/>
          </p:cNvSpPr>
          <p:nvPr>
            <p:ph type="dt" sz="half" idx="10"/>
          </p:nvPr>
        </p:nvSpPr>
        <p:spPr/>
        <p:txBody>
          <a:bodyPr/>
          <a:lstStyle/>
          <a:p>
            <a:fld id="{5478774B-B668-499C-8F02-554BF5BCCF20}" type="datetime1">
              <a:rPr lang="hr-HR" smtClean="0"/>
              <a:t>25.8.2026.</a:t>
            </a:fld>
            <a:endParaRPr lang="hr-HR"/>
          </a:p>
        </p:txBody>
      </p:sp>
      <p:sp>
        <p:nvSpPr>
          <p:cNvPr id="5" name="Rezervirano mjesto podnožja 4">
            <a:extLst>
              <a:ext uri="{FF2B5EF4-FFF2-40B4-BE49-F238E27FC236}">
                <a16:creationId xmlns:a16="http://schemas.microsoft.com/office/drawing/2014/main" id="{978F4CF2-EA28-9614-BE12-A9D4DC43B2A9}"/>
              </a:ext>
            </a:extLst>
          </p:cNvPr>
          <p:cNvSpPr>
            <a:spLocks noGrp="1"/>
          </p:cNvSpPr>
          <p:nvPr>
            <p:ph type="ftr" sz="quarter" idx="11"/>
          </p:nvPr>
        </p:nvSpPr>
        <p:spPr/>
        <p:txBody>
          <a:bodyPr/>
          <a:lstStyle/>
          <a:p>
            <a:r>
              <a:rPr lang="hr-HR"/>
              <a:t>1. stručni skup MŽSV za sektor: Moda, tekstil i koža               30.10.2023.</a:t>
            </a:r>
          </a:p>
        </p:txBody>
      </p:sp>
      <p:sp>
        <p:nvSpPr>
          <p:cNvPr id="6" name="Rezervirano mjesto broja slajda 5">
            <a:extLst>
              <a:ext uri="{FF2B5EF4-FFF2-40B4-BE49-F238E27FC236}">
                <a16:creationId xmlns:a16="http://schemas.microsoft.com/office/drawing/2014/main" id="{E3322A53-177A-2BC9-676F-63207D9997B7}"/>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2155405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aglavlje sekcije">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E5772253-7B4A-3950-C700-EDDE39F438D1}"/>
              </a:ext>
            </a:extLst>
          </p:cNvPr>
          <p:cNvSpPr>
            <a:spLocks noGrp="1"/>
          </p:cNvSpPr>
          <p:nvPr>
            <p:ph type="title"/>
          </p:nvPr>
        </p:nvSpPr>
        <p:spPr>
          <a:xfrm>
            <a:off x="831850" y="1709738"/>
            <a:ext cx="10515600" cy="2852737"/>
          </a:xfrm>
        </p:spPr>
        <p:txBody>
          <a:bodyPr anchor="b"/>
          <a:lstStyle>
            <a:lvl1pPr>
              <a:defRPr sz="6000"/>
            </a:lvl1pPr>
          </a:lstStyle>
          <a:p>
            <a:r>
              <a:rPr lang="hr-HR"/>
              <a:t>Kliknite da biste uredili stil naslova matrice</a:t>
            </a:r>
          </a:p>
        </p:txBody>
      </p:sp>
      <p:sp>
        <p:nvSpPr>
          <p:cNvPr id="3" name="Rezervirano mjesto teksta 2">
            <a:extLst>
              <a:ext uri="{FF2B5EF4-FFF2-40B4-BE49-F238E27FC236}">
                <a16:creationId xmlns:a16="http://schemas.microsoft.com/office/drawing/2014/main" id="{723B3A03-1008-1988-D859-93726ADB71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r-HR"/>
              <a:t>Kliknite da biste uredili matrice</a:t>
            </a:r>
          </a:p>
        </p:txBody>
      </p:sp>
      <p:sp>
        <p:nvSpPr>
          <p:cNvPr id="4" name="Rezervirano mjesto datuma 3">
            <a:extLst>
              <a:ext uri="{FF2B5EF4-FFF2-40B4-BE49-F238E27FC236}">
                <a16:creationId xmlns:a16="http://schemas.microsoft.com/office/drawing/2014/main" id="{EB78C8BF-7B6A-024A-394E-0B042118FB6D}"/>
              </a:ext>
            </a:extLst>
          </p:cNvPr>
          <p:cNvSpPr>
            <a:spLocks noGrp="1"/>
          </p:cNvSpPr>
          <p:nvPr>
            <p:ph type="dt" sz="half" idx="10"/>
          </p:nvPr>
        </p:nvSpPr>
        <p:spPr/>
        <p:txBody>
          <a:bodyPr/>
          <a:lstStyle/>
          <a:p>
            <a:fld id="{00C768D9-8F1A-4F98-961E-560467D4441F}" type="datetime1">
              <a:rPr lang="hr-HR" smtClean="0"/>
              <a:t>25.8.2026.</a:t>
            </a:fld>
            <a:endParaRPr lang="hr-HR"/>
          </a:p>
        </p:txBody>
      </p:sp>
      <p:sp>
        <p:nvSpPr>
          <p:cNvPr id="5" name="Rezervirano mjesto podnožja 4">
            <a:extLst>
              <a:ext uri="{FF2B5EF4-FFF2-40B4-BE49-F238E27FC236}">
                <a16:creationId xmlns:a16="http://schemas.microsoft.com/office/drawing/2014/main" id="{166B0E42-0DFD-A385-B44A-20D8433060A6}"/>
              </a:ext>
            </a:extLst>
          </p:cNvPr>
          <p:cNvSpPr>
            <a:spLocks noGrp="1"/>
          </p:cNvSpPr>
          <p:nvPr>
            <p:ph type="ftr" sz="quarter" idx="11"/>
          </p:nvPr>
        </p:nvSpPr>
        <p:spPr/>
        <p:txBody>
          <a:bodyPr/>
          <a:lstStyle/>
          <a:p>
            <a:r>
              <a:rPr lang="hr-HR"/>
              <a:t>1. stručni skup MŽSV za sektor: Moda, tekstil i koža               30.10.2023.</a:t>
            </a:r>
          </a:p>
        </p:txBody>
      </p:sp>
      <p:sp>
        <p:nvSpPr>
          <p:cNvPr id="6" name="Rezervirano mjesto broja slajda 5">
            <a:extLst>
              <a:ext uri="{FF2B5EF4-FFF2-40B4-BE49-F238E27FC236}">
                <a16:creationId xmlns:a16="http://schemas.microsoft.com/office/drawing/2014/main" id="{904CA9F9-4961-8E8D-464A-A809851197EE}"/>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335834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sadržaj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26664E2-2969-01E0-03BE-E1EE9D8B6854}"/>
              </a:ext>
            </a:extLst>
          </p:cNvPr>
          <p:cNvSpPr>
            <a:spLocks noGrp="1"/>
          </p:cNvSpPr>
          <p:nvPr>
            <p:ph type="title"/>
          </p:nvPr>
        </p:nvSpPr>
        <p:spPr/>
        <p:txBody>
          <a:bodyPr/>
          <a:lstStyle/>
          <a:p>
            <a:r>
              <a:rPr lang="hr-HR"/>
              <a:t>Kliknite da biste uredili stil naslova matrice</a:t>
            </a:r>
          </a:p>
        </p:txBody>
      </p:sp>
      <p:sp>
        <p:nvSpPr>
          <p:cNvPr id="3" name="Rezervirano mjesto sadržaja 2">
            <a:extLst>
              <a:ext uri="{FF2B5EF4-FFF2-40B4-BE49-F238E27FC236}">
                <a16:creationId xmlns:a16="http://schemas.microsoft.com/office/drawing/2014/main" id="{948394FC-EFE5-8A83-0AF5-A9DA0E44F078}"/>
              </a:ext>
            </a:extLst>
          </p:cNvPr>
          <p:cNvSpPr>
            <a:spLocks noGrp="1"/>
          </p:cNvSpPr>
          <p:nvPr>
            <p:ph sz="half" idx="1"/>
          </p:nvPr>
        </p:nvSpPr>
        <p:spPr>
          <a:xfrm>
            <a:off x="838200" y="1825625"/>
            <a:ext cx="5181600" cy="435133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sadržaja 3">
            <a:extLst>
              <a:ext uri="{FF2B5EF4-FFF2-40B4-BE49-F238E27FC236}">
                <a16:creationId xmlns:a16="http://schemas.microsoft.com/office/drawing/2014/main" id="{2167C545-D9D4-0395-6C08-DAD69CCBFACB}"/>
              </a:ext>
            </a:extLst>
          </p:cNvPr>
          <p:cNvSpPr>
            <a:spLocks noGrp="1"/>
          </p:cNvSpPr>
          <p:nvPr>
            <p:ph sz="half" idx="2"/>
          </p:nvPr>
        </p:nvSpPr>
        <p:spPr>
          <a:xfrm>
            <a:off x="6172200" y="1825625"/>
            <a:ext cx="5181600" cy="435133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5" name="Rezervirano mjesto datuma 4">
            <a:extLst>
              <a:ext uri="{FF2B5EF4-FFF2-40B4-BE49-F238E27FC236}">
                <a16:creationId xmlns:a16="http://schemas.microsoft.com/office/drawing/2014/main" id="{BE772370-833E-287F-CFB7-54B5B47E23D4}"/>
              </a:ext>
            </a:extLst>
          </p:cNvPr>
          <p:cNvSpPr>
            <a:spLocks noGrp="1"/>
          </p:cNvSpPr>
          <p:nvPr>
            <p:ph type="dt" sz="half" idx="10"/>
          </p:nvPr>
        </p:nvSpPr>
        <p:spPr/>
        <p:txBody>
          <a:bodyPr/>
          <a:lstStyle/>
          <a:p>
            <a:fld id="{01218B89-87EF-4802-89A5-5F2065A6276A}" type="datetime1">
              <a:rPr lang="hr-HR" smtClean="0"/>
              <a:t>25.8.2026.</a:t>
            </a:fld>
            <a:endParaRPr lang="hr-HR"/>
          </a:p>
        </p:txBody>
      </p:sp>
      <p:sp>
        <p:nvSpPr>
          <p:cNvPr id="6" name="Rezervirano mjesto podnožja 5">
            <a:extLst>
              <a:ext uri="{FF2B5EF4-FFF2-40B4-BE49-F238E27FC236}">
                <a16:creationId xmlns:a16="http://schemas.microsoft.com/office/drawing/2014/main" id="{BAE14EFB-74A5-6FCC-FA78-2A8CB0E6BFF9}"/>
              </a:ext>
            </a:extLst>
          </p:cNvPr>
          <p:cNvSpPr>
            <a:spLocks noGrp="1"/>
          </p:cNvSpPr>
          <p:nvPr>
            <p:ph type="ftr" sz="quarter" idx="11"/>
          </p:nvPr>
        </p:nvSpPr>
        <p:spPr/>
        <p:txBody>
          <a:bodyPr/>
          <a:lstStyle/>
          <a:p>
            <a:r>
              <a:rPr lang="hr-HR"/>
              <a:t>1. stručni skup MŽSV za sektor: Moda, tekstil i koža               30.10.2023.</a:t>
            </a:r>
          </a:p>
        </p:txBody>
      </p:sp>
      <p:sp>
        <p:nvSpPr>
          <p:cNvPr id="7" name="Rezervirano mjesto broja slajda 6">
            <a:extLst>
              <a:ext uri="{FF2B5EF4-FFF2-40B4-BE49-F238E27FC236}">
                <a16:creationId xmlns:a16="http://schemas.microsoft.com/office/drawing/2014/main" id="{C0F71B96-BD1E-755B-F549-0EABC036EA56}"/>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3192552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Usporedb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F14F05A-DA23-0FFE-135C-18546E6D8B47}"/>
              </a:ext>
            </a:extLst>
          </p:cNvPr>
          <p:cNvSpPr>
            <a:spLocks noGrp="1"/>
          </p:cNvSpPr>
          <p:nvPr>
            <p:ph type="title"/>
          </p:nvPr>
        </p:nvSpPr>
        <p:spPr>
          <a:xfrm>
            <a:off x="839788" y="365125"/>
            <a:ext cx="10515600" cy="1325563"/>
          </a:xfrm>
        </p:spPr>
        <p:txBody>
          <a:bodyPr/>
          <a:lstStyle/>
          <a:p>
            <a:r>
              <a:rPr lang="hr-HR"/>
              <a:t>Kliknite da biste uredili stil naslova matrice</a:t>
            </a:r>
          </a:p>
        </p:txBody>
      </p:sp>
      <p:sp>
        <p:nvSpPr>
          <p:cNvPr id="3" name="Rezervirano mjesto teksta 2">
            <a:extLst>
              <a:ext uri="{FF2B5EF4-FFF2-40B4-BE49-F238E27FC236}">
                <a16:creationId xmlns:a16="http://schemas.microsoft.com/office/drawing/2014/main" id="{F570C031-D992-4B96-70AB-B66F8FC5EC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a:t>Kliknite da biste uredili matrice</a:t>
            </a:r>
          </a:p>
        </p:txBody>
      </p:sp>
      <p:sp>
        <p:nvSpPr>
          <p:cNvPr id="4" name="Rezervirano mjesto sadržaja 3">
            <a:extLst>
              <a:ext uri="{FF2B5EF4-FFF2-40B4-BE49-F238E27FC236}">
                <a16:creationId xmlns:a16="http://schemas.microsoft.com/office/drawing/2014/main" id="{CF654C16-6837-BFFB-3258-375F50234BB5}"/>
              </a:ext>
            </a:extLst>
          </p:cNvPr>
          <p:cNvSpPr>
            <a:spLocks noGrp="1"/>
          </p:cNvSpPr>
          <p:nvPr>
            <p:ph sz="half" idx="2"/>
          </p:nvPr>
        </p:nvSpPr>
        <p:spPr>
          <a:xfrm>
            <a:off x="839788" y="2505075"/>
            <a:ext cx="5157787" cy="368458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5" name="Rezervirano mjesto teksta 4">
            <a:extLst>
              <a:ext uri="{FF2B5EF4-FFF2-40B4-BE49-F238E27FC236}">
                <a16:creationId xmlns:a16="http://schemas.microsoft.com/office/drawing/2014/main" id="{926EE991-1C0D-02DA-5904-7F0E02C721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a:t>Kliknite da biste uredili matrice</a:t>
            </a:r>
          </a:p>
        </p:txBody>
      </p:sp>
      <p:sp>
        <p:nvSpPr>
          <p:cNvPr id="6" name="Rezervirano mjesto sadržaja 5">
            <a:extLst>
              <a:ext uri="{FF2B5EF4-FFF2-40B4-BE49-F238E27FC236}">
                <a16:creationId xmlns:a16="http://schemas.microsoft.com/office/drawing/2014/main" id="{AB7D1378-B74F-27CF-B770-D5ADC574090C}"/>
              </a:ext>
            </a:extLst>
          </p:cNvPr>
          <p:cNvSpPr>
            <a:spLocks noGrp="1"/>
          </p:cNvSpPr>
          <p:nvPr>
            <p:ph sz="quarter" idx="4"/>
          </p:nvPr>
        </p:nvSpPr>
        <p:spPr>
          <a:xfrm>
            <a:off x="6172200" y="2505075"/>
            <a:ext cx="5183188" cy="368458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7" name="Rezervirano mjesto datuma 6">
            <a:extLst>
              <a:ext uri="{FF2B5EF4-FFF2-40B4-BE49-F238E27FC236}">
                <a16:creationId xmlns:a16="http://schemas.microsoft.com/office/drawing/2014/main" id="{07F3C8F8-3647-CA06-37EE-05262A07BCC5}"/>
              </a:ext>
            </a:extLst>
          </p:cNvPr>
          <p:cNvSpPr>
            <a:spLocks noGrp="1"/>
          </p:cNvSpPr>
          <p:nvPr>
            <p:ph type="dt" sz="half" idx="10"/>
          </p:nvPr>
        </p:nvSpPr>
        <p:spPr/>
        <p:txBody>
          <a:bodyPr/>
          <a:lstStyle/>
          <a:p>
            <a:fld id="{0D07F8FC-691B-4E87-90D8-012EB6B6E9E3}" type="datetime1">
              <a:rPr lang="hr-HR" smtClean="0"/>
              <a:t>25.8.2026.</a:t>
            </a:fld>
            <a:endParaRPr lang="hr-HR"/>
          </a:p>
        </p:txBody>
      </p:sp>
      <p:sp>
        <p:nvSpPr>
          <p:cNvPr id="8" name="Rezervirano mjesto podnožja 7">
            <a:extLst>
              <a:ext uri="{FF2B5EF4-FFF2-40B4-BE49-F238E27FC236}">
                <a16:creationId xmlns:a16="http://schemas.microsoft.com/office/drawing/2014/main" id="{3180C982-B311-20A6-0E21-D00F3D1E0456}"/>
              </a:ext>
            </a:extLst>
          </p:cNvPr>
          <p:cNvSpPr>
            <a:spLocks noGrp="1"/>
          </p:cNvSpPr>
          <p:nvPr>
            <p:ph type="ftr" sz="quarter" idx="11"/>
          </p:nvPr>
        </p:nvSpPr>
        <p:spPr/>
        <p:txBody>
          <a:bodyPr/>
          <a:lstStyle/>
          <a:p>
            <a:r>
              <a:rPr lang="hr-HR"/>
              <a:t>1. stručni skup MŽSV za sektor: Moda, tekstil i koža               30.10.2023.</a:t>
            </a:r>
          </a:p>
        </p:txBody>
      </p:sp>
      <p:sp>
        <p:nvSpPr>
          <p:cNvPr id="9" name="Rezervirano mjesto broja slajda 8">
            <a:extLst>
              <a:ext uri="{FF2B5EF4-FFF2-40B4-BE49-F238E27FC236}">
                <a16:creationId xmlns:a16="http://schemas.microsoft.com/office/drawing/2014/main" id="{D5A7538D-B9CC-AC51-4F4E-97980DF5CF37}"/>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259613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4777CE0-A35E-5FF8-4924-6F111AD6199A}"/>
              </a:ext>
            </a:extLst>
          </p:cNvPr>
          <p:cNvSpPr>
            <a:spLocks noGrp="1"/>
          </p:cNvSpPr>
          <p:nvPr>
            <p:ph type="title"/>
          </p:nvPr>
        </p:nvSpPr>
        <p:spPr/>
        <p:txBody>
          <a:bodyPr/>
          <a:lstStyle/>
          <a:p>
            <a:r>
              <a:rPr lang="hr-HR"/>
              <a:t>Kliknite da biste uredili stil naslova matrice</a:t>
            </a:r>
          </a:p>
        </p:txBody>
      </p:sp>
      <p:sp>
        <p:nvSpPr>
          <p:cNvPr id="3" name="Rezervirano mjesto datuma 2">
            <a:extLst>
              <a:ext uri="{FF2B5EF4-FFF2-40B4-BE49-F238E27FC236}">
                <a16:creationId xmlns:a16="http://schemas.microsoft.com/office/drawing/2014/main" id="{BB595DC6-0CE4-2698-19BE-361299030205}"/>
              </a:ext>
            </a:extLst>
          </p:cNvPr>
          <p:cNvSpPr>
            <a:spLocks noGrp="1"/>
          </p:cNvSpPr>
          <p:nvPr>
            <p:ph type="dt" sz="half" idx="10"/>
          </p:nvPr>
        </p:nvSpPr>
        <p:spPr/>
        <p:txBody>
          <a:bodyPr/>
          <a:lstStyle/>
          <a:p>
            <a:fld id="{B557690C-5FFC-4E53-B93B-1D4DC53C3A23}" type="datetime1">
              <a:rPr lang="hr-HR" smtClean="0"/>
              <a:t>25.8.2026.</a:t>
            </a:fld>
            <a:endParaRPr lang="hr-HR"/>
          </a:p>
        </p:txBody>
      </p:sp>
      <p:sp>
        <p:nvSpPr>
          <p:cNvPr id="4" name="Rezervirano mjesto podnožja 3">
            <a:extLst>
              <a:ext uri="{FF2B5EF4-FFF2-40B4-BE49-F238E27FC236}">
                <a16:creationId xmlns:a16="http://schemas.microsoft.com/office/drawing/2014/main" id="{02CE7FF4-325A-0245-0652-4995CF690179}"/>
              </a:ext>
            </a:extLst>
          </p:cNvPr>
          <p:cNvSpPr>
            <a:spLocks noGrp="1"/>
          </p:cNvSpPr>
          <p:nvPr>
            <p:ph type="ftr" sz="quarter" idx="11"/>
          </p:nvPr>
        </p:nvSpPr>
        <p:spPr/>
        <p:txBody>
          <a:bodyPr/>
          <a:lstStyle/>
          <a:p>
            <a:r>
              <a:rPr lang="hr-HR"/>
              <a:t>1. stručni skup MŽSV za sektor: Moda, tekstil i koža               30.10.2023.</a:t>
            </a:r>
          </a:p>
        </p:txBody>
      </p:sp>
      <p:sp>
        <p:nvSpPr>
          <p:cNvPr id="5" name="Rezervirano mjesto broja slajda 4">
            <a:extLst>
              <a:ext uri="{FF2B5EF4-FFF2-40B4-BE49-F238E27FC236}">
                <a16:creationId xmlns:a16="http://schemas.microsoft.com/office/drawing/2014/main" id="{4689E53D-EDD1-D814-0971-046517EF5425}"/>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944947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no">
    <p:spTree>
      <p:nvGrpSpPr>
        <p:cNvPr id="1" name=""/>
        <p:cNvGrpSpPr/>
        <p:nvPr/>
      </p:nvGrpSpPr>
      <p:grpSpPr>
        <a:xfrm>
          <a:off x="0" y="0"/>
          <a:ext cx="0" cy="0"/>
          <a:chOff x="0" y="0"/>
          <a:chExt cx="0" cy="0"/>
        </a:xfrm>
      </p:grpSpPr>
      <p:sp>
        <p:nvSpPr>
          <p:cNvPr id="2" name="Rezervirano mjesto datuma 1">
            <a:extLst>
              <a:ext uri="{FF2B5EF4-FFF2-40B4-BE49-F238E27FC236}">
                <a16:creationId xmlns:a16="http://schemas.microsoft.com/office/drawing/2014/main" id="{03985EEC-E230-662D-13FA-D33E29894A48}"/>
              </a:ext>
            </a:extLst>
          </p:cNvPr>
          <p:cNvSpPr>
            <a:spLocks noGrp="1"/>
          </p:cNvSpPr>
          <p:nvPr>
            <p:ph type="dt" sz="half" idx="10"/>
          </p:nvPr>
        </p:nvSpPr>
        <p:spPr/>
        <p:txBody>
          <a:bodyPr/>
          <a:lstStyle/>
          <a:p>
            <a:fld id="{5B4F93B0-C5BE-4D40-A90B-C67362D0E7C3}" type="datetime1">
              <a:rPr lang="hr-HR" smtClean="0"/>
              <a:t>25.8.2026.</a:t>
            </a:fld>
            <a:endParaRPr lang="hr-HR"/>
          </a:p>
        </p:txBody>
      </p:sp>
      <p:sp>
        <p:nvSpPr>
          <p:cNvPr id="3" name="Rezervirano mjesto podnožja 2">
            <a:extLst>
              <a:ext uri="{FF2B5EF4-FFF2-40B4-BE49-F238E27FC236}">
                <a16:creationId xmlns:a16="http://schemas.microsoft.com/office/drawing/2014/main" id="{CFDF19AF-F0C0-669A-A65A-8E6CB82F4F6A}"/>
              </a:ext>
            </a:extLst>
          </p:cNvPr>
          <p:cNvSpPr>
            <a:spLocks noGrp="1"/>
          </p:cNvSpPr>
          <p:nvPr>
            <p:ph type="ftr" sz="quarter" idx="11"/>
          </p:nvPr>
        </p:nvSpPr>
        <p:spPr/>
        <p:txBody>
          <a:bodyPr/>
          <a:lstStyle/>
          <a:p>
            <a:r>
              <a:rPr lang="hr-HR"/>
              <a:t>1. stručni skup MŽSV za sektor: Moda, tekstil i koža               30.10.2023.</a:t>
            </a:r>
          </a:p>
        </p:txBody>
      </p:sp>
      <p:sp>
        <p:nvSpPr>
          <p:cNvPr id="4" name="Rezervirano mjesto broja slajda 3">
            <a:extLst>
              <a:ext uri="{FF2B5EF4-FFF2-40B4-BE49-F238E27FC236}">
                <a16:creationId xmlns:a16="http://schemas.microsoft.com/office/drawing/2014/main" id="{92C04FFB-4449-AD5F-DBB9-DA4042213D4F}"/>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2255828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Sadržaj s opis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B733DB6-D53D-CCC8-D8C3-19896784B8D8}"/>
              </a:ext>
            </a:extLst>
          </p:cNvPr>
          <p:cNvSpPr>
            <a:spLocks noGrp="1"/>
          </p:cNvSpPr>
          <p:nvPr>
            <p:ph type="title"/>
          </p:nvPr>
        </p:nvSpPr>
        <p:spPr>
          <a:xfrm>
            <a:off x="839788" y="457200"/>
            <a:ext cx="3932237" cy="1600200"/>
          </a:xfrm>
        </p:spPr>
        <p:txBody>
          <a:bodyPr anchor="b"/>
          <a:lstStyle>
            <a:lvl1pPr>
              <a:defRPr sz="3200"/>
            </a:lvl1pPr>
          </a:lstStyle>
          <a:p>
            <a:r>
              <a:rPr lang="hr-HR"/>
              <a:t>Kliknite da biste uredili stil naslova matrice</a:t>
            </a:r>
          </a:p>
        </p:txBody>
      </p:sp>
      <p:sp>
        <p:nvSpPr>
          <p:cNvPr id="3" name="Rezervirano mjesto sadržaja 2">
            <a:extLst>
              <a:ext uri="{FF2B5EF4-FFF2-40B4-BE49-F238E27FC236}">
                <a16:creationId xmlns:a16="http://schemas.microsoft.com/office/drawing/2014/main" id="{962B61BE-3C4B-505A-D5D4-320C3DEAD1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teksta 3">
            <a:extLst>
              <a:ext uri="{FF2B5EF4-FFF2-40B4-BE49-F238E27FC236}">
                <a16:creationId xmlns:a16="http://schemas.microsoft.com/office/drawing/2014/main" id="{17E3D153-4FB4-2430-7383-D589A953FC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a:t>Kliknite da biste uredili matrice</a:t>
            </a:r>
          </a:p>
        </p:txBody>
      </p:sp>
      <p:sp>
        <p:nvSpPr>
          <p:cNvPr id="5" name="Rezervirano mjesto datuma 4">
            <a:extLst>
              <a:ext uri="{FF2B5EF4-FFF2-40B4-BE49-F238E27FC236}">
                <a16:creationId xmlns:a16="http://schemas.microsoft.com/office/drawing/2014/main" id="{06E8A3AB-9D42-C51A-FAD7-76D214232E57}"/>
              </a:ext>
            </a:extLst>
          </p:cNvPr>
          <p:cNvSpPr>
            <a:spLocks noGrp="1"/>
          </p:cNvSpPr>
          <p:nvPr>
            <p:ph type="dt" sz="half" idx="10"/>
          </p:nvPr>
        </p:nvSpPr>
        <p:spPr/>
        <p:txBody>
          <a:bodyPr/>
          <a:lstStyle/>
          <a:p>
            <a:fld id="{3E82F7DE-729F-4D8B-98C9-A7290AEA14CB}" type="datetime1">
              <a:rPr lang="hr-HR" smtClean="0"/>
              <a:t>25.8.2026.</a:t>
            </a:fld>
            <a:endParaRPr lang="hr-HR"/>
          </a:p>
        </p:txBody>
      </p:sp>
      <p:sp>
        <p:nvSpPr>
          <p:cNvPr id="6" name="Rezervirano mjesto podnožja 5">
            <a:extLst>
              <a:ext uri="{FF2B5EF4-FFF2-40B4-BE49-F238E27FC236}">
                <a16:creationId xmlns:a16="http://schemas.microsoft.com/office/drawing/2014/main" id="{3874D827-A2AA-57EE-007C-946948611058}"/>
              </a:ext>
            </a:extLst>
          </p:cNvPr>
          <p:cNvSpPr>
            <a:spLocks noGrp="1"/>
          </p:cNvSpPr>
          <p:nvPr>
            <p:ph type="ftr" sz="quarter" idx="11"/>
          </p:nvPr>
        </p:nvSpPr>
        <p:spPr/>
        <p:txBody>
          <a:bodyPr/>
          <a:lstStyle/>
          <a:p>
            <a:r>
              <a:rPr lang="hr-HR"/>
              <a:t>1. stručni skup MŽSV za sektor: Moda, tekstil i koža               30.10.2023.</a:t>
            </a:r>
          </a:p>
        </p:txBody>
      </p:sp>
      <p:sp>
        <p:nvSpPr>
          <p:cNvPr id="7" name="Rezervirano mjesto broja slajda 6">
            <a:extLst>
              <a:ext uri="{FF2B5EF4-FFF2-40B4-BE49-F238E27FC236}">
                <a16:creationId xmlns:a16="http://schemas.microsoft.com/office/drawing/2014/main" id="{53BA8627-F6EB-0487-5549-E67F825EEA3B}"/>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4110744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Slika s opis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8E66E0C-2855-9262-26BC-531F8697FF05}"/>
              </a:ext>
            </a:extLst>
          </p:cNvPr>
          <p:cNvSpPr>
            <a:spLocks noGrp="1"/>
          </p:cNvSpPr>
          <p:nvPr>
            <p:ph type="title"/>
          </p:nvPr>
        </p:nvSpPr>
        <p:spPr>
          <a:xfrm>
            <a:off x="839788" y="457200"/>
            <a:ext cx="3932237" cy="1600200"/>
          </a:xfrm>
        </p:spPr>
        <p:txBody>
          <a:bodyPr anchor="b"/>
          <a:lstStyle>
            <a:lvl1pPr>
              <a:defRPr sz="3200"/>
            </a:lvl1pPr>
          </a:lstStyle>
          <a:p>
            <a:r>
              <a:rPr lang="hr-HR"/>
              <a:t>Kliknite da biste uredili stil naslova matrice</a:t>
            </a:r>
          </a:p>
        </p:txBody>
      </p:sp>
      <p:sp>
        <p:nvSpPr>
          <p:cNvPr id="3" name="Rezervirano mjesto slike 2">
            <a:extLst>
              <a:ext uri="{FF2B5EF4-FFF2-40B4-BE49-F238E27FC236}">
                <a16:creationId xmlns:a16="http://schemas.microsoft.com/office/drawing/2014/main" id="{FE222909-9306-7509-86DD-09547AEC5B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Rezervirano mjesto teksta 3">
            <a:extLst>
              <a:ext uri="{FF2B5EF4-FFF2-40B4-BE49-F238E27FC236}">
                <a16:creationId xmlns:a16="http://schemas.microsoft.com/office/drawing/2014/main" id="{9FCEB535-44FE-BE91-6E27-277B0AF2FF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a:t>Kliknite da biste uredili matrice</a:t>
            </a:r>
          </a:p>
        </p:txBody>
      </p:sp>
      <p:sp>
        <p:nvSpPr>
          <p:cNvPr id="5" name="Rezervirano mjesto datuma 4">
            <a:extLst>
              <a:ext uri="{FF2B5EF4-FFF2-40B4-BE49-F238E27FC236}">
                <a16:creationId xmlns:a16="http://schemas.microsoft.com/office/drawing/2014/main" id="{FDA978E9-E92D-0453-B6E9-2318FDB6D0DB}"/>
              </a:ext>
            </a:extLst>
          </p:cNvPr>
          <p:cNvSpPr>
            <a:spLocks noGrp="1"/>
          </p:cNvSpPr>
          <p:nvPr>
            <p:ph type="dt" sz="half" idx="10"/>
          </p:nvPr>
        </p:nvSpPr>
        <p:spPr/>
        <p:txBody>
          <a:bodyPr/>
          <a:lstStyle/>
          <a:p>
            <a:fld id="{75B785BE-73F6-4413-BA28-9A26CC85C1E7}" type="datetime1">
              <a:rPr lang="hr-HR" smtClean="0"/>
              <a:t>25.8.2026.</a:t>
            </a:fld>
            <a:endParaRPr lang="hr-HR"/>
          </a:p>
        </p:txBody>
      </p:sp>
      <p:sp>
        <p:nvSpPr>
          <p:cNvPr id="6" name="Rezervirano mjesto podnožja 5">
            <a:extLst>
              <a:ext uri="{FF2B5EF4-FFF2-40B4-BE49-F238E27FC236}">
                <a16:creationId xmlns:a16="http://schemas.microsoft.com/office/drawing/2014/main" id="{DE1875DB-5FA3-4A69-4849-BC94C0938FF9}"/>
              </a:ext>
            </a:extLst>
          </p:cNvPr>
          <p:cNvSpPr>
            <a:spLocks noGrp="1"/>
          </p:cNvSpPr>
          <p:nvPr>
            <p:ph type="ftr" sz="quarter" idx="11"/>
          </p:nvPr>
        </p:nvSpPr>
        <p:spPr/>
        <p:txBody>
          <a:bodyPr/>
          <a:lstStyle/>
          <a:p>
            <a:r>
              <a:rPr lang="hr-HR"/>
              <a:t>1. stručni skup MŽSV za sektor: Moda, tekstil i koža               30.10.2023.</a:t>
            </a:r>
          </a:p>
        </p:txBody>
      </p:sp>
      <p:sp>
        <p:nvSpPr>
          <p:cNvPr id="7" name="Rezervirano mjesto broja slajda 6">
            <a:extLst>
              <a:ext uri="{FF2B5EF4-FFF2-40B4-BE49-F238E27FC236}">
                <a16:creationId xmlns:a16="http://schemas.microsoft.com/office/drawing/2014/main" id="{440A17EE-12C2-4B69-3BFD-85ABBE564D2E}"/>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3478717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 okomiti tekst">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3609E8F-9E87-5A43-F30E-158DF6E2D6D0}"/>
              </a:ext>
            </a:extLst>
          </p:cNvPr>
          <p:cNvSpPr>
            <a:spLocks noGrp="1"/>
          </p:cNvSpPr>
          <p:nvPr>
            <p:ph type="title"/>
          </p:nvPr>
        </p:nvSpPr>
        <p:spPr/>
        <p:txBody>
          <a:bodyPr/>
          <a:lstStyle/>
          <a:p>
            <a:r>
              <a:rPr lang="hr-HR"/>
              <a:t>Kliknite da biste uredili stil naslova matrice</a:t>
            </a:r>
          </a:p>
        </p:txBody>
      </p:sp>
      <p:sp>
        <p:nvSpPr>
          <p:cNvPr id="3" name="Rezervirano mjesto okomitog teksta 2">
            <a:extLst>
              <a:ext uri="{FF2B5EF4-FFF2-40B4-BE49-F238E27FC236}">
                <a16:creationId xmlns:a16="http://schemas.microsoft.com/office/drawing/2014/main" id="{35F63F49-0F09-FB42-967B-F7468F9E1497}"/>
              </a:ext>
            </a:extLst>
          </p:cNvPr>
          <p:cNvSpPr>
            <a:spLocks noGrp="1"/>
          </p:cNvSpPr>
          <p:nvPr>
            <p:ph type="body" orient="vert" idx="1"/>
          </p:nvPr>
        </p:nvSpPr>
        <p:spPr/>
        <p:txBody>
          <a:bodyPr vert="eaVert"/>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7A485929-F093-27B8-3634-E13060EF6E48}"/>
              </a:ext>
            </a:extLst>
          </p:cNvPr>
          <p:cNvSpPr>
            <a:spLocks noGrp="1"/>
          </p:cNvSpPr>
          <p:nvPr>
            <p:ph type="dt" sz="half" idx="10"/>
          </p:nvPr>
        </p:nvSpPr>
        <p:spPr/>
        <p:txBody>
          <a:bodyPr/>
          <a:lstStyle/>
          <a:p>
            <a:fld id="{56EDE557-4542-4979-B0AC-2A8D207B8290}" type="datetime1">
              <a:rPr lang="hr-HR" smtClean="0"/>
              <a:t>25.8.2026.</a:t>
            </a:fld>
            <a:endParaRPr lang="hr-HR"/>
          </a:p>
        </p:txBody>
      </p:sp>
      <p:sp>
        <p:nvSpPr>
          <p:cNvPr id="5" name="Rezervirano mjesto podnožja 4">
            <a:extLst>
              <a:ext uri="{FF2B5EF4-FFF2-40B4-BE49-F238E27FC236}">
                <a16:creationId xmlns:a16="http://schemas.microsoft.com/office/drawing/2014/main" id="{2277F51C-F915-51C4-2EDA-BE5BDDF2A79A}"/>
              </a:ext>
            </a:extLst>
          </p:cNvPr>
          <p:cNvSpPr>
            <a:spLocks noGrp="1"/>
          </p:cNvSpPr>
          <p:nvPr>
            <p:ph type="ftr" sz="quarter" idx="11"/>
          </p:nvPr>
        </p:nvSpPr>
        <p:spPr/>
        <p:txBody>
          <a:bodyPr/>
          <a:lstStyle/>
          <a:p>
            <a:r>
              <a:rPr lang="hr-HR"/>
              <a:t>1. stručni skup MŽSV za sektor: Moda, tekstil i koža               30.10.2023.</a:t>
            </a:r>
          </a:p>
        </p:txBody>
      </p:sp>
      <p:sp>
        <p:nvSpPr>
          <p:cNvPr id="6" name="Rezervirano mjesto broja slajda 5">
            <a:extLst>
              <a:ext uri="{FF2B5EF4-FFF2-40B4-BE49-F238E27FC236}">
                <a16:creationId xmlns:a16="http://schemas.microsoft.com/office/drawing/2014/main" id="{3E0F0021-F7B3-8F56-CE8E-41D5DFDFFCED}"/>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261872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Okomiti naslov i tekst">
    <p:spTree>
      <p:nvGrpSpPr>
        <p:cNvPr id="1" name=""/>
        <p:cNvGrpSpPr/>
        <p:nvPr/>
      </p:nvGrpSpPr>
      <p:grpSpPr>
        <a:xfrm>
          <a:off x="0" y="0"/>
          <a:ext cx="0" cy="0"/>
          <a:chOff x="0" y="0"/>
          <a:chExt cx="0" cy="0"/>
        </a:xfrm>
      </p:grpSpPr>
      <p:sp>
        <p:nvSpPr>
          <p:cNvPr id="2" name="Okomiti naslov 1">
            <a:extLst>
              <a:ext uri="{FF2B5EF4-FFF2-40B4-BE49-F238E27FC236}">
                <a16:creationId xmlns:a16="http://schemas.microsoft.com/office/drawing/2014/main" id="{429BE5CD-4D00-097E-191A-EF146F8AAF35}"/>
              </a:ext>
            </a:extLst>
          </p:cNvPr>
          <p:cNvSpPr>
            <a:spLocks noGrp="1"/>
          </p:cNvSpPr>
          <p:nvPr>
            <p:ph type="title" orient="vert"/>
          </p:nvPr>
        </p:nvSpPr>
        <p:spPr>
          <a:xfrm>
            <a:off x="8724900" y="365125"/>
            <a:ext cx="2628900" cy="5811838"/>
          </a:xfrm>
        </p:spPr>
        <p:txBody>
          <a:bodyPr vert="eaVert"/>
          <a:lstStyle/>
          <a:p>
            <a:r>
              <a:rPr lang="hr-HR"/>
              <a:t>Kliknite da biste uredili stil naslova matrice</a:t>
            </a:r>
          </a:p>
        </p:txBody>
      </p:sp>
      <p:sp>
        <p:nvSpPr>
          <p:cNvPr id="3" name="Rezervirano mjesto okomitog teksta 2">
            <a:extLst>
              <a:ext uri="{FF2B5EF4-FFF2-40B4-BE49-F238E27FC236}">
                <a16:creationId xmlns:a16="http://schemas.microsoft.com/office/drawing/2014/main" id="{B39BF734-FEA0-CC53-71CD-C29D943DDC60}"/>
              </a:ext>
            </a:extLst>
          </p:cNvPr>
          <p:cNvSpPr>
            <a:spLocks noGrp="1"/>
          </p:cNvSpPr>
          <p:nvPr>
            <p:ph type="body" orient="vert" idx="1"/>
          </p:nvPr>
        </p:nvSpPr>
        <p:spPr>
          <a:xfrm>
            <a:off x="838200" y="365125"/>
            <a:ext cx="7734300" cy="5811838"/>
          </a:xfrm>
        </p:spPr>
        <p:txBody>
          <a:bodyPr vert="eaVert"/>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E8C4A155-08FC-23B0-90FB-65580007428A}"/>
              </a:ext>
            </a:extLst>
          </p:cNvPr>
          <p:cNvSpPr>
            <a:spLocks noGrp="1"/>
          </p:cNvSpPr>
          <p:nvPr>
            <p:ph type="dt" sz="half" idx="10"/>
          </p:nvPr>
        </p:nvSpPr>
        <p:spPr/>
        <p:txBody>
          <a:bodyPr/>
          <a:lstStyle/>
          <a:p>
            <a:fld id="{94D46CA6-6C75-4BFE-A247-323921EBEBEB}" type="datetime1">
              <a:rPr lang="hr-HR" smtClean="0"/>
              <a:t>25.8.2026.</a:t>
            </a:fld>
            <a:endParaRPr lang="hr-HR"/>
          </a:p>
        </p:txBody>
      </p:sp>
      <p:sp>
        <p:nvSpPr>
          <p:cNvPr id="5" name="Rezervirano mjesto podnožja 4">
            <a:extLst>
              <a:ext uri="{FF2B5EF4-FFF2-40B4-BE49-F238E27FC236}">
                <a16:creationId xmlns:a16="http://schemas.microsoft.com/office/drawing/2014/main" id="{0CA6E261-DC17-2DAF-EBCF-D59E4701F933}"/>
              </a:ext>
            </a:extLst>
          </p:cNvPr>
          <p:cNvSpPr>
            <a:spLocks noGrp="1"/>
          </p:cNvSpPr>
          <p:nvPr>
            <p:ph type="ftr" sz="quarter" idx="11"/>
          </p:nvPr>
        </p:nvSpPr>
        <p:spPr/>
        <p:txBody>
          <a:bodyPr/>
          <a:lstStyle/>
          <a:p>
            <a:r>
              <a:rPr lang="hr-HR"/>
              <a:t>1. stručni skup MŽSV za sektor: Moda, tekstil i koža               30.10.2023.</a:t>
            </a:r>
          </a:p>
        </p:txBody>
      </p:sp>
      <p:sp>
        <p:nvSpPr>
          <p:cNvPr id="6" name="Rezervirano mjesto broja slajda 5">
            <a:extLst>
              <a:ext uri="{FF2B5EF4-FFF2-40B4-BE49-F238E27FC236}">
                <a16:creationId xmlns:a16="http://schemas.microsoft.com/office/drawing/2014/main" id="{BE951C31-FF98-DAA9-2A90-DF394F7E4C49}"/>
              </a:ext>
            </a:extLst>
          </p:cNvPr>
          <p:cNvSpPr>
            <a:spLocks noGrp="1"/>
          </p:cNvSpPr>
          <p:nvPr>
            <p:ph type="sldNum" sz="quarter" idx="12"/>
          </p:nvPr>
        </p:nvSpPr>
        <p:spPr/>
        <p:txBody>
          <a:bodyPr/>
          <a:lstStyle/>
          <a:p>
            <a:fld id="{8E7FE7AF-A6A2-473E-9FCE-51B4B38AEEA7}" type="slidenum">
              <a:rPr lang="hr-HR" smtClean="0"/>
              <a:t>‹#›</a:t>
            </a:fld>
            <a:endParaRPr lang="hr-HR"/>
          </a:p>
        </p:txBody>
      </p:sp>
    </p:spTree>
    <p:extLst>
      <p:ext uri="{BB962C8B-B14F-4D97-AF65-F5344CB8AC3E}">
        <p14:creationId xmlns:p14="http://schemas.microsoft.com/office/powerpoint/2010/main" val="1521272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naslova 1">
            <a:extLst>
              <a:ext uri="{FF2B5EF4-FFF2-40B4-BE49-F238E27FC236}">
                <a16:creationId xmlns:a16="http://schemas.microsoft.com/office/drawing/2014/main" id="{75D98456-4676-3726-88FE-FB081997D7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r-HR"/>
              <a:t>Kliknite da biste uredili stil naslova matrice</a:t>
            </a:r>
          </a:p>
        </p:txBody>
      </p:sp>
      <p:sp>
        <p:nvSpPr>
          <p:cNvPr id="3" name="Rezervirano mjesto teksta 2">
            <a:extLst>
              <a:ext uri="{FF2B5EF4-FFF2-40B4-BE49-F238E27FC236}">
                <a16:creationId xmlns:a16="http://schemas.microsoft.com/office/drawing/2014/main" id="{D4FDDF43-2C29-466E-4857-E8C66B4E14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873F0A6F-D1A9-4CF7-80A5-C245E491BD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EBF353-859B-412B-B422-E9DDFC0AC517}" type="datetime1">
              <a:rPr lang="hr-HR" smtClean="0"/>
              <a:t>25.8.2026.</a:t>
            </a:fld>
            <a:endParaRPr lang="hr-HR"/>
          </a:p>
        </p:txBody>
      </p:sp>
      <p:sp>
        <p:nvSpPr>
          <p:cNvPr id="5" name="Rezervirano mjesto podnožja 4">
            <a:extLst>
              <a:ext uri="{FF2B5EF4-FFF2-40B4-BE49-F238E27FC236}">
                <a16:creationId xmlns:a16="http://schemas.microsoft.com/office/drawing/2014/main" id="{F0130B6E-457F-52AD-38FB-6BF9963C36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hr-HR"/>
              <a:t>1. stručni skup MŽSV za sektor: Moda, tekstil i koža               30.10.2023.</a:t>
            </a:r>
          </a:p>
        </p:txBody>
      </p:sp>
      <p:sp>
        <p:nvSpPr>
          <p:cNvPr id="6" name="Rezervirano mjesto broja slajda 5">
            <a:extLst>
              <a:ext uri="{FF2B5EF4-FFF2-40B4-BE49-F238E27FC236}">
                <a16:creationId xmlns:a16="http://schemas.microsoft.com/office/drawing/2014/main" id="{E4A8F3F2-99EE-5BDA-97E0-D27D8BF79C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7FE7AF-A6A2-473E-9FCE-51B4B38AEEA7}" type="slidenum">
              <a:rPr lang="hr-HR" smtClean="0"/>
              <a:t>‹#›</a:t>
            </a:fld>
            <a:endParaRPr lang="hr-HR"/>
          </a:p>
        </p:txBody>
      </p:sp>
    </p:spTree>
    <p:extLst>
      <p:ext uri="{BB962C8B-B14F-4D97-AF65-F5344CB8AC3E}">
        <p14:creationId xmlns:p14="http://schemas.microsoft.com/office/powerpoint/2010/main" val="3995734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xvZHNwBHirQ"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dziv.hr/"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dziv.hr/"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narodne-novine.nn.hr/clanci/sluzbeni/2021_10_111_1941.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dziv.h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gutenberg.or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hyperlink" Target="https://pixabay.com/" TargetMode="External"/><Relationship Id="rId3" Type="http://schemas.openxmlformats.org/officeDocument/2006/relationships/hyperlink" Target="https://www.shutterstock.com/" TargetMode="External"/><Relationship Id="rId7" Type="http://schemas.openxmlformats.org/officeDocument/2006/relationships/hyperlink" Target="https://unsplash.com/" TargetMode="External"/><Relationship Id="rId2" Type="http://schemas.openxmlformats.org/officeDocument/2006/relationships/hyperlink" Target="https://www.istochphoto.com/" TargetMode="External"/><Relationship Id="rId1" Type="http://schemas.openxmlformats.org/officeDocument/2006/relationships/slideLayout" Target="../slideLayouts/slideLayout2.xml"/><Relationship Id="rId6" Type="http://schemas.openxmlformats.org/officeDocument/2006/relationships/hyperlink" Target="https://www.pexels.com/" TargetMode="External"/><Relationship Id="rId5" Type="http://schemas.openxmlformats.org/officeDocument/2006/relationships/hyperlink" Target="https://www.megapixl.com/" TargetMode="External"/><Relationship Id="rId4" Type="http://schemas.openxmlformats.org/officeDocument/2006/relationships/hyperlink" Target="https://depositphotos.com/" TargetMode="External"/><Relationship Id="rId9" Type="http://schemas.openxmlformats.org/officeDocument/2006/relationships/hyperlink" Target="https://www.freepik.com/"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skole.hr/autorsko-pravo/" TargetMode="External"/><Relationship Id="rId2" Type="http://schemas.openxmlformats.org/officeDocument/2006/relationships/hyperlink" Target="https://euipo.europa.eu/ohimportal/en/web/observatory/faq-teachers-hr#faqanchor_HR"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Naslov 1">
            <a:extLst>
              <a:ext uri="{FF2B5EF4-FFF2-40B4-BE49-F238E27FC236}">
                <a16:creationId xmlns:a16="http://schemas.microsoft.com/office/drawing/2014/main" id="{725D3005-6F75-621D-F32D-95F9824E6D65}"/>
              </a:ext>
            </a:extLst>
          </p:cNvPr>
          <p:cNvSpPr>
            <a:spLocks noGrp="1"/>
          </p:cNvSpPr>
          <p:nvPr>
            <p:ph type="ctrTitle"/>
          </p:nvPr>
        </p:nvSpPr>
        <p:spPr>
          <a:xfrm>
            <a:off x="5354955" y="552182"/>
            <a:ext cx="5998840" cy="3343135"/>
          </a:xfrm>
          <a:noFill/>
        </p:spPr>
        <p:txBody>
          <a:bodyPr>
            <a:normAutofit/>
          </a:bodyPr>
          <a:lstStyle/>
          <a:p>
            <a:pPr algn="l"/>
            <a:r>
              <a:rPr lang="hr-HR" sz="3300" b="1" dirty="0">
                <a:latin typeface="+mn-lt"/>
              </a:rPr>
              <a:t>Zakonske regulative u području  zaštite autorskih prava i intelektualnog vlasništva u primjeni osnovnih računalnih aplikacija u dizajnu tekstila</a:t>
            </a:r>
            <a:br>
              <a:rPr lang="hr-HR" sz="3300" dirty="0"/>
            </a:br>
            <a:endParaRPr lang="hr-HR" sz="3300" dirty="0"/>
          </a:p>
        </p:txBody>
      </p:sp>
      <p:sp>
        <p:nvSpPr>
          <p:cNvPr id="3" name="Podnaslov 2">
            <a:extLst>
              <a:ext uri="{FF2B5EF4-FFF2-40B4-BE49-F238E27FC236}">
                <a16:creationId xmlns:a16="http://schemas.microsoft.com/office/drawing/2014/main" id="{C38F53F6-0773-F865-150D-D790429A09FD}"/>
              </a:ext>
            </a:extLst>
          </p:cNvPr>
          <p:cNvSpPr>
            <a:spLocks noGrp="1"/>
          </p:cNvSpPr>
          <p:nvPr>
            <p:ph type="subTitle" idx="1"/>
          </p:nvPr>
        </p:nvSpPr>
        <p:spPr>
          <a:xfrm>
            <a:off x="5380528" y="4447499"/>
            <a:ext cx="5998840" cy="2067068"/>
          </a:xfrm>
          <a:noFill/>
        </p:spPr>
        <p:txBody>
          <a:bodyPr>
            <a:normAutofit/>
          </a:bodyPr>
          <a:lstStyle/>
          <a:p>
            <a:pPr algn="l">
              <a:lnSpc>
                <a:spcPct val="100000"/>
              </a:lnSpc>
            </a:pPr>
            <a:r>
              <a:rPr lang="hr-HR" dirty="0">
                <a:latin typeface="Calibri" panose="020F0502020204030204" pitchFamily="34" charset="0"/>
                <a:cs typeface="Calibri" panose="020F0502020204030204" pitchFamily="34" charset="0"/>
              </a:rPr>
              <a:t>Izradile: </a:t>
            </a:r>
            <a:r>
              <a:rPr lang="hr-HR" b="1" dirty="0">
                <a:latin typeface="Calibri" panose="020F0502020204030204" pitchFamily="34" charset="0"/>
                <a:cs typeface="Calibri" panose="020F0502020204030204" pitchFamily="34" charset="0"/>
              </a:rPr>
              <a:t>Matilda </a:t>
            </a:r>
            <a:r>
              <a:rPr lang="hr-HR" b="1" dirty="0" err="1">
                <a:latin typeface="Calibri" panose="020F0502020204030204" pitchFamily="34" charset="0"/>
                <a:cs typeface="Calibri" panose="020F0502020204030204" pitchFamily="34" charset="0"/>
              </a:rPr>
              <a:t>Ađić</a:t>
            </a:r>
            <a:r>
              <a:rPr lang="hr-HR" b="1" dirty="0">
                <a:latin typeface="Calibri" panose="020F0502020204030204" pitchFamily="34" charset="0"/>
                <a:cs typeface="Calibri" panose="020F0502020204030204" pitchFamily="34" charset="0"/>
              </a:rPr>
              <a:t> </a:t>
            </a:r>
            <a:r>
              <a:rPr lang="hr-HR" b="1" dirty="0" err="1">
                <a:latin typeface="Calibri" panose="020F0502020204030204" pitchFamily="34" charset="0"/>
                <a:cs typeface="Calibri" panose="020F0502020204030204" pitchFamily="34" charset="0"/>
              </a:rPr>
              <a:t>Ivančir</a:t>
            </a:r>
            <a:endParaRPr lang="hr-HR" b="1" dirty="0">
              <a:latin typeface="Calibri" panose="020F0502020204030204" pitchFamily="34" charset="0"/>
              <a:cs typeface="Calibri" panose="020F0502020204030204" pitchFamily="34" charset="0"/>
            </a:endParaRPr>
          </a:p>
          <a:p>
            <a:pPr algn="l">
              <a:lnSpc>
                <a:spcPct val="100000"/>
              </a:lnSpc>
            </a:pPr>
            <a:r>
              <a:rPr lang="hr-HR" b="1" dirty="0">
                <a:latin typeface="Calibri" panose="020F0502020204030204" pitchFamily="34" charset="0"/>
                <a:cs typeface="Calibri" panose="020F0502020204030204" pitchFamily="34" charset="0"/>
              </a:rPr>
              <a:t>               Ana Detoni</a:t>
            </a:r>
          </a:p>
          <a:p>
            <a:pPr algn="l">
              <a:lnSpc>
                <a:spcPct val="100000"/>
              </a:lnSpc>
            </a:pPr>
            <a:r>
              <a:rPr lang="hr-HR" dirty="0">
                <a:latin typeface="Calibri" panose="020F0502020204030204" pitchFamily="34" charset="0"/>
                <a:cs typeface="Calibri" panose="020F0502020204030204" pitchFamily="34" charset="0"/>
              </a:rPr>
              <a:t>Modul: </a:t>
            </a:r>
            <a:r>
              <a:rPr lang="pl-PL" b="1" dirty="0">
                <a:latin typeface="Calibri" panose="020F0502020204030204" pitchFamily="34" charset="0"/>
                <a:cs typeface="Calibri" panose="020F0502020204030204" pitchFamily="34" charset="0"/>
              </a:rPr>
              <a:t>Računalni dizajn i aplikacije u tekstilu</a:t>
            </a:r>
          </a:p>
          <a:p>
            <a:pPr algn="l">
              <a:lnSpc>
                <a:spcPct val="100000"/>
              </a:lnSpc>
            </a:pPr>
            <a:r>
              <a:rPr lang="pl-PL" dirty="0">
                <a:latin typeface="Calibri" panose="020F0502020204030204" pitchFamily="34" charset="0"/>
                <a:cs typeface="Calibri" panose="020F0502020204030204" pitchFamily="34" charset="0"/>
              </a:rPr>
              <a:t>SIU: </a:t>
            </a:r>
            <a:r>
              <a:rPr lang="pl-PL" b="1" dirty="0">
                <a:latin typeface="Calibri" panose="020F0502020204030204" pitchFamily="34" charset="0"/>
                <a:cs typeface="Calibri" panose="020F0502020204030204" pitchFamily="34" charset="0"/>
              </a:rPr>
              <a:t>Uvod u računalni dizajn tekstila</a:t>
            </a:r>
            <a:endParaRPr lang="hr-HR" b="1" dirty="0">
              <a:latin typeface="Calibri" panose="020F0502020204030204" pitchFamily="34" charset="0"/>
              <a:cs typeface="Calibri" panose="020F0502020204030204" pitchFamily="34" charset="0"/>
            </a:endParaRPr>
          </a:p>
          <a:p>
            <a:pPr algn="l"/>
            <a:endParaRPr lang="hr-HR" dirty="0"/>
          </a:p>
        </p:txBody>
      </p:sp>
      <p:pic>
        <p:nvPicPr>
          <p:cNvPr id="5" name="Slika 4">
            <a:extLst>
              <a:ext uri="{FF2B5EF4-FFF2-40B4-BE49-F238E27FC236}">
                <a16:creationId xmlns:a16="http://schemas.microsoft.com/office/drawing/2014/main" id="{53C3A220-CDA8-26D4-F48D-184CC5CE7CDD}"/>
              </a:ext>
            </a:extLst>
          </p:cNvPr>
          <p:cNvPicPr>
            <a:picLocks noChangeAspect="1"/>
          </p:cNvPicPr>
          <p:nvPr/>
        </p:nvPicPr>
        <p:blipFill>
          <a:blip r:embed="rId2"/>
          <a:srcRect b="76"/>
          <a:stretch>
            <a:fillRect/>
          </a:stretch>
        </p:blipFill>
        <p:spPr>
          <a:xfrm>
            <a:off x="20" y="10"/>
            <a:ext cx="4992985" cy="6857990"/>
          </a:xfrm>
          <a:prstGeom prst="rect">
            <a:avLst/>
          </a:prstGeom>
        </p:spPr>
      </p:pic>
    </p:spTree>
    <p:extLst>
      <p:ext uri="{BB962C8B-B14F-4D97-AF65-F5344CB8AC3E}">
        <p14:creationId xmlns:p14="http://schemas.microsoft.com/office/powerpoint/2010/main" val="2046982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06A2DEB-0F21-EC0E-C6B8-866E1D0186D6}"/>
              </a:ext>
            </a:extLst>
          </p:cNvPr>
          <p:cNvSpPr>
            <a:spLocks noGrp="1"/>
          </p:cNvSpPr>
          <p:nvPr>
            <p:ph type="title"/>
          </p:nvPr>
        </p:nvSpPr>
        <p:spPr/>
        <p:txBody>
          <a:bodyPr/>
          <a:lstStyle/>
          <a:p>
            <a:endParaRPr lang="hr-HR"/>
          </a:p>
        </p:txBody>
      </p:sp>
      <p:sp>
        <p:nvSpPr>
          <p:cNvPr id="3" name="Rezervirano mjesto sadržaja 2">
            <a:extLst>
              <a:ext uri="{FF2B5EF4-FFF2-40B4-BE49-F238E27FC236}">
                <a16:creationId xmlns:a16="http://schemas.microsoft.com/office/drawing/2014/main" id="{61D360A0-5F4B-6DD1-73EA-9FB3B5D949C2}"/>
              </a:ext>
            </a:extLst>
          </p:cNvPr>
          <p:cNvSpPr>
            <a:spLocks noGrp="1"/>
          </p:cNvSpPr>
          <p:nvPr>
            <p:ph idx="1"/>
          </p:nvPr>
        </p:nvSpPr>
        <p:spPr/>
        <p:txBody>
          <a:bodyPr/>
          <a:lstStyle/>
          <a:p>
            <a:pPr marL="0" indent="0">
              <a:buNone/>
            </a:pPr>
            <a:r>
              <a:rPr lang="hr-HR" dirty="0">
                <a:hlinkClick r:id="rId2"/>
              </a:rPr>
              <a:t> https://www.youtube.com/watch?v=xvZHNwBHirQ</a:t>
            </a:r>
            <a:endParaRPr lang="hr-HR" dirty="0"/>
          </a:p>
          <a:p>
            <a:endParaRPr lang="hr-HR" dirty="0"/>
          </a:p>
        </p:txBody>
      </p:sp>
    </p:spTree>
    <p:extLst>
      <p:ext uri="{BB962C8B-B14F-4D97-AF65-F5344CB8AC3E}">
        <p14:creationId xmlns:p14="http://schemas.microsoft.com/office/powerpoint/2010/main" val="1432651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zervirano mjesto sadržaja 2">
            <a:extLst>
              <a:ext uri="{FF2B5EF4-FFF2-40B4-BE49-F238E27FC236}">
                <a16:creationId xmlns:a16="http://schemas.microsoft.com/office/drawing/2014/main" id="{A98443F3-3511-1F18-487B-9D65019279C1}"/>
              </a:ext>
            </a:extLst>
          </p:cNvPr>
          <p:cNvSpPr>
            <a:spLocks noGrp="1"/>
          </p:cNvSpPr>
          <p:nvPr>
            <p:ph idx="1"/>
          </p:nvPr>
        </p:nvSpPr>
        <p:spPr>
          <a:xfrm>
            <a:off x="836680" y="2405067"/>
            <a:ext cx="6002110" cy="3729034"/>
          </a:xfrm>
        </p:spPr>
        <p:txBody>
          <a:bodyPr>
            <a:normAutofit/>
          </a:bodyPr>
          <a:lstStyle/>
          <a:p>
            <a:pPr marL="0" indent="0">
              <a:buNone/>
            </a:pPr>
            <a:endParaRPr lang="hr-HR" sz="2000" dirty="0"/>
          </a:p>
          <a:p>
            <a:pPr marL="0" indent="0">
              <a:buNone/>
            </a:pPr>
            <a:r>
              <a:rPr lang="hr-HR" sz="2400" dirty="0"/>
              <a:t>Jesu li vaše prezentacije koje radite na nastavi autorsko djelo i jesu li podložna autorskom pravu? </a:t>
            </a:r>
          </a:p>
          <a:p>
            <a:endParaRPr lang="hr-HR" sz="2400" dirty="0"/>
          </a:p>
          <a:p>
            <a:pPr marL="0" indent="0">
              <a:buNone/>
            </a:pPr>
            <a:endParaRPr lang="hr-HR" sz="2000" dirty="0"/>
          </a:p>
          <a:p>
            <a:pPr marL="0" indent="0">
              <a:buNone/>
            </a:pPr>
            <a:endParaRPr lang="hr-HR" sz="2000" dirty="0"/>
          </a:p>
          <a:p>
            <a:pPr marL="0" indent="0">
              <a:buNone/>
            </a:pPr>
            <a:endParaRPr lang="hr-HR" sz="2000" dirty="0"/>
          </a:p>
          <a:p>
            <a:endParaRPr lang="hr-HR" sz="2000" dirty="0"/>
          </a:p>
        </p:txBody>
      </p:sp>
      <p:pic>
        <p:nvPicPr>
          <p:cNvPr id="9" name="Slika 8">
            <a:extLst>
              <a:ext uri="{FF2B5EF4-FFF2-40B4-BE49-F238E27FC236}">
                <a16:creationId xmlns:a16="http://schemas.microsoft.com/office/drawing/2014/main" id="{20FB6FD6-B2BC-3F0F-379B-84DE9E1FA9BC}"/>
              </a:ext>
            </a:extLst>
          </p:cNvPr>
          <p:cNvPicPr>
            <a:picLocks noChangeAspect="1"/>
          </p:cNvPicPr>
          <p:nvPr/>
        </p:nvPicPr>
        <p:blipFill>
          <a:blip r:embed="rId2"/>
          <a:srcRect r="1" b="8311"/>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289680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lika 4">
            <a:extLst>
              <a:ext uri="{FF2B5EF4-FFF2-40B4-BE49-F238E27FC236}">
                <a16:creationId xmlns:a16="http://schemas.microsoft.com/office/drawing/2014/main" id="{B3C81CC4-5AF7-438C-29DE-4A613F65A52D}"/>
              </a:ext>
            </a:extLst>
          </p:cNvPr>
          <p:cNvPicPr>
            <a:picLocks noChangeAspect="1"/>
          </p:cNvPicPr>
          <p:nvPr/>
        </p:nvPicPr>
        <p:blipFill>
          <a:blip r:embed="rId2"/>
          <a:srcRect t="24746" r="-1" b="37426"/>
          <a:stretch>
            <a:fillRect/>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Naslov 1">
            <a:extLst>
              <a:ext uri="{FF2B5EF4-FFF2-40B4-BE49-F238E27FC236}">
                <a16:creationId xmlns:a16="http://schemas.microsoft.com/office/drawing/2014/main" id="{2C441D5D-51E0-42DE-EAD4-01F9F30CE531}"/>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b="1" dirty="0">
                <a:solidFill>
                  <a:srgbClr val="FFFFFF"/>
                </a:solidFill>
                <a:latin typeface="+mn-lt"/>
              </a:rPr>
              <a:t>INTELEKTUALNO VLASNIŠTVO I AUTORSKA PRAVA</a:t>
            </a:r>
          </a:p>
        </p:txBody>
      </p:sp>
    </p:spTree>
    <p:extLst>
      <p:ext uri="{BB962C8B-B14F-4D97-AF65-F5344CB8AC3E}">
        <p14:creationId xmlns:p14="http://schemas.microsoft.com/office/powerpoint/2010/main" val="2858471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Naslov 1">
            <a:extLst>
              <a:ext uri="{FF2B5EF4-FFF2-40B4-BE49-F238E27FC236}">
                <a16:creationId xmlns:a16="http://schemas.microsoft.com/office/drawing/2014/main" id="{2C441D5D-51E0-42DE-EAD4-01F9F30CE531}"/>
              </a:ext>
            </a:extLst>
          </p:cNvPr>
          <p:cNvSpPr>
            <a:spLocks noGrp="1"/>
          </p:cNvSpPr>
          <p:nvPr>
            <p:ph type="title"/>
          </p:nvPr>
        </p:nvSpPr>
        <p:spPr>
          <a:xfrm>
            <a:off x="836679" y="723898"/>
            <a:ext cx="6002110" cy="1495425"/>
          </a:xfrm>
        </p:spPr>
        <p:txBody>
          <a:bodyPr>
            <a:normAutofit/>
          </a:bodyPr>
          <a:lstStyle/>
          <a:p>
            <a:r>
              <a:rPr lang="hr-HR" sz="3700" dirty="0">
                <a:latin typeface="+mn-lt"/>
              </a:rPr>
              <a:t>INTELEKTUALNO VLASNIŠTVO I AUTORSKA PRAVA</a:t>
            </a:r>
          </a:p>
        </p:txBody>
      </p:sp>
      <p:sp>
        <p:nvSpPr>
          <p:cNvPr id="3" name="Rezervirano mjesto sadržaja 2">
            <a:extLst>
              <a:ext uri="{FF2B5EF4-FFF2-40B4-BE49-F238E27FC236}">
                <a16:creationId xmlns:a16="http://schemas.microsoft.com/office/drawing/2014/main" id="{8369E423-22F3-4AF4-6E97-1A0E8B2EB461}"/>
              </a:ext>
            </a:extLst>
          </p:cNvPr>
          <p:cNvSpPr>
            <a:spLocks noGrp="1"/>
          </p:cNvSpPr>
          <p:nvPr>
            <p:ph idx="1"/>
          </p:nvPr>
        </p:nvSpPr>
        <p:spPr>
          <a:xfrm>
            <a:off x="836680" y="2405067"/>
            <a:ext cx="6002110" cy="3729034"/>
          </a:xfrm>
        </p:spPr>
        <p:txBody>
          <a:bodyPr>
            <a:normAutofit/>
          </a:bodyPr>
          <a:lstStyle/>
          <a:p>
            <a:pPr marL="0" indent="0">
              <a:buNone/>
            </a:pPr>
            <a:r>
              <a:rPr lang="hr-HR" sz="2000" b="1" dirty="0"/>
              <a:t>- </a:t>
            </a:r>
            <a:r>
              <a:rPr lang="hr-HR" b="1" dirty="0"/>
              <a:t>intelektualno vlasništvo </a:t>
            </a:r>
            <a:r>
              <a:rPr lang="hr-HR" dirty="0"/>
              <a:t>– nematerijalno dobro; plod ljudskog intelekta</a:t>
            </a:r>
          </a:p>
          <a:p>
            <a:pPr marL="0" indent="0">
              <a:buNone/>
            </a:pPr>
            <a:r>
              <a:rPr lang="hr-HR" dirty="0"/>
              <a:t>Podgrupe intelektualnog vlasništva: </a:t>
            </a:r>
          </a:p>
          <a:p>
            <a:pPr marL="457200" lvl="1" indent="0">
              <a:buNone/>
            </a:pPr>
            <a:r>
              <a:rPr lang="hr-HR" sz="2800" dirty="0"/>
              <a:t>     </a:t>
            </a:r>
            <a:r>
              <a:rPr lang="hr-HR" sz="2800" b="1" dirty="0"/>
              <a:t>Autorsko i srodna prava</a:t>
            </a:r>
          </a:p>
          <a:p>
            <a:pPr marL="457200" lvl="1" indent="0">
              <a:buNone/>
            </a:pPr>
            <a:r>
              <a:rPr lang="hr-HR" sz="2800" b="1" dirty="0"/>
              <a:t>     Prava industrijskog vlasništva</a:t>
            </a:r>
          </a:p>
          <a:p>
            <a:pPr marL="0" marR="0" lvl="0" indent="0" defTabSz="914400" rtl="0" eaLnBrk="1" fontAlgn="auto" latinLnBrk="0" hangingPunct="1">
              <a:spcBef>
                <a:spcPts val="1000"/>
              </a:spcBef>
              <a:spcAft>
                <a:spcPts val="0"/>
              </a:spcAft>
              <a:buClrTx/>
              <a:buSzTx/>
              <a:buNone/>
              <a:tabLst/>
              <a:defRPr/>
            </a:pPr>
            <a:r>
              <a:rPr kumimoji="0" lang="hr-HR" b="0" i="0" u="none" strike="noStrike" kern="1200" cap="none" spc="0" normalizeH="0" baseline="0" noProof="0" dirty="0">
                <a:ln>
                  <a:noFill/>
                </a:ln>
                <a:effectLst/>
                <a:uLnTx/>
                <a:uFillTx/>
                <a:ea typeface="+mn-ea"/>
                <a:cs typeface="+mn-cs"/>
              </a:rPr>
              <a:t>Cilj: zaštita kreativnih procesa i djela</a:t>
            </a:r>
          </a:p>
          <a:p>
            <a:pPr marL="457200" lvl="1" indent="0">
              <a:buNone/>
            </a:pPr>
            <a:endParaRPr lang="hr-HR" sz="2000" dirty="0"/>
          </a:p>
        </p:txBody>
      </p:sp>
      <p:pic>
        <p:nvPicPr>
          <p:cNvPr id="6" name="Slika 5">
            <a:extLst>
              <a:ext uri="{FF2B5EF4-FFF2-40B4-BE49-F238E27FC236}">
                <a16:creationId xmlns:a16="http://schemas.microsoft.com/office/drawing/2014/main" id="{3649496B-BD33-92E4-5433-F28D75E0972A}"/>
              </a:ext>
            </a:extLst>
          </p:cNvPr>
          <p:cNvPicPr>
            <a:picLocks noChangeAspect="1"/>
          </p:cNvPicPr>
          <p:nvPr/>
        </p:nvPicPr>
        <p:blipFill>
          <a:blip r:embed="rId2"/>
          <a:srcRect t="19298"/>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3573424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2EDB345-9CF7-6F00-5D80-252E41484852}"/>
              </a:ext>
            </a:extLst>
          </p:cNvPr>
          <p:cNvSpPr>
            <a:spLocks noGrp="1"/>
          </p:cNvSpPr>
          <p:nvPr>
            <p:ph type="title"/>
          </p:nvPr>
        </p:nvSpPr>
        <p:spPr/>
        <p:txBody>
          <a:bodyPr/>
          <a:lstStyle/>
          <a:p>
            <a:r>
              <a:rPr lang="hr-HR" dirty="0"/>
              <a:t>      </a:t>
            </a:r>
            <a:r>
              <a:rPr lang="hr-HR" b="1" dirty="0"/>
              <a:t>AUTORSKO PRAVO I AUTORSKO DJELO</a:t>
            </a:r>
          </a:p>
        </p:txBody>
      </p:sp>
      <p:sp>
        <p:nvSpPr>
          <p:cNvPr id="3" name="Rezervirano mjesto sadržaja 2">
            <a:extLst>
              <a:ext uri="{FF2B5EF4-FFF2-40B4-BE49-F238E27FC236}">
                <a16:creationId xmlns:a16="http://schemas.microsoft.com/office/drawing/2014/main" id="{BE00F9E8-2F5F-DC7C-8C01-28DF01396D03}"/>
              </a:ext>
            </a:extLst>
          </p:cNvPr>
          <p:cNvSpPr>
            <a:spLocks noGrp="1"/>
          </p:cNvSpPr>
          <p:nvPr>
            <p:ph idx="1"/>
          </p:nvPr>
        </p:nvSpPr>
        <p:spPr/>
        <p:txBody>
          <a:bodyPr/>
          <a:lstStyle/>
          <a:p>
            <a:pPr marL="0" indent="0">
              <a:buNone/>
            </a:pPr>
            <a:r>
              <a:rPr lang="hr-HR" b="1" dirty="0"/>
              <a:t>Autorsko pravo </a:t>
            </a:r>
            <a:r>
              <a:rPr lang="hr-HR" dirty="0"/>
              <a:t>je pravo jednog ili više autora u pogledu njegovog/njihovog autorskog djela</a:t>
            </a:r>
          </a:p>
          <a:p>
            <a:pPr marL="0" indent="0">
              <a:buNone/>
            </a:pPr>
            <a:r>
              <a:rPr lang="hr-HR" dirty="0"/>
              <a:t>- djela iz područja književnosti, znanosti i umjetnosti  - </a:t>
            </a:r>
            <a:r>
              <a:rPr lang="hr-HR" b="1" dirty="0"/>
              <a:t>isključivo pravo na korištenje imaju njihovi autori</a:t>
            </a:r>
          </a:p>
          <a:p>
            <a:pPr marL="0" indent="0">
              <a:buNone/>
            </a:pPr>
            <a:r>
              <a:rPr lang="hr-HR" dirty="0"/>
              <a:t>- drugima mogu odobriti ili zabraniti korištenje djela, osim u propisanim slučajevima(</a:t>
            </a:r>
            <a:r>
              <a:rPr lang="hr-HR" dirty="0">
                <a:hlinkClick r:id="rId2"/>
              </a:rPr>
              <a:t>https://www.dziv.hr/</a:t>
            </a:r>
            <a:r>
              <a:rPr lang="hr-HR" dirty="0"/>
              <a:t>)</a:t>
            </a:r>
          </a:p>
        </p:txBody>
      </p:sp>
    </p:spTree>
    <p:extLst>
      <p:ext uri="{BB962C8B-B14F-4D97-AF65-F5344CB8AC3E}">
        <p14:creationId xmlns:p14="http://schemas.microsoft.com/office/powerpoint/2010/main" val="1301416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66836D2-A10E-367B-8DF9-904610BEBF84}"/>
              </a:ext>
            </a:extLst>
          </p:cNvPr>
          <p:cNvSpPr>
            <a:spLocks noGrp="1"/>
          </p:cNvSpPr>
          <p:nvPr>
            <p:ph type="title"/>
          </p:nvPr>
        </p:nvSpPr>
        <p:spPr/>
        <p:txBody>
          <a:bodyPr/>
          <a:lstStyle/>
          <a:p>
            <a:r>
              <a:rPr lang="hr-HR" dirty="0"/>
              <a:t>Autorsko djelo</a:t>
            </a:r>
          </a:p>
        </p:txBody>
      </p:sp>
      <p:sp>
        <p:nvSpPr>
          <p:cNvPr id="3" name="Rezervirano mjesto sadržaja 2">
            <a:extLst>
              <a:ext uri="{FF2B5EF4-FFF2-40B4-BE49-F238E27FC236}">
                <a16:creationId xmlns:a16="http://schemas.microsoft.com/office/drawing/2014/main" id="{63CFE979-7608-61CD-DE7A-236BA678F853}"/>
              </a:ext>
            </a:extLst>
          </p:cNvPr>
          <p:cNvSpPr>
            <a:spLocks noGrp="1"/>
          </p:cNvSpPr>
          <p:nvPr>
            <p:ph idx="1"/>
          </p:nvPr>
        </p:nvSpPr>
        <p:spPr>
          <a:xfrm>
            <a:off x="838200" y="1403927"/>
            <a:ext cx="10515600" cy="4773036"/>
          </a:xfrm>
        </p:spPr>
        <p:txBody>
          <a:bodyPr>
            <a:normAutofit lnSpcReduction="10000"/>
          </a:bodyPr>
          <a:lstStyle/>
          <a:p>
            <a:pPr>
              <a:buFontTx/>
              <a:buChar char="-"/>
            </a:pPr>
            <a:r>
              <a:rPr lang="hr-HR" sz="2600" dirty="0"/>
              <a:t>autorsko djelo je originalno kreativno djelo kojim autor iskazuje svoj osobni duhovni doprinos i koje je izraženo u bilo kojem obliku (pisani, vizualni, zvučni, digitalni, izvedbeni, itd.) te je ostvareno u fiksiranom, </a:t>
            </a:r>
            <a:r>
              <a:rPr lang="hr-HR" sz="2600" dirty="0" err="1"/>
              <a:t>reproducibilnom</a:t>
            </a:r>
            <a:r>
              <a:rPr lang="hr-HR" sz="2600" dirty="0"/>
              <a:t> obliku</a:t>
            </a:r>
          </a:p>
          <a:p>
            <a:pPr>
              <a:buFontTx/>
              <a:buChar char="-"/>
            </a:pPr>
            <a:r>
              <a:rPr lang="hr-HR" sz="2600" dirty="0"/>
              <a:t> zaštićeno je bez obzira na njegovu izvornu </a:t>
            </a:r>
            <a:r>
              <a:rPr lang="hr-HR" sz="2600" dirty="0" err="1"/>
              <a:t>namijenu</a:t>
            </a:r>
            <a:r>
              <a:rPr lang="hr-HR" sz="2600" dirty="0"/>
              <a:t> i bez potrebe za formalnom registracijom</a:t>
            </a:r>
          </a:p>
          <a:p>
            <a:pPr>
              <a:buFontTx/>
              <a:buChar char="-"/>
            </a:pPr>
            <a:r>
              <a:rPr lang="hr-HR" sz="2600" dirty="0"/>
              <a:t> pravo na autorstvo pripada autoru i obično uključuje moralna prava (npr. pravo na priznanje autorstva) i imovinska prava (dopuštanje kopiranja, distribucije, prerade)</a:t>
            </a:r>
          </a:p>
          <a:p>
            <a:pPr marL="0" indent="0">
              <a:buNone/>
            </a:pPr>
            <a:r>
              <a:rPr lang="hr-HR" sz="2600" dirty="0"/>
              <a:t>- autorsko djelo je predmet zaštite autorskog prava</a:t>
            </a:r>
          </a:p>
          <a:p>
            <a:pPr marL="0" indent="0">
              <a:buNone/>
            </a:pPr>
            <a:r>
              <a:rPr lang="hr-HR" sz="2600" dirty="0"/>
              <a:t>- autorsko pravo nastaje samim stvaranjem djela      ne podliježe administrativnim ili registracijskim postupcima, ne postoji potreba obavezne pohrane primjerka djela</a:t>
            </a:r>
          </a:p>
          <a:p>
            <a:endParaRPr lang="hr-HR" dirty="0"/>
          </a:p>
        </p:txBody>
      </p:sp>
    </p:spTree>
    <p:extLst>
      <p:ext uri="{BB962C8B-B14F-4D97-AF65-F5344CB8AC3E}">
        <p14:creationId xmlns:p14="http://schemas.microsoft.com/office/powerpoint/2010/main" val="769390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3C2B5A4E-1E1E-66A9-870E-91423BFAFA4A}"/>
              </a:ext>
            </a:extLst>
          </p:cNvPr>
          <p:cNvSpPr>
            <a:spLocks noGrp="1"/>
          </p:cNvSpPr>
          <p:nvPr>
            <p:ph type="title"/>
          </p:nvPr>
        </p:nvSpPr>
        <p:spPr>
          <a:xfrm>
            <a:off x="914400" y="854652"/>
            <a:ext cx="10515600" cy="1325563"/>
          </a:xfrm>
        </p:spPr>
        <p:txBody>
          <a:bodyPr>
            <a:normAutofit fontScale="90000"/>
          </a:bodyPr>
          <a:lstStyle/>
          <a:p>
            <a:r>
              <a:rPr lang="hr-HR" b="1" dirty="0"/>
              <a:t>Primjeri autorskih djela (različita područja)</a:t>
            </a:r>
            <a:br>
              <a:rPr lang="hr-HR" b="1" dirty="0"/>
            </a:br>
            <a:br>
              <a:rPr lang="hr-HR" b="1" dirty="0"/>
            </a:br>
            <a:endParaRPr lang="hr-HR" b="1" dirty="0"/>
          </a:p>
        </p:txBody>
      </p:sp>
      <p:sp>
        <p:nvSpPr>
          <p:cNvPr id="3" name="Rezervirano mjesto sadržaja 2">
            <a:extLst>
              <a:ext uri="{FF2B5EF4-FFF2-40B4-BE49-F238E27FC236}">
                <a16:creationId xmlns:a16="http://schemas.microsoft.com/office/drawing/2014/main" id="{BF7ABFDC-0DE6-8D2F-D6FF-6B52D93E5AD0}"/>
              </a:ext>
            </a:extLst>
          </p:cNvPr>
          <p:cNvSpPr>
            <a:spLocks noGrp="1"/>
          </p:cNvSpPr>
          <p:nvPr>
            <p:ph sz="half" idx="1"/>
          </p:nvPr>
        </p:nvSpPr>
        <p:spPr>
          <a:xfrm>
            <a:off x="838200" y="1311564"/>
            <a:ext cx="5181600" cy="5283200"/>
          </a:xfrm>
        </p:spPr>
        <p:txBody>
          <a:bodyPr>
            <a:normAutofit fontScale="85000" lnSpcReduction="20000"/>
          </a:bodyPr>
          <a:lstStyle/>
          <a:p>
            <a:pPr marL="0" indent="0">
              <a:buNone/>
            </a:pPr>
            <a:r>
              <a:rPr lang="hr-HR" b="1" dirty="0"/>
              <a:t>Pisano:</a:t>
            </a:r>
          </a:p>
          <a:p>
            <a:pPr marL="0" indent="0">
              <a:buNone/>
            </a:pPr>
            <a:r>
              <a:rPr lang="hr-HR" dirty="0"/>
              <a:t>Roman ili novela (npr. roman koji ima jedinstven stil, likove i zaplet)Predgovor ili članak s primjerima stila i argumentacije</a:t>
            </a:r>
          </a:p>
          <a:p>
            <a:pPr marL="0" indent="0">
              <a:buNone/>
            </a:pPr>
            <a:r>
              <a:rPr lang="hr-HR" b="1" dirty="0"/>
              <a:t>Vizualno umjetničko djelo:</a:t>
            </a:r>
          </a:p>
          <a:p>
            <a:pPr marL="0" indent="0">
              <a:buNone/>
            </a:pPr>
            <a:r>
              <a:rPr lang="hr-HR" dirty="0"/>
              <a:t>Slikarsko platno s originalnim motivima i kompozicijom</a:t>
            </a:r>
          </a:p>
          <a:p>
            <a:pPr marL="0" indent="0">
              <a:buNone/>
            </a:pPr>
            <a:r>
              <a:rPr lang="hr-HR" dirty="0"/>
              <a:t>Grafičko projektiranje (logotipi, ilustracije, dizajn uzorka)</a:t>
            </a:r>
          </a:p>
          <a:p>
            <a:pPr marL="0" indent="0">
              <a:buNone/>
            </a:pPr>
            <a:r>
              <a:rPr lang="hr-HR" b="1" dirty="0"/>
              <a:t>Fotografija:</a:t>
            </a:r>
            <a:br>
              <a:rPr lang="hr-HR" dirty="0"/>
            </a:br>
            <a:r>
              <a:rPr lang="hr-HR" dirty="0"/>
              <a:t>Fotografije s originalnim kompozicijom, obradom i trenutkom snimanja</a:t>
            </a:r>
          </a:p>
          <a:p>
            <a:pPr marL="0" indent="0">
              <a:buNone/>
            </a:pPr>
            <a:r>
              <a:rPr lang="hr-HR" b="1" dirty="0"/>
              <a:t>Glazba i zvuk:</a:t>
            </a:r>
            <a:br>
              <a:rPr lang="hr-HR" dirty="0"/>
            </a:br>
            <a:r>
              <a:rPr lang="hr-HR" dirty="0"/>
              <a:t>Glazbeni zapis ili skladba s jedinstvenim melodijskim linijama, harmonijama i rasporedom</a:t>
            </a:r>
          </a:p>
          <a:p>
            <a:endParaRPr lang="hr-HR" dirty="0"/>
          </a:p>
        </p:txBody>
      </p:sp>
      <p:sp>
        <p:nvSpPr>
          <p:cNvPr id="5" name="Rezervirano mjesto sadržaja 4">
            <a:extLst>
              <a:ext uri="{FF2B5EF4-FFF2-40B4-BE49-F238E27FC236}">
                <a16:creationId xmlns:a16="http://schemas.microsoft.com/office/drawing/2014/main" id="{D85834F3-0E7C-8ABB-16B1-1B6D47DACD41}"/>
              </a:ext>
            </a:extLst>
          </p:cNvPr>
          <p:cNvSpPr>
            <a:spLocks noGrp="1"/>
          </p:cNvSpPr>
          <p:nvPr>
            <p:ph sz="half" idx="2"/>
          </p:nvPr>
        </p:nvSpPr>
        <p:spPr>
          <a:xfrm>
            <a:off x="6172200" y="1311564"/>
            <a:ext cx="5181600" cy="5283200"/>
          </a:xfrm>
        </p:spPr>
        <p:txBody>
          <a:bodyPr>
            <a:normAutofit fontScale="85000" lnSpcReduction="20000"/>
          </a:bodyPr>
          <a:lstStyle/>
          <a:p>
            <a:pPr marL="0" indent="0">
              <a:buNone/>
            </a:pPr>
            <a:r>
              <a:rPr lang="hr-HR" b="1" dirty="0"/>
              <a:t>Video i film:</a:t>
            </a:r>
            <a:br>
              <a:rPr lang="hr-HR" dirty="0"/>
            </a:br>
            <a:r>
              <a:rPr lang="hr-HR" dirty="0"/>
              <a:t>Kratki film, animacija ili glazbeni video s originalnim scenarijem, režijom i montažom</a:t>
            </a:r>
          </a:p>
          <a:p>
            <a:pPr marL="0" indent="0">
              <a:buNone/>
            </a:pPr>
            <a:r>
              <a:rPr lang="hr-HR" b="1" dirty="0"/>
              <a:t>Programiranje i softver:</a:t>
            </a:r>
            <a:br>
              <a:rPr lang="hr-HR" dirty="0"/>
            </a:br>
            <a:r>
              <a:rPr lang="hr-HR" dirty="0"/>
              <a:t>Izvorni kôd koji predstavlja autorov jedinstven pristup rješavanju problema</a:t>
            </a:r>
          </a:p>
          <a:p>
            <a:pPr marL="0" indent="0">
              <a:buNone/>
            </a:pPr>
            <a:r>
              <a:rPr lang="hr-HR" b="1" dirty="0"/>
              <a:t>Dizajn:</a:t>
            </a:r>
            <a:br>
              <a:rPr lang="hr-HR" dirty="0"/>
            </a:br>
            <a:r>
              <a:rPr lang="hr-HR" dirty="0"/>
              <a:t>Modni dizajn, arhitektonski </a:t>
            </a:r>
            <a:r>
              <a:rPr lang="hr-HR" dirty="0" err="1"/>
              <a:t>render</a:t>
            </a:r>
            <a:r>
              <a:rPr lang="hr-HR" dirty="0"/>
              <a:t> ili industrijski dizajn s originalnim konceptom i rješenjem</a:t>
            </a:r>
          </a:p>
          <a:p>
            <a:pPr marL="0" indent="0">
              <a:buNone/>
            </a:pPr>
            <a:r>
              <a:rPr lang="hr-HR" b="1" dirty="0"/>
              <a:t>Literarne reference i sadržaj:</a:t>
            </a:r>
            <a:br>
              <a:rPr lang="hr-HR" dirty="0"/>
            </a:br>
            <a:r>
              <a:rPr lang="hr-HR" dirty="0"/>
              <a:t>Eseji, pjesme, scenariji, tekstovi, koji su autorski zaštićeni</a:t>
            </a:r>
          </a:p>
          <a:p>
            <a:pPr marL="0" indent="0">
              <a:buNone/>
            </a:pPr>
            <a:r>
              <a:rPr lang="hr-HR" b="1" dirty="0"/>
              <a:t>Multimedija i interaktivni radovi:</a:t>
            </a:r>
            <a:br>
              <a:rPr lang="hr-HR" dirty="0"/>
            </a:br>
            <a:r>
              <a:rPr lang="hr-HR" dirty="0"/>
              <a:t>Instalacije koje kombiniraju vizualne, zvučne i interaktivne elemente</a:t>
            </a:r>
          </a:p>
          <a:p>
            <a:endParaRPr lang="hr-HR" dirty="0"/>
          </a:p>
        </p:txBody>
      </p:sp>
    </p:spTree>
    <p:extLst>
      <p:ext uri="{BB962C8B-B14F-4D97-AF65-F5344CB8AC3E}">
        <p14:creationId xmlns:p14="http://schemas.microsoft.com/office/powerpoint/2010/main" val="1940323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116E212-69B9-8AA6-850F-847F35DAAC1E}"/>
              </a:ext>
            </a:extLst>
          </p:cNvPr>
          <p:cNvSpPr>
            <a:spLocks noGrp="1"/>
          </p:cNvSpPr>
          <p:nvPr>
            <p:ph type="title"/>
          </p:nvPr>
        </p:nvSpPr>
        <p:spPr/>
        <p:txBody>
          <a:bodyPr/>
          <a:lstStyle/>
          <a:p>
            <a:r>
              <a:rPr lang="hr-HR" dirty="0"/>
              <a:t>Autorsko pravo</a:t>
            </a:r>
          </a:p>
        </p:txBody>
      </p:sp>
      <p:sp>
        <p:nvSpPr>
          <p:cNvPr id="6" name="Rezervirano mjesto sadržaja 5">
            <a:extLst>
              <a:ext uri="{FF2B5EF4-FFF2-40B4-BE49-F238E27FC236}">
                <a16:creationId xmlns:a16="http://schemas.microsoft.com/office/drawing/2014/main" id="{13A5F2BF-663F-EA61-0DCF-4FAB1E1C353D}"/>
              </a:ext>
            </a:extLst>
          </p:cNvPr>
          <p:cNvSpPr>
            <a:spLocks noGrp="1"/>
          </p:cNvSpPr>
          <p:nvPr>
            <p:ph idx="1"/>
          </p:nvPr>
        </p:nvSpPr>
        <p:spPr/>
        <p:txBody>
          <a:bodyPr/>
          <a:lstStyle/>
          <a:p>
            <a:pPr marL="0" indent="0">
              <a:buNone/>
            </a:pPr>
            <a:r>
              <a:rPr lang="hr-HR" dirty="0"/>
              <a:t>Autorsko pravo je </a:t>
            </a:r>
            <a:r>
              <a:rPr lang="hr-HR" b="1" dirty="0"/>
              <a:t>skup pravnih odredbi koje štite osobna i imovinska prava autora nad njegovim originalnim djelima</a:t>
            </a:r>
            <a:r>
              <a:rPr lang="hr-HR" dirty="0"/>
              <a:t>, te </a:t>
            </a:r>
            <a:r>
              <a:rPr lang="hr-HR" b="1" dirty="0"/>
              <a:t>reguliraju način korištenja, reproduciranja i distribucije tih djela</a:t>
            </a:r>
          </a:p>
          <a:p>
            <a:pPr marL="0" indent="0">
              <a:buNone/>
            </a:pPr>
            <a:r>
              <a:rPr lang="hr-HR" dirty="0"/>
              <a:t>Autorsko pravo štiti osobni duhovni doprinos autora izražen u fiksiranom obliku (npr. pisani tekst, slika, glazba, softver, film), te daje autoru ekskluzivna prava nad korištenjem i distribucijom njegovog djela, uz mogućnost prijenosa na druge osobe kroz ugovore ili licenciranje.</a:t>
            </a:r>
          </a:p>
          <a:p>
            <a:pPr marL="0" indent="0">
              <a:buNone/>
            </a:pPr>
            <a:br>
              <a:rPr lang="hr-HR" dirty="0"/>
            </a:br>
            <a:endParaRPr lang="hr-HR" dirty="0"/>
          </a:p>
          <a:p>
            <a:endParaRPr lang="hr-HR" dirty="0"/>
          </a:p>
          <a:p>
            <a:endParaRPr lang="hr-HR" dirty="0"/>
          </a:p>
        </p:txBody>
      </p:sp>
    </p:spTree>
    <p:extLst>
      <p:ext uri="{BB962C8B-B14F-4D97-AF65-F5344CB8AC3E}">
        <p14:creationId xmlns:p14="http://schemas.microsoft.com/office/powerpoint/2010/main" val="3008180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BA94931-38C5-F6BB-E3D5-BBD024C88718}"/>
              </a:ext>
            </a:extLst>
          </p:cNvPr>
          <p:cNvSpPr>
            <a:spLocks noGrp="1"/>
          </p:cNvSpPr>
          <p:nvPr>
            <p:ph type="title"/>
          </p:nvPr>
        </p:nvSpPr>
        <p:spPr/>
        <p:txBody>
          <a:bodyPr/>
          <a:lstStyle/>
          <a:p>
            <a:r>
              <a:rPr lang="hr-HR" dirty="0"/>
              <a:t>Glavne komponente autorskih prava</a:t>
            </a:r>
          </a:p>
        </p:txBody>
      </p:sp>
      <p:sp>
        <p:nvSpPr>
          <p:cNvPr id="3" name="Rezervirano mjesto sadržaja 2">
            <a:extLst>
              <a:ext uri="{FF2B5EF4-FFF2-40B4-BE49-F238E27FC236}">
                <a16:creationId xmlns:a16="http://schemas.microsoft.com/office/drawing/2014/main" id="{6F7AB255-0C31-2AD4-D377-50EE6F5C49EE}"/>
              </a:ext>
            </a:extLst>
          </p:cNvPr>
          <p:cNvSpPr>
            <a:spLocks noGrp="1"/>
          </p:cNvSpPr>
          <p:nvPr>
            <p:ph idx="1"/>
          </p:nvPr>
        </p:nvSpPr>
        <p:spPr/>
        <p:txBody>
          <a:bodyPr>
            <a:normAutofit lnSpcReduction="10000"/>
          </a:bodyPr>
          <a:lstStyle/>
          <a:p>
            <a:pPr marL="0" indent="0">
              <a:buNone/>
            </a:pPr>
            <a:r>
              <a:rPr lang="hr-HR" b="1" dirty="0"/>
              <a:t>Moralna prava</a:t>
            </a:r>
            <a:r>
              <a:rPr lang="hr-HR" dirty="0"/>
              <a:t>:</a:t>
            </a:r>
            <a:br>
              <a:rPr lang="hr-HR" dirty="0"/>
            </a:br>
            <a:r>
              <a:rPr lang="hr-HR" dirty="0"/>
              <a:t>Pravo na priznanje autorstva (ime autora)</a:t>
            </a:r>
          </a:p>
          <a:p>
            <a:pPr marL="0" indent="0">
              <a:buNone/>
            </a:pPr>
            <a:r>
              <a:rPr lang="hr-HR" dirty="0"/>
              <a:t>Pravo na zaštitu (</a:t>
            </a:r>
            <a:r>
              <a:rPr lang="hr-HR" dirty="0" err="1"/>
              <a:t>against</a:t>
            </a:r>
            <a:r>
              <a:rPr lang="hr-HR" dirty="0"/>
              <a:t> </a:t>
            </a:r>
            <a:r>
              <a:rPr lang="hr-HR" dirty="0" err="1"/>
              <a:t>mutilation</a:t>
            </a:r>
            <a:r>
              <a:rPr lang="hr-HR" dirty="0"/>
              <a:t>)protiv promjene djela koja bi naštetila autorovoj časti ili integritetu (gdje to zakon dopušta)</a:t>
            </a:r>
          </a:p>
          <a:p>
            <a:pPr marL="0" indent="0">
              <a:buNone/>
            </a:pPr>
            <a:r>
              <a:rPr lang="hr-HR" b="1" dirty="0"/>
              <a:t>Imovinska prava</a:t>
            </a:r>
            <a:r>
              <a:rPr lang="hr-HR" dirty="0"/>
              <a:t>:</a:t>
            </a:r>
            <a:br>
              <a:rPr lang="hr-HR" dirty="0"/>
            </a:br>
            <a:r>
              <a:rPr lang="hr-HR" dirty="0"/>
              <a:t>Pravo na reproduciranje (kopiranje djela)</a:t>
            </a:r>
          </a:p>
          <a:p>
            <a:pPr marL="0" indent="0">
              <a:buNone/>
            </a:pPr>
            <a:r>
              <a:rPr lang="hr-HR" dirty="0"/>
              <a:t>Pravo na distribuiranje (prodaja, posudba, širenje)</a:t>
            </a:r>
          </a:p>
          <a:p>
            <a:pPr marL="0" indent="0">
              <a:buNone/>
            </a:pPr>
            <a:r>
              <a:rPr lang="hr-HR" dirty="0"/>
              <a:t>Pravo na javnu izvedbu i komunikaciju djela (npr. predavanje, emisija)</a:t>
            </a:r>
          </a:p>
          <a:p>
            <a:pPr marL="0" indent="0">
              <a:buNone/>
            </a:pPr>
            <a:r>
              <a:rPr lang="hr-HR" dirty="0"/>
              <a:t>Pravo na prilagodbu i preradu (</a:t>
            </a:r>
            <a:r>
              <a:rPr lang="hr-HR" dirty="0" err="1"/>
              <a:t>remix</a:t>
            </a:r>
            <a:r>
              <a:rPr lang="hr-HR" dirty="0"/>
              <a:t>, adaptacije) uz dozvolu ili licencu</a:t>
            </a:r>
          </a:p>
          <a:p>
            <a:pPr marL="0" indent="0">
              <a:buNone/>
            </a:pPr>
            <a:r>
              <a:rPr lang="hr-HR" dirty="0"/>
              <a:t>Pravo na distribuciju kopija (neovisno o mediju)</a:t>
            </a:r>
          </a:p>
          <a:p>
            <a:endParaRPr lang="hr-HR" dirty="0"/>
          </a:p>
        </p:txBody>
      </p:sp>
    </p:spTree>
    <p:extLst>
      <p:ext uri="{BB962C8B-B14F-4D97-AF65-F5344CB8AC3E}">
        <p14:creationId xmlns:p14="http://schemas.microsoft.com/office/powerpoint/2010/main" val="1691878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zervirano mjesto sadržaja 2">
            <a:extLst>
              <a:ext uri="{FF2B5EF4-FFF2-40B4-BE49-F238E27FC236}">
                <a16:creationId xmlns:a16="http://schemas.microsoft.com/office/drawing/2014/main" id="{3DB265B8-462E-58F0-4049-DB10EB5667EE}"/>
              </a:ext>
            </a:extLst>
          </p:cNvPr>
          <p:cNvSpPr>
            <a:spLocks noGrp="1"/>
          </p:cNvSpPr>
          <p:nvPr>
            <p:ph idx="1"/>
          </p:nvPr>
        </p:nvSpPr>
        <p:spPr>
          <a:xfrm>
            <a:off x="838200" y="452582"/>
            <a:ext cx="10515600" cy="5724381"/>
          </a:xfrm>
        </p:spPr>
        <p:txBody>
          <a:bodyPr>
            <a:normAutofit lnSpcReduction="10000"/>
          </a:bodyPr>
          <a:lstStyle/>
          <a:p>
            <a:pPr marL="0" indent="0">
              <a:buNone/>
            </a:pPr>
            <a:r>
              <a:rPr lang="hr-HR" b="1" dirty="0"/>
              <a:t>Trajanje zaštite</a:t>
            </a:r>
            <a:br>
              <a:rPr lang="hr-HR" dirty="0"/>
            </a:br>
            <a:r>
              <a:rPr lang="hr-HR" dirty="0"/>
              <a:t>U mnogim zemljama traje </a:t>
            </a:r>
            <a:r>
              <a:rPr lang="hr-HR" b="1" dirty="0"/>
              <a:t>autorovo životno razdoblje plus 70 godina </a:t>
            </a:r>
            <a:r>
              <a:rPr lang="hr-HR" dirty="0"/>
              <a:t>(ili odgovarajući rok prema lokalnom pravu). Nakon isteka, djelo prelazi u javno dobro</a:t>
            </a:r>
          </a:p>
          <a:p>
            <a:pPr marL="0" indent="0">
              <a:buNone/>
            </a:pPr>
            <a:r>
              <a:rPr lang="hr-HR" b="1" dirty="0"/>
              <a:t>Djela koja štiti?</a:t>
            </a:r>
          </a:p>
          <a:p>
            <a:pPr marL="0" indent="0">
              <a:buNone/>
            </a:pPr>
            <a:r>
              <a:rPr lang="hr-HR" dirty="0"/>
              <a:t>Literatura, znanstveni radovi, vizualne umjetnine, fotografije, glazba, film, software/kôd, arhitektura, dizajn, izvedbe i snimke izvedbi, zvučni zapisi, </a:t>
            </a:r>
            <a:r>
              <a:rPr lang="hr-HR" dirty="0" err="1"/>
              <a:t>itd</a:t>
            </a:r>
            <a:endParaRPr lang="hr-HR" dirty="0"/>
          </a:p>
          <a:p>
            <a:pPr marL="0" indent="0">
              <a:buNone/>
            </a:pPr>
            <a:r>
              <a:rPr lang="hr-HR" b="1" dirty="0"/>
              <a:t>Izuzeci i izuzeća</a:t>
            </a:r>
            <a:br>
              <a:rPr lang="hr-HR" dirty="0"/>
            </a:br>
            <a:r>
              <a:rPr lang="hr-HR" dirty="0"/>
              <a:t>Fair use / fair </a:t>
            </a:r>
            <a:r>
              <a:rPr lang="hr-HR" dirty="0" err="1"/>
              <a:t>dealing</a:t>
            </a:r>
            <a:r>
              <a:rPr lang="hr-HR" dirty="0"/>
              <a:t> (u različitim pravnim sustavima) – ograničeno korištenje djela bez dozvole za svrhe poput kritike, obrazovanja ili istraživanja</a:t>
            </a:r>
          </a:p>
          <a:p>
            <a:pPr marL="0" indent="0">
              <a:buNone/>
            </a:pPr>
            <a:r>
              <a:rPr lang="hr-HR" dirty="0"/>
              <a:t>Personalizirana ili nekomercijalna upotreba uz uvjet da se ne ošteti autorova korist</a:t>
            </a:r>
          </a:p>
          <a:p>
            <a:endParaRPr lang="hr-HR" dirty="0"/>
          </a:p>
        </p:txBody>
      </p:sp>
    </p:spTree>
    <p:extLst>
      <p:ext uri="{BB962C8B-B14F-4D97-AF65-F5344CB8AC3E}">
        <p14:creationId xmlns:p14="http://schemas.microsoft.com/office/powerpoint/2010/main" val="2085859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Slika 5">
            <a:extLst>
              <a:ext uri="{FF2B5EF4-FFF2-40B4-BE49-F238E27FC236}">
                <a16:creationId xmlns:a16="http://schemas.microsoft.com/office/drawing/2014/main" id="{CC4E7EDD-0A5C-174D-21EF-7028A5DA5AB2}"/>
              </a:ext>
            </a:extLst>
          </p:cNvPr>
          <p:cNvPicPr>
            <a:picLocks noChangeAspect="1"/>
          </p:cNvPicPr>
          <p:nvPr/>
        </p:nvPicPr>
        <p:blipFill>
          <a:blip r:embed="rId2"/>
          <a:srcRect t="2227" r="-1" b="27093"/>
          <a:stretch>
            <a:fillRect/>
          </a:stretch>
        </p:blipFill>
        <p:spPr>
          <a:xfrm>
            <a:off x="1" y="10"/>
            <a:ext cx="4196496" cy="6857990"/>
          </a:xfrm>
          <a:prstGeom prst="rect">
            <a:avLst/>
          </a:prstGeom>
          <a:effectLst/>
        </p:spPr>
      </p:pic>
      <p:sp>
        <p:nvSpPr>
          <p:cNvPr id="3" name="Rezervirano mjesto sadržaja 2">
            <a:extLst>
              <a:ext uri="{FF2B5EF4-FFF2-40B4-BE49-F238E27FC236}">
                <a16:creationId xmlns:a16="http://schemas.microsoft.com/office/drawing/2014/main" id="{AE50E7A8-AD52-7B9B-4532-09E26E492074}"/>
              </a:ext>
            </a:extLst>
          </p:cNvPr>
          <p:cNvSpPr>
            <a:spLocks noGrp="1"/>
          </p:cNvSpPr>
          <p:nvPr>
            <p:ph idx="1"/>
          </p:nvPr>
        </p:nvSpPr>
        <p:spPr>
          <a:xfrm>
            <a:off x="4553734" y="314960"/>
            <a:ext cx="6798539" cy="6207760"/>
          </a:xfrm>
        </p:spPr>
        <p:txBody>
          <a:bodyPr>
            <a:normAutofit/>
          </a:bodyPr>
          <a:lstStyle/>
          <a:p>
            <a:pPr marL="0" indent="0">
              <a:buNone/>
            </a:pPr>
            <a:r>
              <a:rPr lang="hr-HR" b="1" dirty="0"/>
              <a:t>Licenciranje i ugovori</a:t>
            </a:r>
          </a:p>
          <a:p>
            <a:pPr marL="0" indent="0">
              <a:buNone/>
            </a:pPr>
            <a:r>
              <a:rPr lang="hr-HR" dirty="0"/>
              <a:t>Autor može </a:t>
            </a:r>
            <a:r>
              <a:rPr lang="hr-HR" dirty="0" err="1"/>
              <a:t>dodjeliti</a:t>
            </a:r>
            <a:r>
              <a:rPr lang="hr-HR" dirty="0"/>
              <a:t> prava drugima putem licenci (npr. Creative </a:t>
            </a:r>
            <a:r>
              <a:rPr lang="hr-HR" dirty="0" err="1"/>
              <a:t>Commons</a:t>
            </a:r>
            <a:r>
              <a:rPr lang="hr-HR" dirty="0"/>
              <a:t>, komercijalne licence) ili trgovine (ugovori o prijenosu prava).</a:t>
            </a:r>
          </a:p>
          <a:p>
            <a:pPr marL="0" indent="0">
              <a:buNone/>
            </a:pPr>
            <a:r>
              <a:rPr lang="hr-HR" b="1" dirty="0"/>
              <a:t>Zaštita</a:t>
            </a:r>
          </a:p>
          <a:p>
            <a:pPr marL="0" indent="0">
              <a:buNone/>
            </a:pPr>
            <a:r>
              <a:rPr lang="hr-HR" dirty="0"/>
              <a:t>Zaštita se ostvaruje automatski pri stvaranju djela, bez potrebe za formalnom registracijom u mnogim zemljama; registracija može olakšati provedbu prava u sporovima.</a:t>
            </a:r>
          </a:p>
          <a:p>
            <a:endParaRPr lang="hr-HR" sz="2000" dirty="0"/>
          </a:p>
        </p:txBody>
      </p:sp>
    </p:spTree>
    <p:extLst>
      <p:ext uri="{BB962C8B-B14F-4D97-AF65-F5344CB8AC3E}">
        <p14:creationId xmlns:p14="http://schemas.microsoft.com/office/powerpoint/2010/main" val="4033963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B39E4C8-F77D-9B2A-B079-C600E1A4FB81}"/>
              </a:ext>
            </a:extLst>
          </p:cNvPr>
          <p:cNvSpPr>
            <a:spLocks noGrp="1"/>
          </p:cNvSpPr>
          <p:nvPr>
            <p:ph type="title"/>
          </p:nvPr>
        </p:nvSpPr>
        <p:spPr/>
        <p:txBody>
          <a:bodyPr/>
          <a:lstStyle/>
          <a:p>
            <a:r>
              <a:rPr lang="hr-HR" dirty="0"/>
              <a:t>AUTORSKO PRAVO I AUTORSKO DJELO</a:t>
            </a:r>
          </a:p>
        </p:txBody>
      </p:sp>
      <p:sp>
        <p:nvSpPr>
          <p:cNvPr id="3" name="Rezervirano mjesto sadržaja 2">
            <a:extLst>
              <a:ext uri="{FF2B5EF4-FFF2-40B4-BE49-F238E27FC236}">
                <a16:creationId xmlns:a16="http://schemas.microsoft.com/office/drawing/2014/main" id="{33887F18-A175-ACEE-E1B7-4C1BB058AD8C}"/>
              </a:ext>
            </a:extLst>
          </p:cNvPr>
          <p:cNvSpPr>
            <a:spLocks noGrp="1"/>
          </p:cNvSpPr>
          <p:nvPr>
            <p:ph idx="1"/>
          </p:nvPr>
        </p:nvSpPr>
        <p:spPr>
          <a:xfrm>
            <a:off x="838200" y="2092271"/>
            <a:ext cx="10515600" cy="4084691"/>
          </a:xfrm>
        </p:spPr>
        <p:txBody>
          <a:bodyPr/>
          <a:lstStyle/>
          <a:p>
            <a:r>
              <a:rPr lang="hr-HR" dirty="0"/>
              <a:t>„Autorsko djelo je originalno, duhovno (intelektualno) ostvarenje iz književnog, umjetničkog i znanstvenog područja koje ima individualan karakter i koje je na neki način izraženo.” (</a:t>
            </a:r>
            <a:r>
              <a:rPr lang="hr-HR" dirty="0">
                <a:hlinkClick r:id="rId2"/>
              </a:rPr>
              <a:t>https://www.dziv.hr/</a:t>
            </a:r>
            <a:r>
              <a:rPr lang="hr-HR" dirty="0"/>
              <a:t>)</a:t>
            </a:r>
          </a:p>
          <a:p>
            <a:pPr marL="0" indent="0">
              <a:buNone/>
            </a:pPr>
            <a:endParaRPr lang="hr-HR" dirty="0"/>
          </a:p>
          <a:p>
            <a:r>
              <a:rPr lang="hr-HR" dirty="0"/>
              <a:t>Što sadrži autorsko pravo?</a:t>
            </a:r>
          </a:p>
          <a:p>
            <a:pPr lvl="1"/>
            <a:r>
              <a:rPr lang="hr-HR" dirty="0"/>
              <a:t>Imovinska prava autora</a:t>
            </a:r>
          </a:p>
          <a:p>
            <a:pPr lvl="1"/>
            <a:r>
              <a:rPr lang="hr-HR" dirty="0"/>
              <a:t>Moralna prava autora</a:t>
            </a:r>
          </a:p>
          <a:p>
            <a:pPr lvl="1"/>
            <a:r>
              <a:rPr lang="hr-HR" dirty="0"/>
              <a:t>Druga prava autora</a:t>
            </a:r>
          </a:p>
          <a:p>
            <a:pPr marL="0" indent="0">
              <a:buNone/>
            </a:pPr>
            <a:endParaRPr lang="hr-HR" dirty="0"/>
          </a:p>
        </p:txBody>
      </p:sp>
      <p:pic>
        <p:nvPicPr>
          <p:cNvPr id="7" name="Slika 6">
            <a:extLst>
              <a:ext uri="{FF2B5EF4-FFF2-40B4-BE49-F238E27FC236}">
                <a16:creationId xmlns:a16="http://schemas.microsoft.com/office/drawing/2014/main" id="{69E972D9-C4AB-D8A5-EB33-9DBCB8AB5592}"/>
              </a:ext>
            </a:extLst>
          </p:cNvPr>
          <p:cNvPicPr>
            <a:picLocks noChangeAspect="1"/>
          </p:cNvPicPr>
          <p:nvPr/>
        </p:nvPicPr>
        <p:blipFill>
          <a:blip r:embed="rId3"/>
          <a:stretch>
            <a:fillRect/>
          </a:stretch>
        </p:blipFill>
        <p:spPr>
          <a:xfrm>
            <a:off x="8013915" y="3688597"/>
            <a:ext cx="2697924" cy="2255891"/>
          </a:xfrm>
          <a:prstGeom prst="rect">
            <a:avLst/>
          </a:prstGeom>
        </p:spPr>
      </p:pic>
    </p:spTree>
    <p:extLst>
      <p:ext uri="{BB962C8B-B14F-4D97-AF65-F5344CB8AC3E}">
        <p14:creationId xmlns:p14="http://schemas.microsoft.com/office/powerpoint/2010/main" val="4130427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B39E4C8-F77D-9B2A-B079-C600E1A4FB81}"/>
              </a:ext>
            </a:extLst>
          </p:cNvPr>
          <p:cNvSpPr>
            <a:spLocks noGrp="1"/>
          </p:cNvSpPr>
          <p:nvPr>
            <p:ph type="title"/>
          </p:nvPr>
        </p:nvSpPr>
        <p:spPr/>
        <p:txBody>
          <a:bodyPr/>
          <a:lstStyle/>
          <a:p>
            <a:r>
              <a:rPr lang="hr-HR" dirty="0"/>
              <a:t>AUTORSKA DJELA</a:t>
            </a:r>
          </a:p>
        </p:txBody>
      </p:sp>
      <p:sp>
        <p:nvSpPr>
          <p:cNvPr id="3" name="Rezervirano mjesto sadržaja 2">
            <a:extLst>
              <a:ext uri="{FF2B5EF4-FFF2-40B4-BE49-F238E27FC236}">
                <a16:creationId xmlns:a16="http://schemas.microsoft.com/office/drawing/2014/main" id="{33887F18-A175-ACEE-E1B7-4C1BB058AD8C}"/>
              </a:ext>
            </a:extLst>
          </p:cNvPr>
          <p:cNvSpPr>
            <a:spLocks noGrp="1"/>
          </p:cNvSpPr>
          <p:nvPr>
            <p:ph idx="1"/>
          </p:nvPr>
        </p:nvSpPr>
        <p:spPr>
          <a:xfrm>
            <a:off x="838200" y="1472339"/>
            <a:ext cx="10515600" cy="4704624"/>
          </a:xfrm>
        </p:spPr>
        <p:txBody>
          <a:bodyPr>
            <a:normAutofit fontScale="92500" lnSpcReduction="10000"/>
          </a:bodyPr>
          <a:lstStyle/>
          <a:p>
            <a:pPr marL="0" indent="0">
              <a:buNone/>
            </a:pPr>
            <a:r>
              <a:rPr lang="hr-HR" dirty="0"/>
              <a:t>Autorska djela su (prema </a:t>
            </a:r>
            <a:r>
              <a:rPr lang="hr-HR" dirty="0">
                <a:hlinkClick r:id="rId2">
                  <a:extLst>
                    <a:ext uri="{A12FA001-AC4F-418D-AE19-62706E023703}">
                      <ahyp:hlinkClr xmlns:ahyp="http://schemas.microsoft.com/office/drawing/2018/hyperlinkcolor" val="tx"/>
                    </a:ext>
                  </a:extLst>
                </a:hlinkClick>
              </a:rPr>
              <a:t>Zakonu o autorskom pravu i srodnim pravima</a:t>
            </a:r>
            <a:r>
              <a:rPr lang="hr-HR" dirty="0"/>
              <a:t>): </a:t>
            </a:r>
          </a:p>
          <a:p>
            <a:pPr marL="457200" lvl="1" indent="0">
              <a:buNone/>
            </a:pPr>
            <a:r>
              <a:rPr lang="hr-HR" sz="2600" dirty="0"/>
              <a:t>jezična djela, kao što su pisana djela, govorna djela te računalni programi</a:t>
            </a:r>
          </a:p>
          <a:p>
            <a:pPr marL="457200" lvl="1" indent="0">
              <a:buNone/>
            </a:pPr>
            <a:r>
              <a:rPr lang="hr-HR" sz="2600" dirty="0"/>
              <a:t>glazbena djela, s riječima ili bez riječi</a:t>
            </a:r>
          </a:p>
          <a:p>
            <a:pPr marL="457200" lvl="1" indent="0">
              <a:buNone/>
            </a:pPr>
            <a:r>
              <a:rPr lang="hr-HR" sz="2600" dirty="0"/>
              <a:t>dramska i dramsko-glazbena djela</a:t>
            </a:r>
          </a:p>
          <a:p>
            <a:pPr marL="457200" lvl="1" indent="0">
              <a:buNone/>
            </a:pPr>
            <a:r>
              <a:rPr lang="hr-HR" sz="2600" dirty="0"/>
              <a:t>koreografska i pantomimska djela</a:t>
            </a:r>
          </a:p>
          <a:p>
            <a:pPr marL="457200" lvl="1" indent="0">
              <a:buNone/>
            </a:pPr>
            <a:r>
              <a:rPr lang="hr-HR" sz="2600" dirty="0"/>
              <a:t>djela vizualnih umjetnosti; s područja slikarstva, kiparstva i grafike,</a:t>
            </a:r>
          </a:p>
          <a:p>
            <a:pPr marL="457200" lvl="1" indent="0">
              <a:buNone/>
            </a:pPr>
            <a:r>
              <a:rPr lang="hr-HR" sz="2600" dirty="0"/>
              <a:t>djela arhitekture, npr. skice, nacrti, idejni i glavni projekt, izvedbeni projekt, građevine…</a:t>
            </a:r>
          </a:p>
          <a:p>
            <a:pPr marL="457200" lvl="1" indent="0">
              <a:buNone/>
            </a:pPr>
            <a:r>
              <a:rPr lang="sv-SE" sz="2600" b="1" dirty="0"/>
              <a:t>djela primijenjenih umjetnos</a:t>
            </a:r>
            <a:r>
              <a:rPr lang="hr-HR" sz="2600" b="1" dirty="0"/>
              <a:t>ti</a:t>
            </a:r>
            <a:r>
              <a:rPr lang="sv-SE" sz="2600" b="1" dirty="0"/>
              <a:t>; i industrijskog dizajna</a:t>
            </a:r>
          </a:p>
          <a:p>
            <a:pPr marL="457200" lvl="1" indent="0">
              <a:buNone/>
            </a:pPr>
            <a:r>
              <a:rPr lang="hr-HR" sz="2600" dirty="0"/>
              <a:t>fotografska djela i djela proizvedena postupkom sličnom fotografskom</a:t>
            </a:r>
          </a:p>
          <a:p>
            <a:pPr marL="457200" lvl="1" indent="0">
              <a:buNone/>
            </a:pPr>
            <a:r>
              <a:rPr lang="hr-HR" sz="2600" dirty="0"/>
              <a:t>audiovizualna djela; novinarska djela; kartografska djela;</a:t>
            </a:r>
          </a:p>
          <a:p>
            <a:pPr marL="457200" lvl="1" indent="0">
              <a:buNone/>
            </a:pPr>
            <a:r>
              <a:rPr lang="hr-HR" sz="2600" dirty="0"/>
              <a:t>videoigre i druga multimedijalna djela; i druge vrste originalnih intelektualnih tvorevina</a:t>
            </a:r>
          </a:p>
        </p:txBody>
      </p:sp>
    </p:spTree>
    <p:extLst>
      <p:ext uri="{BB962C8B-B14F-4D97-AF65-F5344CB8AC3E}">
        <p14:creationId xmlns:p14="http://schemas.microsoft.com/office/powerpoint/2010/main" val="1005811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E998F3B-5DFF-0270-D322-C279E0CA4446}"/>
              </a:ext>
            </a:extLst>
          </p:cNvPr>
          <p:cNvSpPr>
            <a:spLocks noGrp="1"/>
          </p:cNvSpPr>
          <p:nvPr>
            <p:ph type="title"/>
          </p:nvPr>
        </p:nvSpPr>
        <p:spPr/>
        <p:txBody>
          <a:bodyPr/>
          <a:lstStyle/>
          <a:p>
            <a:r>
              <a:rPr lang="hr-HR" dirty="0"/>
              <a:t>ZAŠTITA AUTORSKIH PRAVA</a:t>
            </a:r>
          </a:p>
        </p:txBody>
      </p:sp>
      <p:sp>
        <p:nvSpPr>
          <p:cNvPr id="3" name="Rezervirano mjesto sadržaja 2">
            <a:extLst>
              <a:ext uri="{FF2B5EF4-FFF2-40B4-BE49-F238E27FC236}">
                <a16:creationId xmlns:a16="http://schemas.microsoft.com/office/drawing/2014/main" id="{78C460B5-03E8-AA72-C060-2328C3F1B7D6}"/>
              </a:ext>
            </a:extLst>
          </p:cNvPr>
          <p:cNvSpPr>
            <a:spLocks noGrp="1"/>
          </p:cNvSpPr>
          <p:nvPr>
            <p:ph idx="1"/>
          </p:nvPr>
        </p:nvSpPr>
        <p:spPr/>
        <p:txBody>
          <a:bodyPr/>
          <a:lstStyle/>
          <a:p>
            <a:pPr marL="0" indent="0">
              <a:buNone/>
            </a:pPr>
            <a:r>
              <a:rPr lang="hr-HR" dirty="0"/>
              <a:t>Adekvatni sustav zaštite autorskih prava i kao takva je glavno sredstvo kojim autori mogu osigurati svoju dobit i zaštititi svoj ugled</a:t>
            </a:r>
          </a:p>
          <a:p>
            <a:pPr marL="0" indent="0">
              <a:buNone/>
            </a:pPr>
            <a:r>
              <a:rPr lang="hr-HR" dirty="0"/>
              <a:t>Osigurana su zakonskim, pravnim okvirima</a:t>
            </a:r>
          </a:p>
          <a:p>
            <a:pPr marL="0" indent="0">
              <a:buNone/>
            </a:pPr>
            <a:r>
              <a:rPr lang="hr-HR" dirty="0"/>
              <a:t>Početak zakonske zaštite intelektualnog vlasništva u RH - druga polovica 19 st</a:t>
            </a:r>
          </a:p>
          <a:p>
            <a:pPr marL="0" indent="0">
              <a:buNone/>
            </a:pPr>
            <a:r>
              <a:rPr lang="hr-HR" dirty="0"/>
              <a:t>1991. g. - Državni zavod za intelektualno vlasništvo (</a:t>
            </a:r>
            <a:r>
              <a:rPr lang="hr-HR" dirty="0">
                <a:hlinkClick r:id="rId2"/>
              </a:rPr>
              <a:t>https://www.dziv.hr/</a:t>
            </a:r>
            <a:r>
              <a:rPr lang="hr-HR" dirty="0"/>
              <a:t>)</a:t>
            </a:r>
          </a:p>
          <a:p>
            <a:pPr marL="0" indent="0">
              <a:buNone/>
            </a:pPr>
            <a:r>
              <a:rPr lang="hr-HR" dirty="0"/>
              <a:t>Zakon o autorskom pravu i srodnim pravima (NN 167/2003, NN 111/2021)</a:t>
            </a:r>
          </a:p>
          <a:p>
            <a:endParaRPr lang="hr-HR" dirty="0"/>
          </a:p>
        </p:txBody>
      </p:sp>
    </p:spTree>
    <p:extLst>
      <p:ext uri="{BB962C8B-B14F-4D97-AF65-F5344CB8AC3E}">
        <p14:creationId xmlns:p14="http://schemas.microsoft.com/office/powerpoint/2010/main" val="697447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zervirano mjesto sadržaja 8">
            <a:extLst>
              <a:ext uri="{FF2B5EF4-FFF2-40B4-BE49-F238E27FC236}">
                <a16:creationId xmlns:a16="http://schemas.microsoft.com/office/drawing/2014/main" id="{4AFF8166-3244-B559-03F2-A906342E5217}"/>
              </a:ext>
            </a:extLst>
          </p:cNvPr>
          <p:cNvPicPr>
            <a:picLocks noGrp="1" noChangeAspect="1"/>
          </p:cNvPicPr>
          <p:nvPr>
            <p:ph idx="1"/>
          </p:nvPr>
        </p:nvPicPr>
        <p:blipFill>
          <a:blip r:embed="rId2"/>
          <a:stretch>
            <a:fillRect/>
          </a:stretch>
        </p:blipFill>
        <p:spPr>
          <a:xfrm>
            <a:off x="71582" y="0"/>
            <a:ext cx="12019588" cy="6761018"/>
          </a:xfrm>
          <a:prstGeom prst="rect">
            <a:avLst/>
          </a:prstGeom>
        </p:spPr>
      </p:pic>
      <p:sp>
        <p:nvSpPr>
          <p:cNvPr id="2" name="Naslov 1">
            <a:extLst>
              <a:ext uri="{FF2B5EF4-FFF2-40B4-BE49-F238E27FC236}">
                <a16:creationId xmlns:a16="http://schemas.microsoft.com/office/drawing/2014/main" id="{6DE8F97A-EB53-7FFD-0652-1A71845D3B63}"/>
              </a:ext>
            </a:extLst>
          </p:cNvPr>
          <p:cNvSpPr>
            <a:spLocks noGrp="1"/>
          </p:cNvSpPr>
          <p:nvPr>
            <p:ph type="title"/>
          </p:nvPr>
        </p:nvSpPr>
        <p:spPr>
          <a:xfrm>
            <a:off x="1392381" y="0"/>
            <a:ext cx="10515600" cy="1325563"/>
          </a:xfrm>
        </p:spPr>
        <p:txBody>
          <a:bodyPr>
            <a:normAutofit/>
          </a:bodyPr>
          <a:lstStyle/>
          <a:p>
            <a:r>
              <a:rPr lang="hr-HR" sz="5400" b="1" dirty="0">
                <a:solidFill>
                  <a:schemeClr val="bg1"/>
                </a:solidFill>
                <a:latin typeface="+mn-lt"/>
              </a:rPr>
              <a:t>TRAJANJE AUTORSKIH PRAVA</a:t>
            </a:r>
          </a:p>
        </p:txBody>
      </p:sp>
    </p:spTree>
    <p:extLst>
      <p:ext uri="{BB962C8B-B14F-4D97-AF65-F5344CB8AC3E}">
        <p14:creationId xmlns:p14="http://schemas.microsoft.com/office/powerpoint/2010/main" val="1172709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10F5CC2-2151-A145-3D47-BDDA645EB11B}"/>
              </a:ext>
            </a:extLst>
          </p:cNvPr>
          <p:cNvSpPr>
            <a:spLocks noGrp="1"/>
          </p:cNvSpPr>
          <p:nvPr>
            <p:ph type="title"/>
          </p:nvPr>
        </p:nvSpPr>
        <p:spPr/>
        <p:txBody>
          <a:bodyPr/>
          <a:lstStyle/>
          <a:p>
            <a:r>
              <a:rPr kumimoji="0" lang="hr-HR" sz="4400" b="0" i="0" u="none" strike="noStrike" kern="1200" cap="none" spc="0" normalizeH="0" baseline="0" noProof="0" dirty="0">
                <a:ln>
                  <a:noFill/>
                </a:ln>
                <a:solidFill>
                  <a:prstClr val="black"/>
                </a:solidFill>
                <a:effectLst/>
                <a:uLnTx/>
                <a:uFillTx/>
                <a:latin typeface="Calibri Light" panose="020F0302020204030204"/>
                <a:ea typeface="+mj-ea"/>
                <a:cs typeface="+mj-cs"/>
              </a:rPr>
              <a:t>TRAJANJE AUTORSKIH PRAVA</a:t>
            </a:r>
            <a:endParaRPr lang="hr-HR" dirty="0"/>
          </a:p>
        </p:txBody>
      </p:sp>
      <p:sp>
        <p:nvSpPr>
          <p:cNvPr id="3" name="Rezervirano mjesto sadržaja 2">
            <a:extLst>
              <a:ext uri="{FF2B5EF4-FFF2-40B4-BE49-F238E27FC236}">
                <a16:creationId xmlns:a16="http://schemas.microsoft.com/office/drawing/2014/main" id="{315D6C03-92B1-3EED-30E4-AECC3DE1ACDE}"/>
              </a:ext>
            </a:extLst>
          </p:cNvPr>
          <p:cNvSpPr>
            <a:spLocks noGrp="1"/>
          </p:cNvSpPr>
          <p:nvPr>
            <p:ph idx="1"/>
          </p:nvPr>
        </p:nvSpPr>
        <p:spPr/>
        <p:txBody>
          <a:bodyPr/>
          <a:lstStyle/>
          <a:p>
            <a:pPr marL="0" indent="0">
              <a:buNone/>
            </a:pPr>
            <a:r>
              <a:rPr lang="hr-HR" dirty="0"/>
              <a:t>Autorsko pravo </a:t>
            </a:r>
            <a:r>
              <a:rPr lang="hr-HR" b="1" dirty="0"/>
              <a:t>traje za života autora i 70 godina nakon njegove smrti </a:t>
            </a:r>
            <a:r>
              <a:rPr lang="hr-HR" dirty="0"/>
              <a:t>(bez obzira kada je objavljeno)</a:t>
            </a:r>
          </a:p>
          <a:p>
            <a:pPr marL="0" indent="0">
              <a:buNone/>
            </a:pPr>
            <a:r>
              <a:rPr lang="hr-HR" dirty="0"/>
              <a:t>Nakon tog vremena autorsko djelo postaje javno dobro i smije se slobodno koristiti (obaveza priznanja autorstva, poštivanje autorskog djela,….)</a:t>
            </a:r>
          </a:p>
          <a:p>
            <a:endParaRPr lang="hr-HR" dirty="0"/>
          </a:p>
          <a:p>
            <a:r>
              <a:rPr lang="hr-HR" dirty="0">
                <a:hlinkClick r:id="rId2"/>
              </a:rPr>
              <a:t>Projekt Gutenberg</a:t>
            </a:r>
            <a:r>
              <a:rPr lang="hr-HR" dirty="0"/>
              <a:t> – knjižnica koja sadrži više od 70000 e-knjiga, javno dostupnih i besplatnih</a:t>
            </a:r>
          </a:p>
        </p:txBody>
      </p:sp>
    </p:spTree>
    <p:extLst>
      <p:ext uri="{BB962C8B-B14F-4D97-AF65-F5344CB8AC3E}">
        <p14:creationId xmlns:p14="http://schemas.microsoft.com/office/powerpoint/2010/main" val="388328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D27C006-E29A-E917-AD1C-0FBDB24CBBC5}"/>
              </a:ext>
            </a:extLst>
          </p:cNvPr>
          <p:cNvSpPr>
            <a:spLocks noGrp="1"/>
          </p:cNvSpPr>
          <p:nvPr>
            <p:ph type="title"/>
          </p:nvPr>
        </p:nvSpPr>
        <p:spPr/>
        <p:txBody>
          <a:bodyPr/>
          <a:lstStyle/>
          <a:p>
            <a:r>
              <a:rPr lang="hr-HR" dirty="0"/>
              <a:t>SRODNA PRAVA I PRAVA INDUSTRIJSKOG VLASNIŠTVA</a:t>
            </a:r>
          </a:p>
        </p:txBody>
      </p:sp>
      <p:sp>
        <p:nvSpPr>
          <p:cNvPr id="3" name="Rezervirano mjesto sadržaja 2">
            <a:extLst>
              <a:ext uri="{FF2B5EF4-FFF2-40B4-BE49-F238E27FC236}">
                <a16:creationId xmlns:a16="http://schemas.microsoft.com/office/drawing/2014/main" id="{B306FBBF-53BF-2A32-5967-DB62D876FD53}"/>
              </a:ext>
            </a:extLst>
          </p:cNvPr>
          <p:cNvSpPr>
            <a:spLocks noGrp="1"/>
          </p:cNvSpPr>
          <p:nvPr>
            <p:ph idx="1"/>
          </p:nvPr>
        </p:nvSpPr>
        <p:spPr/>
        <p:txBody>
          <a:bodyPr/>
          <a:lstStyle/>
          <a:p>
            <a:r>
              <a:rPr lang="hr-HR" dirty="0"/>
              <a:t>Imaju za cilj zaštiti osobe koje ulažu trud te materijalna i druga sredstva i radnje koje su u određenoj mjeri povezane s autorskim stvaralaštvom</a:t>
            </a:r>
          </a:p>
          <a:p>
            <a:endParaRPr lang="hr-HR" dirty="0"/>
          </a:p>
          <a:p>
            <a:r>
              <a:rPr lang="hr-HR" dirty="0"/>
              <a:t>Srodna prava (umjetničke izvedbe,  emitiranje programskih signala, …)</a:t>
            </a:r>
          </a:p>
          <a:p>
            <a:r>
              <a:rPr lang="hr-HR" dirty="0"/>
              <a:t>Prava industrijskog vlasništva (patenti, robni znakovi, industrijski dizajn, oznake izvornosti i zemljopisnog porijekla, poslovna tajna, …)</a:t>
            </a:r>
          </a:p>
        </p:txBody>
      </p:sp>
    </p:spTree>
    <p:extLst>
      <p:ext uri="{BB962C8B-B14F-4D97-AF65-F5344CB8AC3E}">
        <p14:creationId xmlns:p14="http://schemas.microsoft.com/office/powerpoint/2010/main" val="1272686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7" name="Rezervirano mjesto sadržaja 6">
            <a:extLst>
              <a:ext uri="{FF2B5EF4-FFF2-40B4-BE49-F238E27FC236}">
                <a16:creationId xmlns:a16="http://schemas.microsoft.com/office/drawing/2014/main" id="{2BF867DB-CB47-D27B-3A8C-30324B972143}"/>
              </a:ext>
            </a:extLst>
          </p:cNvPr>
          <p:cNvPicPr>
            <a:picLocks noChangeAspect="1"/>
          </p:cNvPicPr>
          <p:nvPr/>
        </p:nvPicPr>
        <p:blipFill>
          <a:blip r:embed="rId2">
            <a:alphaModFix amt="60000"/>
          </a:blip>
          <a:srcRect/>
          <a:stretch>
            <a:fillRect/>
          </a:stretch>
        </p:blipFill>
        <p:spPr>
          <a:xfrm>
            <a:off x="-1" y="10"/>
            <a:ext cx="12192001" cy="6857990"/>
          </a:xfrm>
          <a:prstGeom prst="rect">
            <a:avLst/>
          </a:prstGeom>
        </p:spPr>
      </p:pic>
      <p:sp>
        <p:nvSpPr>
          <p:cNvPr id="2" name="Naslov 1">
            <a:extLst>
              <a:ext uri="{FF2B5EF4-FFF2-40B4-BE49-F238E27FC236}">
                <a16:creationId xmlns:a16="http://schemas.microsoft.com/office/drawing/2014/main" id="{A97E124D-19DD-7FA3-805F-502D3EE6D0D4}"/>
              </a:ext>
            </a:extLst>
          </p:cNvPr>
          <p:cNvSpPr>
            <a:spLocks noGrp="1"/>
          </p:cNvSpPr>
          <p:nvPr>
            <p:ph type="title"/>
          </p:nvPr>
        </p:nvSpPr>
        <p:spPr>
          <a:xfrm>
            <a:off x="1198181" y="728906"/>
            <a:ext cx="9792471" cy="2057037"/>
          </a:xfrm>
        </p:spPr>
        <p:txBody>
          <a:bodyPr>
            <a:normAutofit/>
          </a:bodyPr>
          <a:lstStyle/>
          <a:p>
            <a:r>
              <a:rPr lang="hr-HR" sz="4800" b="1" dirty="0">
                <a:solidFill>
                  <a:srgbClr val="FFFFFF"/>
                </a:solidFill>
              </a:rPr>
              <a:t>DJELA BEZ AUTORSKO PRAVNE ZAŠTITE</a:t>
            </a:r>
          </a:p>
        </p:txBody>
      </p:sp>
    </p:spTree>
    <p:extLst>
      <p:ext uri="{BB962C8B-B14F-4D97-AF65-F5344CB8AC3E}">
        <p14:creationId xmlns:p14="http://schemas.microsoft.com/office/powerpoint/2010/main" val="1500169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Naslov 1">
            <a:extLst>
              <a:ext uri="{FF2B5EF4-FFF2-40B4-BE49-F238E27FC236}">
                <a16:creationId xmlns:a16="http://schemas.microsoft.com/office/drawing/2014/main" id="{A97E124D-19DD-7FA3-805F-502D3EE6D0D4}"/>
              </a:ext>
            </a:extLst>
          </p:cNvPr>
          <p:cNvSpPr>
            <a:spLocks noGrp="1"/>
          </p:cNvSpPr>
          <p:nvPr>
            <p:ph type="title"/>
          </p:nvPr>
        </p:nvSpPr>
        <p:spPr>
          <a:xfrm>
            <a:off x="4460240" y="548465"/>
            <a:ext cx="7325359" cy="1199056"/>
          </a:xfrm>
        </p:spPr>
        <p:txBody>
          <a:bodyPr anchor="b">
            <a:normAutofit/>
          </a:bodyPr>
          <a:lstStyle/>
          <a:p>
            <a:r>
              <a:rPr lang="hr-HR" sz="3200" dirty="0">
                <a:latin typeface="+mn-lt"/>
              </a:rPr>
              <a:t>DJELA BEZ AUTORSKO PRAVNE ZAŠTITE</a:t>
            </a:r>
          </a:p>
        </p:txBody>
      </p:sp>
      <p:pic>
        <p:nvPicPr>
          <p:cNvPr id="6" name="Slika 5">
            <a:extLst>
              <a:ext uri="{FF2B5EF4-FFF2-40B4-BE49-F238E27FC236}">
                <a16:creationId xmlns:a16="http://schemas.microsoft.com/office/drawing/2014/main" id="{8D886BC2-FB6A-29DE-FC31-A6E3EC2A7027}"/>
              </a:ext>
            </a:extLst>
          </p:cNvPr>
          <p:cNvPicPr>
            <a:picLocks noChangeAspect="1"/>
          </p:cNvPicPr>
          <p:nvPr/>
        </p:nvPicPr>
        <p:blipFill>
          <a:blip r:embed="rId2"/>
          <a:srcRect l="10151" r="2119"/>
          <a:stretch>
            <a:fillRect/>
          </a:stretch>
        </p:blipFill>
        <p:spPr>
          <a:xfrm>
            <a:off x="1" y="10"/>
            <a:ext cx="4196496" cy="6857990"/>
          </a:xfrm>
          <a:prstGeom prst="rect">
            <a:avLst/>
          </a:prstGeom>
          <a:effectLst/>
        </p:spPr>
      </p:pic>
      <p:sp>
        <p:nvSpPr>
          <p:cNvPr id="5" name="Rezervirano mjesto sadržaja 4">
            <a:extLst>
              <a:ext uri="{FF2B5EF4-FFF2-40B4-BE49-F238E27FC236}">
                <a16:creationId xmlns:a16="http://schemas.microsoft.com/office/drawing/2014/main" id="{E343252F-8D90-4F80-6578-D566B613B0F8}"/>
              </a:ext>
            </a:extLst>
          </p:cNvPr>
          <p:cNvSpPr>
            <a:spLocks noGrp="1"/>
          </p:cNvSpPr>
          <p:nvPr>
            <p:ph idx="1"/>
          </p:nvPr>
        </p:nvSpPr>
        <p:spPr>
          <a:xfrm>
            <a:off x="4553734" y="2409830"/>
            <a:ext cx="6798539" cy="3705217"/>
          </a:xfrm>
        </p:spPr>
        <p:txBody>
          <a:bodyPr>
            <a:normAutofit/>
          </a:bodyPr>
          <a:lstStyle/>
          <a:p>
            <a:pPr marL="0" indent="0">
              <a:buNone/>
            </a:pPr>
            <a:r>
              <a:rPr lang="hr-HR" dirty="0"/>
              <a:t>Znanstvena otkrića</a:t>
            </a:r>
          </a:p>
          <a:p>
            <a:pPr marL="0" indent="0">
              <a:buNone/>
            </a:pPr>
            <a:r>
              <a:rPr lang="hr-HR" dirty="0"/>
              <a:t>Matematički koncepti</a:t>
            </a:r>
          </a:p>
          <a:p>
            <a:pPr marL="0" indent="0">
              <a:buNone/>
            </a:pPr>
            <a:r>
              <a:rPr lang="hr-HR" dirty="0"/>
              <a:t>Poslovni modeli</a:t>
            </a:r>
          </a:p>
          <a:p>
            <a:pPr marL="0" indent="0">
              <a:buNone/>
            </a:pPr>
            <a:r>
              <a:rPr lang="hr-HR" dirty="0"/>
              <a:t>Pravila igre</a:t>
            </a:r>
          </a:p>
          <a:p>
            <a:pPr marL="0" indent="0">
              <a:buNone/>
            </a:pPr>
            <a:r>
              <a:rPr lang="hr-HR" dirty="0"/>
              <a:t>Zakoni, propisi</a:t>
            </a:r>
          </a:p>
          <a:p>
            <a:pPr marL="0" indent="0">
              <a:buNone/>
            </a:pPr>
            <a:r>
              <a:rPr lang="hr-HR" dirty="0"/>
              <a:t>Dnevne novosti i vijesti</a:t>
            </a:r>
          </a:p>
        </p:txBody>
      </p:sp>
    </p:spTree>
    <p:extLst>
      <p:ext uri="{BB962C8B-B14F-4D97-AF65-F5344CB8AC3E}">
        <p14:creationId xmlns:p14="http://schemas.microsoft.com/office/powerpoint/2010/main" val="20629018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1BE4A1C-1FE2-0B87-7A38-48238CDD890B}"/>
              </a:ext>
            </a:extLst>
          </p:cNvPr>
          <p:cNvSpPr>
            <a:spLocks noGrp="1"/>
          </p:cNvSpPr>
          <p:nvPr>
            <p:ph type="title"/>
          </p:nvPr>
        </p:nvSpPr>
        <p:spPr/>
        <p:txBody>
          <a:bodyPr/>
          <a:lstStyle/>
          <a:p>
            <a:r>
              <a:rPr lang="hr-HR" dirty="0"/>
              <a:t>ČESTA PITANJA O AUTORSKOM PRAVU</a:t>
            </a:r>
          </a:p>
        </p:txBody>
      </p:sp>
      <p:sp>
        <p:nvSpPr>
          <p:cNvPr id="3" name="Rezervirano mjesto sadržaja 2">
            <a:extLst>
              <a:ext uri="{FF2B5EF4-FFF2-40B4-BE49-F238E27FC236}">
                <a16:creationId xmlns:a16="http://schemas.microsoft.com/office/drawing/2014/main" id="{B7418937-F093-AA5A-EB37-F0AF02F313B5}"/>
              </a:ext>
            </a:extLst>
          </p:cNvPr>
          <p:cNvSpPr>
            <a:spLocks noGrp="1"/>
          </p:cNvSpPr>
          <p:nvPr>
            <p:ph idx="1"/>
          </p:nvPr>
        </p:nvSpPr>
        <p:spPr/>
        <p:txBody>
          <a:bodyPr>
            <a:normAutofit lnSpcReduction="10000"/>
          </a:bodyPr>
          <a:lstStyle/>
          <a:p>
            <a:pPr marL="0" indent="0">
              <a:buNone/>
            </a:pPr>
            <a:r>
              <a:rPr lang="hr-HR" dirty="0"/>
              <a:t>Jesu li prerade autorskih djela zaštićene kao autorska djela?</a:t>
            </a:r>
          </a:p>
          <a:p>
            <a:pPr marL="0" indent="0">
              <a:buNone/>
            </a:pPr>
            <a:r>
              <a:rPr lang="hr-HR" dirty="0"/>
              <a:t>Jesu li recenzija i lektura autorska djela?</a:t>
            </a:r>
          </a:p>
          <a:p>
            <a:pPr marL="0" indent="0">
              <a:buNone/>
            </a:pPr>
            <a:r>
              <a:rPr lang="hr-HR" dirty="0"/>
              <a:t>Jesu li stručna predavanja i računalne prezentacije autorsko djelo i jesu li stručna predavanja u redovnoj nastavi autorsko djelo?</a:t>
            </a:r>
          </a:p>
          <a:p>
            <a:pPr marL="0" indent="0">
              <a:buNone/>
            </a:pPr>
            <a:r>
              <a:rPr lang="hr-HR" dirty="0"/>
              <a:t>Imaju li nastavnici autorsko pravo na djelima koja su stvorili u radnom odnosu?</a:t>
            </a:r>
          </a:p>
          <a:p>
            <a:pPr marL="0" indent="0">
              <a:buNone/>
            </a:pPr>
            <a:r>
              <a:rPr lang="hr-HR" dirty="0"/>
              <a:t>Smije li se u vlastitim autorskim djelima koristiti i objaviti javno dostupne fotografije i tekstove drugih autora?</a:t>
            </a:r>
          </a:p>
          <a:p>
            <a:pPr marL="0" indent="0">
              <a:buNone/>
            </a:pPr>
            <a:r>
              <a:rPr lang="hr-HR" dirty="0"/>
              <a:t>Smije li se bez odobrenja nositelja prava i bez plaćanja naknade autorsko djelo koristiti radi davanja primjera na nastavi?</a:t>
            </a:r>
          </a:p>
          <a:p>
            <a:endParaRPr lang="hr-HR" dirty="0"/>
          </a:p>
          <a:p>
            <a:endParaRPr lang="hr-HR" dirty="0"/>
          </a:p>
        </p:txBody>
      </p:sp>
    </p:spTree>
    <p:extLst>
      <p:ext uri="{BB962C8B-B14F-4D97-AF65-F5344CB8AC3E}">
        <p14:creationId xmlns:p14="http://schemas.microsoft.com/office/powerpoint/2010/main" val="3966208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C88C3AA-970E-3961-7BCF-53073B80BF0B}"/>
              </a:ext>
            </a:extLst>
          </p:cNvPr>
          <p:cNvSpPr>
            <a:spLocks noGrp="1"/>
          </p:cNvSpPr>
          <p:nvPr>
            <p:ph type="title"/>
          </p:nvPr>
        </p:nvSpPr>
        <p:spPr>
          <a:xfrm>
            <a:off x="681182" y="18255"/>
            <a:ext cx="10515600" cy="1325563"/>
          </a:xfrm>
        </p:spPr>
        <p:txBody>
          <a:bodyPr/>
          <a:lstStyle/>
          <a:p>
            <a:endParaRPr lang="hr-HR" dirty="0"/>
          </a:p>
        </p:txBody>
      </p:sp>
      <p:sp>
        <p:nvSpPr>
          <p:cNvPr id="3" name="Rezervirano mjesto sadržaja 2">
            <a:extLst>
              <a:ext uri="{FF2B5EF4-FFF2-40B4-BE49-F238E27FC236}">
                <a16:creationId xmlns:a16="http://schemas.microsoft.com/office/drawing/2014/main" id="{638F7718-3E69-7DA5-D463-57D007D2C93B}"/>
              </a:ext>
            </a:extLst>
          </p:cNvPr>
          <p:cNvSpPr>
            <a:spLocks noGrp="1"/>
          </p:cNvSpPr>
          <p:nvPr>
            <p:ph idx="1"/>
          </p:nvPr>
        </p:nvSpPr>
        <p:spPr>
          <a:xfrm>
            <a:off x="610382" y="1441342"/>
            <a:ext cx="11375756" cy="4735621"/>
          </a:xfrm>
        </p:spPr>
        <p:txBody>
          <a:bodyPr>
            <a:normAutofit/>
          </a:bodyPr>
          <a:lstStyle/>
          <a:p>
            <a:pPr marL="0" indent="0">
              <a:buNone/>
            </a:pPr>
            <a:r>
              <a:rPr lang="hr-HR" b="1" dirty="0"/>
              <a:t>Jesu li prerade autorskih djela zaštićene kao autorska djela?</a:t>
            </a:r>
          </a:p>
          <a:p>
            <a:pPr marL="0" indent="0">
              <a:buNone/>
            </a:pPr>
            <a:r>
              <a:rPr lang="hr-HR" dirty="0"/>
              <a:t>Ako netko stvara preradu (npr. </a:t>
            </a:r>
            <a:r>
              <a:rPr lang="hr-HR" dirty="0" err="1"/>
              <a:t>remix</a:t>
            </a:r>
            <a:r>
              <a:rPr lang="hr-HR" dirty="0"/>
              <a:t>, adaptacija, prijevod,….), ta prerada je novo djelo i ima vlastita autorska prava autora prerade, ali i dalje može biti zaštićena kao cjeline ako je dovoljno originalna.</a:t>
            </a:r>
          </a:p>
          <a:p>
            <a:pPr marL="0" indent="0">
              <a:buNone/>
            </a:pPr>
            <a:endParaRPr lang="hr-HR" dirty="0"/>
          </a:p>
          <a:p>
            <a:pPr marL="0" indent="0">
              <a:buNone/>
            </a:pPr>
            <a:endParaRPr lang="hr-HR" dirty="0"/>
          </a:p>
        </p:txBody>
      </p:sp>
    </p:spTree>
    <p:extLst>
      <p:ext uri="{BB962C8B-B14F-4D97-AF65-F5344CB8AC3E}">
        <p14:creationId xmlns:p14="http://schemas.microsoft.com/office/powerpoint/2010/main" val="109163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zervirano mjesto sadržaja 2">
            <a:extLst>
              <a:ext uri="{FF2B5EF4-FFF2-40B4-BE49-F238E27FC236}">
                <a16:creationId xmlns:a16="http://schemas.microsoft.com/office/drawing/2014/main" id="{B9EECA73-1DF8-DE62-0FDA-DC36045CAB7C}"/>
              </a:ext>
            </a:extLst>
          </p:cNvPr>
          <p:cNvSpPr>
            <a:spLocks noGrp="1"/>
          </p:cNvSpPr>
          <p:nvPr>
            <p:ph idx="1"/>
          </p:nvPr>
        </p:nvSpPr>
        <p:spPr>
          <a:xfrm>
            <a:off x="570345" y="966643"/>
            <a:ext cx="10515600" cy="5517284"/>
          </a:xfrm>
        </p:spPr>
        <p:txBody>
          <a:bodyPr>
            <a:normAutofit/>
          </a:bodyPr>
          <a:lstStyle/>
          <a:p>
            <a:pPr marL="0" indent="0">
              <a:buNone/>
            </a:pPr>
            <a:r>
              <a:rPr lang="hr-HR" dirty="0"/>
              <a:t>U nastavnim kontekstima, ako učenici stvaraju prerade kao dio projektnog zadatka, važno je:</a:t>
            </a:r>
            <a:br>
              <a:rPr lang="hr-HR" dirty="0"/>
            </a:br>
            <a:r>
              <a:rPr lang="hr-HR" dirty="0"/>
              <a:t>- jasno označiti koje elemente su originalni doprinos učenika</a:t>
            </a:r>
          </a:p>
          <a:p>
            <a:pPr>
              <a:buFontTx/>
              <a:buChar char="-"/>
            </a:pPr>
            <a:r>
              <a:rPr lang="hr-HR" dirty="0"/>
              <a:t>provjeriti ima li dopuštenja za korištenje originalnog djela (ili korist</a:t>
            </a:r>
            <a:r>
              <a:rPr lang="az-Cyrl-AZ" dirty="0"/>
              <a:t>е </a:t>
            </a:r>
            <a:r>
              <a:rPr lang="hr-HR" dirty="0"/>
              <a:t>licencirane materijale)</a:t>
            </a:r>
          </a:p>
          <a:p>
            <a:pPr>
              <a:buFontTx/>
              <a:buChar char="-"/>
            </a:pPr>
            <a:r>
              <a:rPr lang="hr-HR" dirty="0"/>
              <a:t>navesti izvore i, ako je potrebno, tražiti dopuštenje vlasnika autorskih prava za korištenje originalnog djela</a:t>
            </a:r>
          </a:p>
          <a:p>
            <a:pPr marL="0" indent="0">
              <a:buNone/>
            </a:pPr>
            <a:r>
              <a:rPr lang="hr-HR" dirty="0"/>
              <a:t>- u slučaju materijala preuzetog s interneta, provjeriti postoji li licenca koja dopušta preradbe (npr. Creative </a:t>
            </a:r>
            <a:r>
              <a:rPr lang="hr-HR" dirty="0" err="1"/>
              <a:t>Commons</a:t>
            </a:r>
            <a:r>
              <a:rPr lang="hr-HR" dirty="0"/>
              <a:t> licenca koja dopušta modifikacije) i poštujte uvjete te licence (npr. prijevod, preuzimanje, atribucija)</a:t>
            </a:r>
          </a:p>
          <a:p>
            <a:pPr marL="0" indent="0">
              <a:buNone/>
            </a:pPr>
            <a:endParaRPr lang="hr-HR" dirty="0"/>
          </a:p>
        </p:txBody>
      </p:sp>
    </p:spTree>
    <p:extLst>
      <p:ext uri="{BB962C8B-B14F-4D97-AF65-F5344CB8AC3E}">
        <p14:creationId xmlns:p14="http://schemas.microsoft.com/office/powerpoint/2010/main" val="1220590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D9EC420-4CA4-7C0F-B775-6030A5AB2F49}"/>
              </a:ext>
            </a:extLst>
          </p:cNvPr>
          <p:cNvSpPr>
            <a:spLocks noGrp="1"/>
          </p:cNvSpPr>
          <p:nvPr>
            <p:ph type="title"/>
          </p:nvPr>
        </p:nvSpPr>
        <p:spPr/>
        <p:txBody>
          <a:bodyPr/>
          <a:lstStyle/>
          <a:p>
            <a:r>
              <a:rPr lang="hr-HR" b="1" dirty="0"/>
              <a:t>Jesu li recenzija i lektura autorska djela?</a:t>
            </a:r>
            <a:br>
              <a:rPr lang="hr-HR" b="1" dirty="0"/>
            </a:br>
            <a:endParaRPr lang="hr-HR" dirty="0"/>
          </a:p>
        </p:txBody>
      </p:sp>
      <p:sp>
        <p:nvSpPr>
          <p:cNvPr id="3" name="Rezervirano mjesto sadržaja 2">
            <a:extLst>
              <a:ext uri="{FF2B5EF4-FFF2-40B4-BE49-F238E27FC236}">
                <a16:creationId xmlns:a16="http://schemas.microsoft.com/office/drawing/2014/main" id="{66AD66B7-448D-AF43-32D3-AA09A5EADD24}"/>
              </a:ext>
            </a:extLst>
          </p:cNvPr>
          <p:cNvSpPr>
            <a:spLocks noGrp="1"/>
          </p:cNvSpPr>
          <p:nvPr>
            <p:ph idx="1"/>
          </p:nvPr>
        </p:nvSpPr>
        <p:spPr/>
        <p:txBody>
          <a:bodyPr/>
          <a:lstStyle/>
          <a:p>
            <a:pPr marL="0" indent="0">
              <a:buNone/>
            </a:pPr>
            <a:r>
              <a:rPr lang="hr-HR" dirty="0"/>
              <a:t>Ne, recenzija i lektura nisu sama po sebi autorska djela, ali mogu biti zaštićena autorskim pravima ako su izraženi na originalan način.</a:t>
            </a:r>
          </a:p>
          <a:p>
            <a:pPr marL="0" indent="0">
              <a:buNone/>
            </a:pPr>
            <a:r>
              <a:rPr lang="hr-HR" dirty="0"/>
              <a:t>Recenzija (kritički/osobni osvrt na neko djelo) i lektura (pregled i uređivanje teksta) su činjenično aktivnosti ili usluge</a:t>
            </a:r>
          </a:p>
          <a:p>
            <a:pPr marL="0" indent="0">
              <a:buNone/>
            </a:pPr>
            <a:r>
              <a:rPr lang="hr-HR" dirty="0"/>
              <a:t>- one same po sebi nisu "autorska djela" jer nisu originalni izrazi autora koji ih stvara, već su procesi ili rad koji netko obavlja</a:t>
            </a:r>
          </a:p>
          <a:p>
            <a:pPr marL="0" indent="0">
              <a:buNone/>
            </a:pPr>
            <a:endParaRPr lang="hr-HR" dirty="0"/>
          </a:p>
        </p:txBody>
      </p:sp>
    </p:spTree>
    <p:extLst>
      <p:ext uri="{BB962C8B-B14F-4D97-AF65-F5344CB8AC3E}">
        <p14:creationId xmlns:p14="http://schemas.microsoft.com/office/powerpoint/2010/main" val="4146799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E1D7E07-84CB-4CAA-DE77-A4DC8ED5414C}"/>
              </a:ext>
            </a:extLst>
          </p:cNvPr>
          <p:cNvSpPr>
            <a:spLocks noGrp="1"/>
          </p:cNvSpPr>
          <p:nvPr>
            <p:ph type="title"/>
          </p:nvPr>
        </p:nvSpPr>
        <p:spPr>
          <a:xfrm>
            <a:off x="838200" y="681037"/>
            <a:ext cx="10515600" cy="1325563"/>
          </a:xfrm>
        </p:spPr>
        <p:txBody>
          <a:bodyPr>
            <a:noAutofit/>
          </a:bodyPr>
          <a:lstStyle/>
          <a:p>
            <a:r>
              <a:rPr lang="hr-HR" sz="3200" b="1" dirty="0">
                <a:latin typeface="+mn-lt"/>
              </a:rPr>
              <a:t>Jesu li stručna predavanja i računalne prezentacije autorsko djelo i jesu li stručna predavanja u redovnoj nastavi autorsko djelo?</a:t>
            </a:r>
            <a:br>
              <a:rPr lang="hr-HR" sz="3200" dirty="0">
                <a:latin typeface="+mn-lt"/>
              </a:rPr>
            </a:br>
            <a:endParaRPr lang="hr-HR" sz="3200" dirty="0">
              <a:latin typeface="+mn-lt"/>
            </a:endParaRPr>
          </a:p>
        </p:txBody>
      </p:sp>
      <p:sp>
        <p:nvSpPr>
          <p:cNvPr id="3" name="Rezervirano mjesto sadržaja 2">
            <a:extLst>
              <a:ext uri="{FF2B5EF4-FFF2-40B4-BE49-F238E27FC236}">
                <a16:creationId xmlns:a16="http://schemas.microsoft.com/office/drawing/2014/main" id="{9DEC3776-945F-DF69-CE1D-72F9AA3A3410}"/>
              </a:ext>
            </a:extLst>
          </p:cNvPr>
          <p:cNvSpPr>
            <a:spLocks noGrp="1"/>
          </p:cNvSpPr>
          <p:nvPr>
            <p:ph idx="1"/>
          </p:nvPr>
        </p:nvSpPr>
        <p:spPr>
          <a:xfrm>
            <a:off x="995218" y="2084243"/>
            <a:ext cx="10515600" cy="4351338"/>
          </a:xfrm>
        </p:spPr>
        <p:txBody>
          <a:bodyPr>
            <a:normAutofit/>
          </a:bodyPr>
          <a:lstStyle/>
          <a:p>
            <a:pPr marL="0" indent="0">
              <a:buNone/>
            </a:pPr>
            <a:r>
              <a:rPr lang="hr-HR" dirty="0"/>
              <a:t>- </a:t>
            </a:r>
            <a:r>
              <a:rPr lang="hr-HR" sz="2400" dirty="0"/>
              <a:t>stručna predavanja koja su samo prenošenje činjenica ili standardni, “industrijski” sadržaji bez originalnog izražaja obično nisu autorska djela sama po sebi, ali njihovi dokumenti (tekst predavanja, slajdovi) mogu biti zaštićeni ako imaju originalni doprinos.</a:t>
            </a:r>
          </a:p>
          <a:p>
            <a:pPr>
              <a:buFontTx/>
              <a:buChar char="-"/>
            </a:pPr>
            <a:r>
              <a:rPr lang="hr-HR" sz="2400" dirty="0"/>
              <a:t>u redovnoj nastavi: </a:t>
            </a:r>
            <a:r>
              <a:rPr lang="hr-HR" sz="2400" b="1" dirty="0"/>
              <a:t>da</a:t>
            </a:r>
            <a:r>
              <a:rPr lang="hr-HR" sz="2400" dirty="0"/>
              <a:t>, </a:t>
            </a:r>
            <a:r>
              <a:rPr lang="hr-HR" sz="2400" b="1" dirty="0"/>
              <a:t>ako učitelj kreira vlastitu verziju predavanja </a:t>
            </a:r>
            <a:r>
              <a:rPr lang="hr-HR" sz="2400" dirty="0"/>
              <a:t>i/ili prezentaciju s jasnim autorskim elementima (stil, struktura, primjeri, atribucija), tada je ta prezentacija autorsko djelo</a:t>
            </a:r>
          </a:p>
          <a:p>
            <a:pPr>
              <a:buFontTx/>
              <a:buChar char="-"/>
            </a:pPr>
            <a:r>
              <a:rPr lang="hr-HR" sz="2400" dirty="0"/>
              <a:t> ako se koriste tuđi materijali (slajdovi, tekstovi, video zapisi) bez dopuštenja ili bez licence, može biti kršenje autorskih prava, osim ako su ti materijali otvoreni ili licencirani za takvu uporabu (npr. Creative </a:t>
            </a:r>
            <a:r>
              <a:rPr lang="hr-HR" sz="2400" dirty="0" err="1"/>
              <a:t>Commons</a:t>
            </a:r>
            <a:r>
              <a:rPr lang="hr-HR" sz="2400" dirty="0"/>
              <a:t> uz adekvatnu atribuciju)</a:t>
            </a:r>
          </a:p>
          <a:p>
            <a:endParaRPr lang="hr-HR" dirty="0"/>
          </a:p>
        </p:txBody>
      </p:sp>
    </p:spTree>
    <p:extLst>
      <p:ext uri="{BB962C8B-B14F-4D97-AF65-F5344CB8AC3E}">
        <p14:creationId xmlns:p14="http://schemas.microsoft.com/office/powerpoint/2010/main" val="303104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7471953-7E7C-FAF1-C609-4CA9719241ED}"/>
              </a:ext>
            </a:extLst>
          </p:cNvPr>
          <p:cNvSpPr>
            <a:spLocks noGrp="1"/>
          </p:cNvSpPr>
          <p:nvPr>
            <p:ph type="title"/>
          </p:nvPr>
        </p:nvSpPr>
        <p:spPr/>
        <p:txBody>
          <a:bodyPr>
            <a:noAutofit/>
          </a:bodyPr>
          <a:lstStyle/>
          <a:p>
            <a:r>
              <a:rPr lang="hr-HR" sz="3600" b="1" dirty="0">
                <a:latin typeface="+mn-lt"/>
              </a:rPr>
              <a:t>Imaju li nastavnici autorsko pravo na djelima koja su stvorili u radnom odnosu?</a:t>
            </a:r>
            <a:br>
              <a:rPr lang="hr-HR" sz="3600" b="1" dirty="0">
                <a:latin typeface="+mn-lt"/>
              </a:rPr>
            </a:br>
            <a:endParaRPr lang="hr-HR" sz="3600" b="1" dirty="0">
              <a:latin typeface="+mn-lt"/>
            </a:endParaRPr>
          </a:p>
        </p:txBody>
      </p:sp>
      <p:sp>
        <p:nvSpPr>
          <p:cNvPr id="3" name="Rezervirano mjesto sadržaja 2">
            <a:extLst>
              <a:ext uri="{FF2B5EF4-FFF2-40B4-BE49-F238E27FC236}">
                <a16:creationId xmlns:a16="http://schemas.microsoft.com/office/drawing/2014/main" id="{BE8668B5-4424-43EE-ABA5-DF101A4F6105}"/>
              </a:ext>
            </a:extLst>
          </p:cNvPr>
          <p:cNvSpPr>
            <a:spLocks noGrp="1"/>
          </p:cNvSpPr>
          <p:nvPr>
            <p:ph idx="1"/>
          </p:nvPr>
        </p:nvSpPr>
        <p:spPr>
          <a:xfrm>
            <a:off x="838200" y="1567006"/>
            <a:ext cx="10515600" cy="4351338"/>
          </a:xfrm>
        </p:spPr>
        <p:txBody>
          <a:bodyPr/>
          <a:lstStyle/>
          <a:p>
            <a:pPr>
              <a:buFontTx/>
              <a:buChar char="-"/>
            </a:pPr>
            <a:r>
              <a:rPr lang="hr-HR" dirty="0"/>
              <a:t>nastavnici zadržavaju autorska prava na svoj osobni kreativni doprinos, ali radno djelo koje stvara u okviru radnog odnosa često pripada poslodavcu ili je dijelom ugovora o radu, ovisno o pravilima zemlje i ugovoru</a:t>
            </a:r>
          </a:p>
          <a:p>
            <a:pPr>
              <a:buFontTx/>
              <a:buChar char="-"/>
            </a:pPr>
            <a:r>
              <a:rPr lang="hr-HR" dirty="0"/>
              <a:t>u mnogim zemljama (npr. Hrvatska), autorsko pravo na djela stvorena tijekom radnog odnosa ili “radom po nalogu” pripada poslodavcu, ako to nije posebno dogovoreno ili ako dijela nisu nastala isključivo u privatno vrijeme</a:t>
            </a:r>
          </a:p>
          <a:p>
            <a:pPr>
              <a:buFontTx/>
              <a:buChar char="-"/>
            </a:pPr>
            <a:endParaRPr lang="hr-HR" dirty="0"/>
          </a:p>
        </p:txBody>
      </p:sp>
    </p:spTree>
    <p:extLst>
      <p:ext uri="{BB962C8B-B14F-4D97-AF65-F5344CB8AC3E}">
        <p14:creationId xmlns:p14="http://schemas.microsoft.com/office/powerpoint/2010/main" val="1546156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DF43CE4-6430-98EB-42CF-AB2F77DE0631}"/>
              </a:ext>
            </a:extLst>
          </p:cNvPr>
          <p:cNvSpPr>
            <a:spLocks noGrp="1"/>
          </p:cNvSpPr>
          <p:nvPr>
            <p:ph type="title"/>
          </p:nvPr>
        </p:nvSpPr>
        <p:spPr/>
        <p:txBody>
          <a:bodyPr>
            <a:noAutofit/>
          </a:bodyPr>
          <a:lstStyle/>
          <a:p>
            <a:r>
              <a:rPr lang="hr-HR" sz="3200" b="1" dirty="0">
                <a:latin typeface="+mn-lt"/>
              </a:rPr>
              <a:t>Smije li se u vlastitim autorskim djelima koristiti i objaviti javno dostupne fotografije i tekstove drugih autora?</a:t>
            </a:r>
            <a:br>
              <a:rPr lang="hr-HR" sz="3200" b="1" dirty="0">
                <a:latin typeface="+mn-lt"/>
              </a:rPr>
            </a:br>
            <a:endParaRPr lang="hr-HR" sz="3200" b="1" dirty="0">
              <a:latin typeface="+mn-lt"/>
            </a:endParaRPr>
          </a:p>
        </p:txBody>
      </p:sp>
      <p:sp>
        <p:nvSpPr>
          <p:cNvPr id="3" name="Rezervirano mjesto sadržaja 2">
            <a:extLst>
              <a:ext uri="{FF2B5EF4-FFF2-40B4-BE49-F238E27FC236}">
                <a16:creationId xmlns:a16="http://schemas.microsoft.com/office/drawing/2014/main" id="{806F3B6C-C913-4D70-ED69-F51E72F50CE5}"/>
              </a:ext>
            </a:extLst>
          </p:cNvPr>
          <p:cNvSpPr>
            <a:spLocks noGrp="1"/>
          </p:cNvSpPr>
          <p:nvPr>
            <p:ph idx="1"/>
          </p:nvPr>
        </p:nvSpPr>
        <p:spPr/>
        <p:txBody>
          <a:bodyPr/>
          <a:lstStyle/>
          <a:p>
            <a:pPr>
              <a:buFontTx/>
              <a:buChar char="-"/>
            </a:pPr>
            <a:r>
              <a:rPr lang="hr-HR" dirty="0"/>
              <a:t>Mogu se koristiti i javno objaviti dostupne fotografije i tekstovi drugih autora u svojim autorskim djelima, ali samo uz poštivanje uvjeta licenciranja i ograničenja tih materijala</a:t>
            </a:r>
          </a:p>
          <a:p>
            <a:pPr>
              <a:buFontTx/>
              <a:buChar char="-"/>
            </a:pPr>
            <a:r>
              <a:rPr lang="hr-HR" dirty="0"/>
              <a:t>najčešće se radi o licencama ili pravima koja dopuštaju korištenje, uz određene obaveze (atribucija, izvor, ograničenja komercijalne uporabe, dijeljenje pod istim uvjetima)</a:t>
            </a:r>
          </a:p>
        </p:txBody>
      </p:sp>
    </p:spTree>
    <p:extLst>
      <p:ext uri="{BB962C8B-B14F-4D97-AF65-F5344CB8AC3E}">
        <p14:creationId xmlns:p14="http://schemas.microsoft.com/office/powerpoint/2010/main" val="12194601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B8CB31A-3B3D-8BD9-D116-19EE01D0691D}"/>
              </a:ext>
            </a:extLst>
          </p:cNvPr>
          <p:cNvSpPr>
            <a:spLocks noGrp="1"/>
          </p:cNvSpPr>
          <p:nvPr>
            <p:ph type="title"/>
          </p:nvPr>
        </p:nvSpPr>
        <p:spPr>
          <a:xfrm>
            <a:off x="838200" y="500062"/>
            <a:ext cx="10515600" cy="1325563"/>
          </a:xfrm>
        </p:spPr>
        <p:txBody>
          <a:bodyPr>
            <a:noAutofit/>
          </a:bodyPr>
          <a:lstStyle/>
          <a:p>
            <a:r>
              <a:rPr lang="hr-HR" sz="3200" b="1" dirty="0">
                <a:latin typeface="+mn-lt"/>
              </a:rPr>
              <a:t>Smije li se bez odobrenja nositelja prava i bez plaćanja naknade autorsko djelo koristiti radi davanja primjera na nastavi?</a:t>
            </a:r>
            <a:br>
              <a:rPr lang="hr-HR" sz="3200" dirty="0">
                <a:latin typeface="+mn-lt"/>
              </a:rPr>
            </a:br>
            <a:endParaRPr lang="hr-HR" sz="3200" dirty="0">
              <a:latin typeface="+mn-lt"/>
            </a:endParaRPr>
          </a:p>
        </p:txBody>
      </p:sp>
      <p:sp>
        <p:nvSpPr>
          <p:cNvPr id="3" name="Rezervirano mjesto sadržaja 2">
            <a:extLst>
              <a:ext uri="{FF2B5EF4-FFF2-40B4-BE49-F238E27FC236}">
                <a16:creationId xmlns:a16="http://schemas.microsoft.com/office/drawing/2014/main" id="{C7B64E72-0296-7015-4B82-96B06DA9FF93}"/>
              </a:ext>
            </a:extLst>
          </p:cNvPr>
          <p:cNvSpPr>
            <a:spLocks noGrp="1"/>
          </p:cNvSpPr>
          <p:nvPr>
            <p:ph idx="1"/>
          </p:nvPr>
        </p:nvSpPr>
        <p:spPr/>
        <p:txBody>
          <a:bodyPr/>
          <a:lstStyle/>
          <a:p>
            <a:pPr>
              <a:buFontTx/>
              <a:buChar char="-"/>
            </a:pPr>
            <a:r>
              <a:rPr lang="hr-HR" dirty="0"/>
              <a:t>Može se koristiti tuđe autorsko djelo u nastavne svrhe bez naknade i bez izravnog odobrenja vlasnika prava samo ako to dopuštaju posebne iznimke ili licenciranje</a:t>
            </a:r>
          </a:p>
          <a:p>
            <a:pPr>
              <a:buFontTx/>
              <a:buChar char="-"/>
            </a:pPr>
            <a:r>
              <a:rPr lang="hr-HR" dirty="0"/>
              <a:t> za većinu autorskih djela koja se koriste u nastavi potrebna je licenca ili izričito dopuštenje ako se radi o </a:t>
            </a:r>
            <a:r>
              <a:rPr lang="hr-HR" b="1" dirty="0"/>
              <a:t>komercijalnoj uporabi, velikoj reprodukciji</a:t>
            </a:r>
            <a:r>
              <a:rPr lang="hr-HR" dirty="0"/>
              <a:t> ili </a:t>
            </a:r>
            <a:r>
              <a:rPr lang="hr-HR" b="1" dirty="0"/>
              <a:t>izmjeni djela </a:t>
            </a:r>
          </a:p>
          <a:p>
            <a:pPr>
              <a:buFontTx/>
              <a:buChar char="-"/>
            </a:pPr>
            <a:r>
              <a:rPr lang="hr-HR" dirty="0"/>
              <a:t>mnoge države imaju odredbe poput "fair </a:t>
            </a:r>
            <a:r>
              <a:rPr lang="hr-HR" dirty="0" err="1"/>
              <a:t>dealing</a:t>
            </a:r>
            <a:r>
              <a:rPr lang="hr-HR" dirty="0"/>
              <a:t>" ili slične iznimke koje dopuštaju ograničeno korištenje u obrazovne svrhe uz određene uvjete (npr. ograničenje na broj kopija, nekomercijalna svrha) - naznačiti autora, izvor i licencu ako postoji, uz trajnu vidljivost</a:t>
            </a:r>
            <a:endParaRPr lang="hr-HR" b="1" dirty="0"/>
          </a:p>
        </p:txBody>
      </p:sp>
    </p:spTree>
    <p:extLst>
      <p:ext uri="{BB962C8B-B14F-4D97-AF65-F5344CB8AC3E}">
        <p14:creationId xmlns:p14="http://schemas.microsoft.com/office/powerpoint/2010/main" val="36469992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1298873-243F-8822-6EAC-283D02C73996}"/>
              </a:ext>
            </a:extLst>
          </p:cNvPr>
          <p:cNvSpPr>
            <a:spLocks noGrp="1"/>
          </p:cNvSpPr>
          <p:nvPr>
            <p:ph type="title"/>
          </p:nvPr>
        </p:nvSpPr>
        <p:spPr/>
        <p:txBody>
          <a:bodyPr/>
          <a:lstStyle/>
          <a:p>
            <a:r>
              <a:rPr lang="hr-HR" dirty="0"/>
              <a:t>NAČINI KORIŠTENJA AUTORSKIH DJELA</a:t>
            </a:r>
          </a:p>
        </p:txBody>
      </p:sp>
      <p:sp>
        <p:nvSpPr>
          <p:cNvPr id="3" name="Rezervirano mjesto sadržaja 2">
            <a:extLst>
              <a:ext uri="{FF2B5EF4-FFF2-40B4-BE49-F238E27FC236}">
                <a16:creationId xmlns:a16="http://schemas.microsoft.com/office/drawing/2014/main" id="{44952D72-3C93-ADBB-B230-80136F650176}"/>
              </a:ext>
            </a:extLst>
          </p:cNvPr>
          <p:cNvSpPr>
            <a:spLocks noGrp="1"/>
          </p:cNvSpPr>
          <p:nvPr>
            <p:ph idx="1"/>
          </p:nvPr>
        </p:nvSpPr>
        <p:spPr/>
        <p:txBody>
          <a:bodyPr/>
          <a:lstStyle/>
          <a:p>
            <a:pPr marL="0" indent="0">
              <a:buNone/>
            </a:pPr>
            <a:r>
              <a:rPr lang="hr-HR" b="1" dirty="0"/>
              <a:t>Naplatne licence </a:t>
            </a:r>
            <a:r>
              <a:rPr lang="hr-HR" dirty="0"/>
              <a:t>(</a:t>
            </a:r>
            <a:r>
              <a:rPr lang="hr-HR" dirty="0" err="1"/>
              <a:t>Royalty</a:t>
            </a:r>
            <a:r>
              <a:rPr lang="hr-HR" dirty="0"/>
              <a:t> free, Rights- </a:t>
            </a:r>
            <a:r>
              <a:rPr lang="hr-HR" dirty="0" err="1"/>
              <a:t>managed</a:t>
            </a:r>
            <a:r>
              <a:rPr lang="hr-HR" dirty="0"/>
              <a:t>)</a:t>
            </a:r>
          </a:p>
          <a:p>
            <a:pPr marL="0" indent="0">
              <a:buNone/>
            </a:pPr>
            <a:r>
              <a:rPr lang="hr-HR" b="1" dirty="0"/>
              <a:t>Creative </a:t>
            </a:r>
            <a:r>
              <a:rPr lang="hr-HR" b="1" dirty="0" err="1"/>
              <a:t>Commons</a:t>
            </a:r>
            <a:r>
              <a:rPr lang="hr-HR" b="1" dirty="0"/>
              <a:t> </a:t>
            </a:r>
            <a:r>
              <a:rPr lang="hr-HR" dirty="0"/>
              <a:t>besplatne licence</a:t>
            </a:r>
          </a:p>
          <a:p>
            <a:pPr marL="0" indent="0">
              <a:buNone/>
            </a:pPr>
            <a:r>
              <a:rPr lang="hr-HR" b="1" dirty="0"/>
              <a:t>Fair use </a:t>
            </a:r>
            <a:r>
              <a:rPr lang="hr-HR" dirty="0"/>
              <a:t>(USA) i </a:t>
            </a:r>
            <a:r>
              <a:rPr lang="hr-HR" b="1" dirty="0"/>
              <a:t>fair deal </a:t>
            </a:r>
            <a:r>
              <a:rPr lang="hr-HR" dirty="0"/>
              <a:t>(Europa i Kanada)</a:t>
            </a:r>
          </a:p>
        </p:txBody>
      </p:sp>
    </p:spTree>
    <p:extLst>
      <p:ext uri="{BB962C8B-B14F-4D97-AF65-F5344CB8AC3E}">
        <p14:creationId xmlns:p14="http://schemas.microsoft.com/office/powerpoint/2010/main" val="14036047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1364F8D-C831-3218-D166-074C0451CDCD}"/>
              </a:ext>
            </a:extLst>
          </p:cNvPr>
          <p:cNvSpPr>
            <a:spLocks noGrp="1"/>
          </p:cNvSpPr>
          <p:nvPr>
            <p:ph type="title"/>
          </p:nvPr>
        </p:nvSpPr>
        <p:spPr/>
        <p:txBody>
          <a:bodyPr/>
          <a:lstStyle/>
          <a:p>
            <a:r>
              <a:rPr lang="hr-HR" b="1" dirty="0">
                <a:latin typeface="+mn-lt"/>
              </a:rPr>
              <a:t>BESPLATNE CC LICENCE – Creative </a:t>
            </a:r>
            <a:r>
              <a:rPr lang="hr-HR" b="1" dirty="0" err="1">
                <a:latin typeface="+mn-lt"/>
              </a:rPr>
              <a:t>Commons</a:t>
            </a:r>
            <a:endParaRPr lang="hr-HR" b="1" dirty="0">
              <a:latin typeface="+mn-lt"/>
            </a:endParaRPr>
          </a:p>
        </p:txBody>
      </p:sp>
      <p:sp>
        <p:nvSpPr>
          <p:cNvPr id="3" name="Rezervirano mjesto sadržaja 2">
            <a:extLst>
              <a:ext uri="{FF2B5EF4-FFF2-40B4-BE49-F238E27FC236}">
                <a16:creationId xmlns:a16="http://schemas.microsoft.com/office/drawing/2014/main" id="{CAE2832C-A100-DF01-E9F1-448814DEDC62}"/>
              </a:ext>
            </a:extLst>
          </p:cNvPr>
          <p:cNvSpPr>
            <a:spLocks noGrp="1"/>
          </p:cNvSpPr>
          <p:nvPr>
            <p:ph idx="1"/>
          </p:nvPr>
        </p:nvSpPr>
        <p:spPr>
          <a:xfrm>
            <a:off x="356461" y="1474642"/>
            <a:ext cx="11835539" cy="5138593"/>
          </a:xfrm>
        </p:spPr>
        <p:txBody>
          <a:bodyPr>
            <a:normAutofit/>
          </a:bodyPr>
          <a:lstStyle/>
          <a:p>
            <a:pPr marL="0" indent="0">
              <a:buNone/>
            </a:pPr>
            <a:r>
              <a:rPr lang="hr-HR" dirty="0"/>
              <a:t>Sustav licenci koje se primjenjuju za objavu sadržaja otvorenog pristupa i otvorenih obrazovnih sadržaja</a:t>
            </a:r>
          </a:p>
          <a:p>
            <a:endParaRPr lang="hr-HR" dirty="0"/>
          </a:p>
          <a:p>
            <a:pPr marL="0" indent="0">
              <a:buNone/>
            </a:pPr>
            <a:r>
              <a:rPr lang="hr-HR" b="1" dirty="0"/>
              <a:t>6 LICENCI</a:t>
            </a:r>
          </a:p>
          <a:p>
            <a:pPr marL="0" indent="0">
              <a:buNone/>
            </a:pPr>
            <a:r>
              <a:rPr lang="hr-HR" dirty="0"/>
              <a:t>Imenovanje (CC BY)</a:t>
            </a:r>
          </a:p>
          <a:p>
            <a:pPr marL="0" indent="0">
              <a:buNone/>
            </a:pPr>
            <a:r>
              <a:rPr lang="hr-HR" dirty="0"/>
              <a:t>Imenovanje – Dijeli pod istim uvjetima (CC BY-SA)</a:t>
            </a:r>
          </a:p>
          <a:p>
            <a:pPr marL="0" indent="0">
              <a:buNone/>
            </a:pPr>
            <a:r>
              <a:rPr lang="hr-HR" dirty="0"/>
              <a:t>Imenovanje – Bez prerada (CC BY-ND)</a:t>
            </a:r>
          </a:p>
          <a:p>
            <a:pPr marL="0" indent="0">
              <a:buNone/>
            </a:pPr>
            <a:r>
              <a:rPr lang="hr-HR" dirty="0"/>
              <a:t>Imenovanje – Nekomercijalno (CC BY-NC)</a:t>
            </a:r>
          </a:p>
          <a:p>
            <a:pPr marL="0" indent="0">
              <a:buNone/>
            </a:pPr>
            <a:r>
              <a:rPr lang="hr-HR" dirty="0"/>
              <a:t>Imenovanje – Nekomercijalno – Dijeli pod istim uvjetima (CC BY-NC-SA)</a:t>
            </a:r>
          </a:p>
          <a:p>
            <a:pPr marL="0" indent="0">
              <a:buNone/>
            </a:pPr>
            <a:r>
              <a:rPr lang="hr-HR" dirty="0"/>
              <a:t>Imenovanje – Nekomercijalno – Bez prerada (CC BY-NC-ND)</a:t>
            </a:r>
          </a:p>
          <a:p>
            <a:pPr marL="0" indent="0">
              <a:buNone/>
            </a:pPr>
            <a:endParaRPr lang="hr-HR" dirty="0"/>
          </a:p>
          <a:p>
            <a:endParaRPr lang="hr-HR" dirty="0"/>
          </a:p>
        </p:txBody>
      </p:sp>
      <p:pic>
        <p:nvPicPr>
          <p:cNvPr id="6" name="Slika 5">
            <a:extLst>
              <a:ext uri="{FF2B5EF4-FFF2-40B4-BE49-F238E27FC236}">
                <a16:creationId xmlns:a16="http://schemas.microsoft.com/office/drawing/2014/main" id="{BA750118-D880-AB19-C4DB-BFEFF5AF18E7}"/>
              </a:ext>
            </a:extLst>
          </p:cNvPr>
          <p:cNvPicPr>
            <a:picLocks noChangeAspect="1"/>
          </p:cNvPicPr>
          <p:nvPr/>
        </p:nvPicPr>
        <p:blipFill>
          <a:blip r:embed="rId2"/>
          <a:stretch>
            <a:fillRect/>
          </a:stretch>
        </p:blipFill>
        <p:spPr>
          <a:xfrm>
            <a:off x="7581562" y="2036340"/>
            <a:ext cx="4253977" cy="1790215"/>
          </a:xfrm>
          <a:prstGeom prst="rect">
            <a:avLst/>
          </a:prstGeom>
        </p:spPr>
      </p:pic>
    </p:spTree>
    <p:extLst>
      <p:ext uri="{BB962C8B-B14F-4D97-AF65-F5344CB8AC3E}">
        <p14:creationId xmlns:p14="http://schemas.microsoft.com/office/powerpoint/2010/main" val="30496786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BCD3B77-0ED2-49F0-EE72-0B376D806EA3}"/>
              </a:ext>
            </a:extLst>
          </p:cNvPr>
          <p:cNvSpPr>
            <a:spLocks noGrp="1"/>
          </p:cNvSpPr>
          <p:nvPr>
            <p:ph type="title"/>
          </p:nvPr>
        </p:nvSpPr>
        <p:spPr>
          <a:xfrm>
            <a:off x="640080" y="5576887"/>
            <a:ext cx="10911840" cy="640081"/>
          </a:xfrm>
        </p:spPr>
        <p:txBody>
          <a:bodyPr vert="horz" lIns="91440" tIns="45720" rIns="91440" bIns="45720" rtlCol="0" anchor="ctr">
            <a:normAutofit/>
          </a:bodyPr>
          <a:lstStyle/>
          <a:p>
            <a:pPr marL="228600" marR="0" lvl="0" indent="-228600" algn="ctr" fontAlgn="auto">
              <a:spcAft>
                <a:spcPts val="0"/>
              </a:spcAft>
              <a:tabLst/>
              <a:defRPr/>
            </a:pPr>
            <a:r>
              <a:rPr kumimoji="0" lang="en-US" sz="3200" b="0" i="0" u="none" strike="noStrike" cap="none" spc="0" normalizeH="0" baseline="0" noProof="0">
                <a:ln>
                  <a:noFill/>
                </a:ln>
                <a:effectLst/>
                <a:uLnTx/>
                <a:uFillTx/>
              </a:rPr>
              <a:t>PRETRAŽIVANJE SLIKA S CC LICENCOM - </a:t>
            </a:r>
            <a:r>
              <a:rPr lang="en-US" sz="3200"/>
              <a:t>PRIMJER: ŠKOLA</a:t>
            </a:r>
          </a:p>
        </p:txBody>
      </p:sp>
      <p:pic>
        <p:nvPicPr>
          <p:cNvPr id="6" name="Slika 5">
            <a:extLst>
              <a:ext uri="{FF2B5EF4-FFF2-40B4-BE49-F238E27FC236}">
                <a16:creationId xmlns:a16="http://schemas.microsoft.com/office/drawing/2014/main" id="{E395D6AF-D001-9418-28CA-C0B19CF2839C}"/>
              </a:ext>
            </a:extLst>
          </p:cNvPr>
          <p:cNvPicPr>
            <a:picLocks noChangeAspect="1"/>
          </p:cNvPicPr>
          <p:nvPr/>
        </p:nvPicPr>
        <p:blipFill rotWithShape="1">
          <a:blip r:embed="rId2"/>
          <a:srcRect t="8132" r="1" b="1"/>
          <a:stretch/>
        </p:blipFill>
        <p:spPr>
          <a:xfrm>
            <a:off x="164351" y="239232"/>
            <a:ext cx="11816155" cy="5237643"/>
          </a:xfrm>
          <a:prstGeom prst="rect">
            <a:avLst/>
          </a:prstGeom>
          <a:ln w="19050">
            <a:solidFill>
              <a:schemeClr val="tx1"/>
            </a:solidFill>
            <a:miter lim="800000"/>
          </a:ln>
        </p:spPr>
      </p:pic>
    </p:spTree>
    <p:extLst>
      <p:ext uri="{BB962C8B-B14F-4D97-AF65-F5344CB8AC3E}">
        <p14:creationId xmlns:p14="http://schemas.microsoft.com/office/powerpoint/2010/main" val="319000048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B0C7779-1ACE-65CD-1CCF-DDA014478B5A}"/>
              </a:ext>
            </a:extLst>
          </p:cNvPr>
          <p:cNvSpPr>
            <a:spLocks noGrp="1"/>
          </p:cNvSpPr>
          <p:nvPr>
            <p:ph type="title"/>
          </p:nvPr>
        </p:nvSpPr>
        <p:spPr/>
        <p:txBody>
          <a:bodyPr/>
          <a:lstStyle/>
          <a:p>
            <a:r>
              <a:rPr lang="hr-HR" b="1" dirty="0">
                <a:latin typeface="+mn-lt"/>
              </a:rPr>
              <a:t>ZBIRKE DIGITALNIH SLIKA </a:t>
            </a:r>
          </a:p>
        </p:txBody>
      </p:sp>
      <p:graphicFrame>
        <p:nvGraphicFramePr>
          <p:cNvPr id="5" name="Tablica 5">
            <a:extLst>
              <a:ext uri="{FF2B5EF4-FFF2-40B4-BE49-F238E27FC236}">
                <a16:creationId xmlns:a16="http://schemas.microsoft.com/office/drawing/2014/main" id="{D4523623-E3A6-3441-91A7-31579D086688}"/>
              </a:ext>
            </a:extLst>
          </p:cNvPr>
          <p:cNvGraphicFramePr>
            <a:graphicFrameLocks noGrp="1"/>
          </p:cNvGraphicFramePr>
          <p:nvPr>
            <p:ph idx="1"/>
            <p:extLst>
              <p:ext uri="{D42A27DB-BD31-4B8C-83A1-F6EECF244321}">
                <p14:modId xmlns:p14="http://schemas.microsoft.com/office/powerpoint/2010/main" val="3073079388"/>
              </p:ext>
            </p:extLst>
          </p:nvPr>
        </p:nvGraphicFramePr>
        <p:xfrm>
          <a:off x="838200" y="1825624"/>
          <a:ext cx="10515600" cy="299183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855955964"/>
                    </a:ext>
                  </a:extLst>
                </a:gridCol>
                <a:gridCol w="5257800">
                  <a:extLst>
                    <a:ext uri="{9D8B030D-6E8A-4147-A177-3AD203B41FA5}">
                      <a16:colId xmlns:a16="http://schemas.microsoft.com/office/drawing/2014/main" val="916076052"/>
                    </a:ext>
                  </a:extLst>
                </a:gridCol>
              </a:tblGrid>
              <a:tr h="596103">
                <a:tc>
                  <a:txBody>
                    <a:bodyPr/>
                    <a:lstStyle/>
                    <a:p>
                      <a:r>
                        <a:rPr lang="hr-HR" sz="3600" dirty="0"/>
                        <a:t>KOMERCIJALNE ZBIRKE</a:t>
                      </a:r>
                    </a:p>
                  </a:txBody>
                  <a:tcPr/>
                </a:tc>
                <a:tc>
                  <a:txBody>
                    <a:bodyPr/>
                    <a:lstStyle/>
                    <a:p>
                      <a:r>
                        <a:rPr lang="hr-HR" sz="3600" dirty="0"/>
                        <a:t>BESPLATNE ZBIRKE</a:t>
                      </a:r>
                    </a:p>
                  </a:txBody>
                  <a:tcPr/>
                </a:tc>
                <a:extLst>
                  <a:ext uri="{0D108BD9-81ED-4DB2-BD59-A6C34878D82A}">
                    <a16:rowId xmlns:a16="http://schemas.microsoft.com/office/drawing/2014/main" val="341671174"/>
                  </a:ext>
                </a:extLst>
              </a:tr>
              <a:tr h="2351750">
                <a:tc>
                  <a:txBody>
                    <a:bodyPr/>
                    <a:lstStyle/>
                    <a:p>
                      <a:r>
                        <a:rPr lang="hr-HR" sz="2800" dirty="0">
                          <a:hlinkClick r:id="rId2"/>
                        </a:rPr>
                        <a:t>https://www.istochphoto.com/</a:t>
                      </a:r>
                      <a:endParaRPr lang="hr-HR" sz="2800" dirty="0"/>
                    </a:p>
                    <a:p>
                      <a:r>
                        <a:rPr lang="hr-HR" sz="2800" dirty="0">
                          <a:hlinkClick r:id="rId3"/>
                        </a:rPr>
                        <a:t>https://www.shutterstock.com/</a:t>
                      </a:r>
                      <a:endParaRPr lang="hr-HR" sz="2800" dirty="0"/>
                    </a:p>
                    <a:p>
                      <a:r>
                        <a:rPr lang="hr-HR" sz="2800" dirty="0">
                          <a:hlinkClick r:id="rId4"/>
                        </a:rPr>
                        <a:t>https://depositphotos.com/</a:t>
                      </a:r>
                      <a:endParaRPr lang="hr-HR" sz="2800" dirty="0"/>
                    </a:p>
                    <a:p>
                      <a:r>
                        <a:rPr lang="hr-HR" sz="2800" dirty="0">
                          <a:hlinkClick r:id="rId5"/>
                        </a:rPr>
                        <a:t>https://www.megapixl.com/</a:t>
                      </a:r>
                      <a:endParaRPr lang="hr-HR" sz="2800" dirty="0"/>
                    </a:p>
                    <a:p>
                      <a:r>
                        <a:rPr lang="hr-HR" sz="2800" dirty="0"/>
                        <a:t>i druge</a:t>
                      </a:r>
                    </a:p>
                  </a:txBody>
                  <a:tcPr/>
                </a:tc>
                <a:tc>
                  <a:txBody>
                    <a:bodyPr/>
                    <a:lstStyle/>
                    <a:p>
                      <a:r>
                        <a:rPr lang="hr-HR" sz="2800" dirty="0">
                          <a:hlinkClick r:id="rId6"/>
                        </a:rPr>
                        <a:t>https://www.pexels.com/</a:t>
                      </a:r>
                      <a:endParaRPr lang="hr-HR" sz="2800" dirty="0"/>
                    </a:p>
                    <a:p>
                      <a:r>
                        <a:rPr lang="hr-HR" sz="2800" dirty="0">
                          <a:hlinkClick r:id="rId7"/>
                        </a:rPr>
                        <a:t>https://unsplash.com/</a:t>
                      </a:r>
                      <a:endParaRPr lang="hr-HR" sz="2800" dirty="0"/>
                    </a:p>
                    <a:p>
                      <a:r>
                        <a:rPr lang="hr-HR" sz="2800" dirty="0">
                          <a:hlinkClick r:id="rId8"/>
                        </a:rPr>
                        <a:t>https://pixabay.com/</a:t>
                      </a:r>
                      <a:endParaRPr lang="hr-HR" sz="2800" dirty="0"/>
                    </a:p>
                    <a:p>
                      <a:r>
                        <a:rPr lang="hr-HR" sz="2800" dirty="0">
                          <a:hlinkClick r:id="rId9"/>
                        </a:rPr>
                        <a:t>https://www.freepik.com/</a:t>
                      </a:r>
                      <a:endParaRPr lang="hr-HR" sz="2800" dirty="0"/>
                    </a:p>
                    <a:p>
                      <a:r>
                        <a:rPr lang="hr-HR" sz="2800" dirty="0"/>
                        <a:t>i druge</a:t>
                      </a:r>
                    </a:p>
                  </a:txBody>
                  <a:tcPr/>
                </a:tc>
                <a:extLst>
                  <a:ext uri="{0D108BD9-81ED-4DB2-BD59-A6C34878D82A}">
                    <a16:rowId xmlns:a16="http://schemas.microsoft.com/office/drawing/2014/main" val="3898800526"/>
                  </a:ext>
                </a:extLst>
              </a:tr>
            </a:tbl>
          </a:graphicData>
        </a:graphic>
      </p:graphicFrame>
    </p:spTree>
    <p:extLst>
      <p:ext uri="{BB962C8B-B14F-4D97-AF65-F5344CB8AC3E}">
        <p14:creationId xmlns:p14="http://schemas.microsoft.com/office/powerpoint/2010/main" val="807179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37C1356-377E-CCCC-4BC7-96EFA2D41503}"/>
              </a:ext>
            </a:extLst>
          </p:cNvPr>
          <p:cNvSpPr>
            <a:spLocks noGrp="1"/>
          </p:cNvSpPr>
          <p:nvPr>
            <p:ph type="title"/>
          </p:nvPr>
        </p:nvSpPr>
        <p:spPr>
          <a:xfrm>
            <a:off x="838200" y="2105637"/>
            <a:ext cx="10515600" cy="3372374"/>
          </a:xfrm>
        </p:spPr>
        <p:txBody>
          <a:bodyPr>
            <a:normAutofit fontScale="90000"/>
          </a:bodyPr>
          <a:lstStyle/>
          <a:p>
            <a:br>
              <a:rPr lang="hr-HR" dirty="0">
                <a:hlinkClick r:id="rId2"/>
              </a:rPr>
            </a:br>
            <a:br>
              <a:rPr lang="hr-HR" dirty="0">
                <a:hlinkClick r:id="rId2"/>
              </a:rPr>
            </a:br>
            <a:r>
              <a:rPr lang="hr-HR" dirty="0">
                <a:hlinkClick r:id="rId2"/>
              </a:rPr>
              <a:t>https://euipo.europa.eu/ohimportal/en/web/observatory/faq-teachers-hr#faqanchor_HR</a:t>
            </a:r>
            <a:br>
              <a:rPr lang="hr-HR" dirty="0"/>
            </a:br>
            <a:br>
              <a:rPr lang="hr-HR" dirty="0"/>
            </a:br>
            <a:br>
              <a:rPr lang="hr-HR" dirty="0"/>
            </a:br>
            <a:br>
              <a:rPr lang="hr-HR" dirty="0"/>
            </a:br>
            <a:r>
              <a:rPr lang="hr-HR" dirty="0">
                <a:hlinkClick r:id="rId3"/>
              </a:rPr>
              <a:t>https://www.skole.hr/autorsko-pravo/</a:t>
            </a:r>
            <a:r>
              <a:rPr lang="hr-HR" dirty="0"/>
              <a:t> </a:t>
            </a:r>
            <a:br>
              <a:rPr lang="hr-HR" dirty="0"/>
            </a:br>
            <a:br>
              <a:rPr lang="hr-HR" dirty="0"/>
            </a:br>
            <a:endParaRPr lang="hr-HR" dirty="0"/>
          </a:p>
        </p:txBody>
      </p:sp>
      <p:pic>
        <p:nvPicPr>
          <p:cNvPr id="6" name="Slika 5">
            <a:extLst>
              <a:ext uri="{FF2B5EF4-FFF2-40B4-BE49-F238E27FC236}">
                <a16:creationId xmlns:a16="http://schemas.microsoft.com/office/drawing/2014/main" id="{037E29D9-6614-A0E7-0D60-D29B3D57E8EF}"/>
              </a:ext>
            </a:extLst>
          </p:cNvPr>
          <p:cNvPicPr>
            <a:picLocks noChangeAspect="1"/>
          </p:cNvPicPr>
          <p:nvPr/>
        </p:nvPicPr>
        <p:blipFill>
          <a:blip r:embed="rId4"/>
          <a:stretch>
            <a:fillRect/>
          </a:stretch>
        </p:blipFill>
        <p:spPr>
          <a:xfrm>
            <a:off x="838200" y="1114425"/>
            <a:ext cx="2276475" cy="714375"/>
          </a:xfrm>
          <a:prstGeom prst="rect">
            <a:avLst/>
          </a:prstGeom>
        </p:spPr>
      </p:pic>
    </p:spTree>
    <p:extLst>
      <p:ext uri="{BB962C8B-B14F-4D97-AF65-F5344CB8AC3E}">
        <p14:creationId xmlns:p14="http://schemas.microsoft.com/office/powerpoint/2010/main" val="2636350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68CD530-C311-7024-0594-726674602324}"/>
              </a:ext>
            </a:extLst>
          </p:cNvPr>
          <p:cNvSpPr>
            <a:spLocks noGrp="1"/>
          </p:cNvSpPr>
          <p:nvPr>
            <p:ph type="title"/>
          </p:nvPr>
        </p:nvSpPr>
        <p:spPr>
          <a:xfrm>
            <a:off x="1091953" y="18255"/>
            <a:ext cx="4643022" cy="1325563"/>
          </a:xfrm>
        </p:spPr>
        <p:txBody>
          <a:bodyPr/>
          <a:lstStyle/>
          <a:p>
            <a:r>
              <a:rPr lang="hr-HR" b="1" dirty="0"/>
              <a:t>                                ZADATAK</a:t>
            </a:r>
          </a:p>
        </p:txBody>
      </p:sp>
      <p:sp>
        <p:nvSpPr>
          <p:cNvPr id="3" name="Rezervirano mjesto sadržaja 2">
            <a:extLst>
              <a:ext uri="{FF2B5EF4-FFF2-40B4-BE49-F238E27FC236}">
                <a16:creationId xmlns:a16="http://schemas.microsoft.com/office/drawing/2014/main" id="{F39B5D0A-4B3E-E094-2900-BEF061399B91}"/>
              </a:ext>
            </a:extLst>
          </p:cNvPr>
          <p:cNvSpPr>
            <a:spLocks noGrp="1"/>
          </p:cNvSpPr>
          <p:nvPr>
            <p:ph idx="1"/>
          </p:nvPr>
        </p:nvSpPr>
        <p:spPr/>
        <p:txBody>
          <a:bodyPr/>
          <a:lstStyle/>
          <a:p>
            <a:pPr marL="0" indent="0">
              <a:buNone/>
            </a:pPr>
            <a:r>
              <a:rPr lang="hr-HR" b="1" dirty="0"/>
              <a:t>Podijeliti se u 5 timova</a:t>
            </a:r>
          </a:p>
          <a:p>
            <a:pPr marL="0" indent="0">
              <a:buNone/>
            </a:pPr>
            <a:r>
              <a:rPr lang="hr-HR" sz="3600" b="1" dirty="0"/>
              <a:t>Tim 1 : </a:t>
            </a:r>
            <a:r>
              <a:rPr lang="hr-HR" sz="3600" dirty="0" err="1"/>
              <a:t>Missoni</a:t>
            </a:r>
            <a:endParaRPr lang="hr-HR" sz="3600" dirty="0"/>
          </a:p>
          <a:p>
            <a:pPr marL="0" indent="0">
              <a:buNone/>
            </a:pPr>
            <a:r>
              <a:rPr lang="hr-HR" sz="3600" b="1" dirty="0"/>
              <a:t>Tim 2 : </a:t>
            </a:r>
            <a:r>
              <a:rPr lang="hr-HR" sz="3600" dirty="0" err="1"/>
              <a:t>Emilio</a:t>
            </a:r>
            <a:r>
              <a:rPr lang="hr-HR" sz="3600" dirty="0"/>
              <a:t> </a:t>
            </a:r>
            <a:r>
              <a:rPr lang="hr-HR" sz="3600" dirty="0" err="1"/>
              <a:t>Pucci</a:t>
            </a:r>
            <a:endParaRPr lang="hr-HR" sz="3600" dirty="0"/>
          </a:p>
          <a:p>
            <a:pPr marL="0" indent="0">
              <a:buNone/>
            </a:pPr>
            <a:r>
              <a:rPr lang="hr-HR" sz="3600" b="1" dirty="0"/>
              <a:t>Tim 3 : </a:t>
            </a:r>
            <a:r>
              <a:rPr lang="hr-HR" sz="3600" dirty="0"/>
              <a:t>William Morris </a:t>
            </a:r>
          </a:p>
          <a:p>
            <a:pPr marL="0" indent="0">
              <a:buNone/>
            </a:pPr>
            <a:r>
              <a:rPr lang="hr-HR" sz="3600" b="1" dirty="0"/>
              <a:t>Tim 4 : </a:t>
            </a:r>
            <a:r>
              <a:rPr lang="hr-HR" sz="3600" dirty="0"/>
              <a:t>Anni </a:t>
            </a:r>
            <a:r>
              <a:rPr lang="hr-HR" sz="3600" dirty="0" err="1"/>
              <a:t>Albers</a:t>
            </a:r>
            <a:endParaRPr lang="hr-HR" sz="3600" dirty="0"/>
          </a:p>
          <a:p>
            <a:pPr marL="0" indent="0">
              <a:buNone/>
            </a:pPr>
            <a:r>
              <a:rPr lang="hr-HR" sz="3600" b="1" dirty="0"/>
              <a:t>Tim 5 : </a:t>
            </a:r>
            <a:r>
              <a:rPr lang="hr-HR" sz="3600" dirty="0" err="1"/>
              <a:t>Marimekko</a:t>
            </a:r>
            <a:endParaRPr lang="hr-HR" sz="3600" dirty="0"/>
          </a:p>
        </p:txBody>
      </p:sp>
      <p:sp>
        <p:nvSpPr>
          <p:cNvPr id="5" name="TekstniOkvir 4">
            <a:extLst>
              <a:ext uri="{FF2B5EF4-FFF2-40B4-BE49-F238E27FC236}">
                <a16:creationId xmlns:a16="http://schemas.microsoft.com/office/drawing/2014/main" id="{532DA0B6-50C8-46FA-850E-C815F08A8ED5}"/>
              </a:ext>
            </a:extLst>
          </p:cNvPr>
          <p:cNvSpPr txBox="1"/>
          <p:nvPr/>
        </p:nvSpPr>
        <p:spPr>
          <a:xfrm>
            <a:off x="5337698" y="1492239"/>
            <a:ext cx="6094520" cy="4893647"/>
          </a:xfrm>
          <a:prstGeom prst="rect">
            <a:avLst/>
          </a:prstGeom>
          <a:noFill/>
        </p:spPr>
        <p:txBody>
          <a:bodyPr wrap="square">
            <a:spAutoFit/>
          </a:bodyPr>
          <a:lstStyle/>
          <a:p>
            <a:r>
              <a:rPr lang="hr-HR" sz="2400" dirty="0"/>
              <a:t>Koristiti word :  </a:t>
            </a:r>
          </a:p>
          <a:p>
            <a:r>
              <a:rPr lang="hr-HR" sz="2400" dirty="0"/>
              <a:t>Zadatak 1: Sastaviti kratki esej o biografiji navedenog branda/dizajnera s 5 provjerenih izvora; navesti točne citate i bibliografiju. </a:t>
            </a:r>
          </a:p>
          <a:p>
            <a:r>
              <a:rPr lang="hr-HR" sz="2400" dirty="0"/>
              <a:t>Zadatak 2: Pronaći 10 fotografija najpoznatijih uzoraka brandova s       različitim licencama (prezentacija);</a:t>
            </a:r>
          </a:p>
          <a:p>
            <a:r>
              <a:rPr lang="hr-HR" sz="2400" dirty="0"/>
              <a:t>za svaku fotografiju navesti licencu i način korištenja u edukativne svrhe  </a:t>
            </a:r>
          </a:p>
          <a:p>
            <a:r>
              <a:rPr lang="hr-HR" sz="2400" dirty="0"/>
              <a:t>Zadatak 3: Nacrtati i fotografirati te umetnuti u esej 3 najpoznatija uzorka branda s vlastitom analizom materijala i tehnika (koristiti opis i vlastite skice)</a:t>
            </a:r>
          </a:p>
        </p:txBody>
      </p:sp>
    </p:spTree>
    <p:extLst>
      <p:ext uri="{BB962C8B-B14F-4D97-AF65-F5344CB8AC3E}">
        <p14:creationId xmlns:p14="http://schemas.microsoft.com/office/powerpoint/2010/main" val="1591859934"/>
      </p:ext>
    </p:extLst>
  </p:cSld>
  <p:clrMapOvr>
    <a:masterClrMapping/>
  </p:clrMapOvr>
</p:sld>
</file>

<file path=ppt/theme/theme1.xml><?xml version="1.0" encoding="utf-8"?>
<a:theme xmlns:a="http://schemas.openxmlformats.org/drawingml/2006/main" name="Tema sustav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sustav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757A7B6B7C19BA478A8DCEC1A7086E7E" ma:contentTypeVersion="11" ma:contentTypeDescription="Stvaranje novog dokumenta." ma:contentTypeScope="" ma:versionID="3e67b856f3146f6e1fa386b362629aae">
  <xsd:schema xmlns:xsd="http://www.w3.org/2001/XMLSchema" xmlns:xs="http://www.w3.org/2001/XMLSchema" xmlns:p="http://schemas.microsoft.com/office/2006/metadata/properties" xmlns:ns2="49a6e32e-9729-462f-ace9-c98092a34ac9" xmlns:ns3="20440345-9b18-4e34-bedf-1bdf2936b427" targetNamespace="http://schemas.microsoft.com/office/2006/metadata/properties" ma:root="true" ma:fieldsID="33d01a7113cee6676285a3a44850d565" ns2:_="" ns3:_="">
    <xsd:import namespace="49a6e32e-9729-462f-ace9-c98092a34ac9"/>
    <xsd:import namespace="20440345-9b18-4e34-bedf-1bdf2936b4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6e32e-9729-462f-ace9-c98092a34a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Oznake slika" ma:readOnly="false" ma:fieldId="{5cf76f15-5ced-4ddc-b409-7134ff3c332f}" ma:taxonomyMulti="true" ma:sspId="a0d909bf-645b-46a2-8bb9-ccdb7433476c"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0440345-9b18-4e34-bedf-1bdf2936b427"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417d1e0-ac11-424f-879c-b66100752eda}" ma:internalName="TaxCatchAll" ma:showField="CatchAllData" ma:web="20440345-9b18-4e34-bedf-1bdf2936b4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sadržaja"/>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9a6e32e-9729-462f-ace9-c98092a34ac9">
      <Terms xmlns="http://schemas.microsoft.com/office/infopath/2007/PartnerControls"/>
    </lcf76f155ced4ddcb4097134ff3c332f>
    <TaxCatchAll xmlns="20440345-9b18-4e34-bedf-1bdf2936b42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A9F864-570A-4854-8C94-297E1C8FA2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6e32e-9729-462f-ace9-c98092a34ac9"/>
    <ds:schemaRef ds:uri="20440345-9b18-4e34-bedf-1bdf2936b4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9CE741-B5ED-4688-9D34-9CC1119F96C4}">
  <ds:schemaRefs>
    <ds:schemaRef ds:uri="http://schemas.microsoft.com/office/2006/metadata/properties"/>
    <ds:schemaRef ds:uri="http://schemas.microsoft.com/office/infopath/2007/PartnerControls"/>
    <ds:schemaRef ds:uri="49a6e32e-9729-462f-ace9-c98092a34ac9"/>
    <ds:schemaRef ds:uri="20440345-9b18-4e34-bedf-1bdf2936b427"/>
  </ds:schemaRefs>
</ds:datastoreItem>
</file>

<file path=customXml/itemProps3.xml><?xml version="1.0" encoding="utf-8"?>
<ds:datastoreItem xmlns:ds="http://schemas.openxmlformats.org/officeDocument/2006/customXml" ds:itemID="{67EA6A2C-1447-45BE-AB6C-9DAEF1B2E4E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1287</TotalTime>
  <Words>2271</Words>
  <Application>Microsoft Office PowerPoint</Application>
  <PresentationFormat>Široki zaslon</PresentationFormat>
  <Paragraphs>178</Paragraphs>
  <Slides>34</Slides>
  <Notes>0</Notes>
  <HiddenSlides>0</HiddenSlides>
  <MMClips>0</MMClips>
  <ScaleCrop>false</ScaleCrop>
  <HeadingPairs>
    <vt:vector size="6" baseType="variant">
      <vt:variant>
        <vt:lpstr>Korišteni fontovi</vt:lpstr>
      </vt:variant>
      <vt:variant>
        <vt:i4>3</vt:i4>
      </vt:variant>
      <vt:variant>
        <vt:lpstr>Tema</vt:lpstr>
      </vt:variant>
      <vt:variant>
        <vt:i4>1</vt:i4>
      </vt:variant>
      <vt:variant>
        <vt:lpstr>Naslovi slajdova</vt:lpstr>
      </vt:variant>
      <vt:variant>
        <vt:i4>34</vt:i4>
      </vt:variant>
    </vt:vector>
  </HeadingPairs>
  <TitlesOfParts>
    <vt:vector size="38" baseType="lpstr">
      <vt:lpstr>Arial</vt:lpstr>
      <vt:lpstr>Calibri</vt:lpstr>
      <vt:lpstr>Calibri Light</vt:lpstr>
      <vt:lpstr>Tema sustava Office</vt:lpstr>
      <vt:lpstr>Zakonske regulative u području  zaštite autorskih prava i intelektualnog vlasništva u primjeni osnovnih računalnih aplikacija u dizajnu tekstila </vt:lpstr>
      <vt:lpstr>PowerPoint prezentacija</vt:lpstr>
      <vt:lpstr>PowerPoint prezentacija</vt:lpstr>
      <vt:lpstr>INTELEKTUALNO VLASNIŠTVO I AUTORSKA PRAVA</vt:lpstr>
      <vt:lpstr>INTELEKTUALNO VLASNIŠTVO I AUTORSKA PRAVA</vt:lpstr>
      <vt:lpstr>      AUTORSKO PRAVO I AUTORSKO DJELO</vt:lpstr>
      <vt:lpstr>Autorsko djelo</vt:lpstr>
      <vt:lpstr>Primjeri autorskih djela (različita područja)  </vt:lpstr>
      <vt:lpstr>Autorsko pravo</vt:lpstr>
      <vt:lpstr>Glavne komponente autorskih prava</vt:lpstr>
      <vt:lpstr>PowerPoint prezentacija</vt:lpstr>
      <vt:lpstr>PowerPoint prezentacija</vt:lpstr>
      <vt:lpstr>AUTORSKO PRAVO I AUTORSKO DJELO</vt:lpstr>
      <vt:lpstr>AUTORSKA DJELA</vt:lpstr>
      <vt:lpstr>ZAŠTITA AUTORSKIH PRAVA</vt:lpstr>
      <vt:lpstr>TRAJANJE AUTORSKIH PRAVA</vt:lpstr>
      <vt:lpstr>TRAJANJE AUTORSKIH PRAVA</vt:lpstr>
      <vt:lpstr>SRODNA PRAVA I PRAVA INDUSTRIJSKOG VLASNIŠTVA</vt:lpstr>
      <vt:lpstr>DJELA BEZ AUTORSKO PRAVNE ZAŠTITE</vt:lpstr>
      <vt:lpstr>DJELA BEZ AUTORSKO PRAVNE ZAŠTITE</vt:lpstr>
      <vt:lpstr>ČESTA PITANJA O AUTORSKOM PRAVU</vt:lpstr>
      <vt:lpstr>PowerPoint prezentacija</vt:lpstr>
      <vt:lpstr>PowerPoint prezentacija</vt:lpstr>
      <vt:lpstr>Jesu li recenzija i lektura autorska djela? </vt:lpstr>
      <vt:lpstr>Jesu li stručna predavanja i računalne prezentacije autorsko djelo i jesu li stručna predavanja u redovnoj nastavi autorsko djelo? </vt:lpstr>
      <vt:lpstr>Imaju li nastavnici autorsko pravo na djelima koja su stvorili u radnom odnosu? </vt:lpstr>
      <vt:lpstr>Smije li se u vlastitim autorskim djelima koristiti i objaviti javno dostupne fotografije i tekstove drugih autora? </vt:lpstr>
      <vt:lpstr>Smije li se bez odobrenja nositelja prava i bez plaćanja naknade autorsko djelo koristiti radi davanja primjera na nastavi? </vt:lpstr>
      <vt:lpstr>NAČINI KORIŠTENJA AUTORSKIH DJELA</vt:lpstr>
      <vt:lpstr>BESPLATNE CC LICENCE – Creative Commons</vt:lpstr>
      <vt:lpstr>PRETRAŽIVANJE SLIKA S CC LICENCOM - PRIMJER: ŠKOLA</vt:lpstr>
      <vt:lpstr>ZBIRKE DIGITALNIH SLIKA </vt:lpstr>
      <vt:lpstr>  https://euipo.europa.eu/ohimportal/en/web/observatory/faq-teachers-hr#faqanchor_HR    https://www.skole.hr/autorsko-pravo/   </vt:lpstr>
      <vt:lpstr>                                ZADATAK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Autorska prava i primjena raspoloživih resursa</dc:title>
  <dc:creator>Ana-Marija Bogdanović</dc:creator>
  <cp:lastModifiedBy>Matilda Ađić Ivančir</cp:lastModifiedBy>
  <cp:revision>4</cp:revision>
  <dcterms:created xsi:type="dcterms:W3CDTF">2023-10-17T10:09:20Z</dcterms:created>
  <dcterms:modified xsi:type="dcterms:W3CDTF">2026-08-25T16:47:45Z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0x010100757A7B6B7C19BA478A8DCEC1A7086E7E</vt:lpwstr>
  </property>
</Properties>
</file>